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5"/>
  </p:notesMasterIdLst>
  <p:sldIdLst>
    <p:sldId id="315" r:id="rId2"/>
    <p:sldId id="317" r:id="rId3"/>
    <p:sldId id="299" r:id="rId4"/>
    <p:sldId id="300" r:id="rId5"/>
    <p:sldId id="301" r:id="rId6"/>
    <p:sldId id="302" r:id="rId7"/>
    <p:sldId id="303" r:id="rId8"/>
    <p:sldId id="318" r:id="rId9"/>
    <p:sldId id="306" r:id="rId10"/>
    <p:sldId id="307" r:id="rId11"/>
    <p:sldId id="308" r:id="rId12"/>
    <p:sldId id="309" r:id="rId13"/>
    <p:sldId id="310" r:id="rId14"/>
    <p:sldId id="311" r:id="rId15"/>
    <p:sldId id="312" r:id="rId16"/>
    <p:sldId id="313" r:id="rId17"/>
    <p:sldId id="314" r:id="rId18"/>
    <p:sldId id="319" r:id="rId19"/>
    <p:sldId id="320" r:id="rId20"/>
    <p:sldId id="321" r:id="rId21"/>
    <p:sldId id="322" r:id="rId22"/>
    <p:sldId id="323" r:id="rId23"/>
    <p:sldId id="324" r:id="rId24"/>
    <p:sldId id="325" r:id="rId25"/>
    <p:sldId id="326" r:id="rId26"/>
    <p:sldId id="327" r:id="rId27"/>
    <p:sldId id="328" r:id="rId28"/>
    <p:sldId id="329" r:id="rId29"/>
    <p:sldId id="330" r:id="rId30"/>
    <p:sldId id="331" r:id="rId31"/>
    <p:sldId id="332" r:id="rId32"/>
    <p:sldId id="333" r:id="rId33"/>
    <p:sldId id="334" r:id="rId34"/>
    <p:sldId id="335" r:id="rId35"/>
    <p:sldId id="336" r:id="rId36"/>
    <p:sldId id="337" r:id="rId37"/>
    <p:sldId id="338" r:id="rId38"/>
    <p:sldId id="339" r:id="rId39"/>
    <p:sldId id="340" r:id="rId40"/>
    <p:sldId id="341" r:id="rId41"/>
    <p:sldId id="342" r:id="rId42"/>
    <p:sldId id="343" r:id="rId43"/>
    <p:sldId id="344" r:id="rId44"/>
    <p:sldId id="345" r:id="rId45"/>
    <p:sldId id="346" r:id="rId46"/>
    <p:sldId id="347" r:id="rId47"/>
    <p:sldId id="348" r:id="rId48"/>
    <p:sldId id="349" r:id="rId49"/>
    <p:sldId id="350" r:id="rId50"/>
    <p:sldId id="351" r:id="rId51"/>
    <p:sldId id="352" r:id="rId52"/>
    <p:sldId id="353" r:id="rId53"/>
    <p:sldId id="354" r:id="rId5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1682" autoAdjust="0"/>
    <p:restoredTop sz="94660"/>
  </p:normalViewPr>
  <p:slideViewPr>
    <p:cSldViewPr snapToGrid="0">
      <p:cViewPr varScale="1">
        <p:scale>
          <a:sx n="63" d="100"/>
          <a:sy n="63" d="100"/>
        </p:scale>
        <p:origin x="520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theme" Target="theme/theme1.xml"/><Relationship Id="rId5" Type="http://schemas.openxmlformats.org/officeDocument/2006/relationships/slide" Target="slides/slide4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tableStyles" Target="tableStyle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viewProps" Target="viewProps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56931FB-80BA-470C-BC9C-7E66047FEB64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CACBFA-CE13-4E6A-A127-FDEA84D579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44609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676299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1406342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 smtClean="0">
                <a:latin typeface="Arial" panose="020B0604020202020204" pitchFamily="34" charset="0"/>
              </a:rPr>
              <a:t>Observation: You can base your knowledge of variable B on variable A if B's value is related to A's.</a:t>
            </a:r>
          </a:p>
          <a:p>
            <a:r>
              <a:rPr lang="en-US" smtClean="0">
                <a:latin typeface="Arial" panose="020B0604020202020204" pitchFamily="34" charset="0"/>
              </a:rPr>
              <a:t>In this slide, we know things about next, so we also know things about prev at certain points.</a:t>
            </a:r>
          </a:p>
        </p:txBody>
      </p:sp>
    </p:spTree>
    <p:extLst>
      <p:ext uri="{BB962C8B-B14F-4D97-AF65-F5344CB8AC3E}">
        <p14:creationId xmlns:p14="http://schemas.microsoft.com/office/powerpoint/2010/main" val="342544839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2452340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6300021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161799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765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>
              <a:latin typeface="Arial" panose="020B0604020202020204" pitchFamily="34" charset="0"/>
            </a:endParaRPr>
          </a:p>
        </p:txBody>
      </p:sp>
      <p:sp>
        <p:nvSpPr>
          <p:cNvPr id="2765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8429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1pPr>
            <a:lvl2pPr marL="742950" indent="-285750" defTabSz="8429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2pPr>
            <a:lvl3pPr marL="1143000" indent="-228600" defTabSz="8429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3pPr>
            <a:lvl4pPr marL="1600200" indent="-228600" defTabSz="8429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4pPr>
            <a:lvl5pPr marL="2057400" indent="-228600" defTabSz="8429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5pPr>
            <a:lvl6pPr marL="2514600" indent="-228600" defTabSz="8429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6pPr>
            <a:lvl7pPr marL="2971800" indent="-228600" defTabSz="8429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7pPr>
            <a:lvl8pPr marL="3429000" indent="-228600" defTabSz="8429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8pPr>
            <a:lvl9pPr marL="3886200" indent="-228600" defTabSz="8429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6C9D51F6-AE3E-434C-9FE1-A81DC58B052E}" type="slidenum">
              <a:rPr kumimoji="0" lang="en-US" sz="1100"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14</a:t>
            </a:fld>
            <a:endParaRPr kumimoji="0" lang="en-US" sz="110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5817532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3762518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662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>
              <a:latin typeface="Arial" panose="020B0604020202020204" pitchFamily="34" charset="0"/>
            </a:endParaRPr>
          </a:p>
        </p:txBody>
      </p:sp>
      <p:sp>
        <p:nvSpPr>
          <p:cNvPr id="2662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8429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1pPr>
            <a:lvl2pPr marL="742950" indent="-285750" defTabSz="8429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2pPr>
            <a:lvl3pPr marL="1143000" indent="-228600" defTabSz="8429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3pPr>
            <a:lvl4pPr marL="1600200" indent="-228600" defTabSz="8429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4pPr>
            <a:lvl5pPr marL="2057400" indent="-228600" defTabSz="842963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5pPr>
            <a:lvl6pPr marL="2514600" indent="-228600" defTabSz="8429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6pPr>
            <a:lvl7pPr marL="2971800" indent="-228600" defTabSz="8429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7pPr>
            <a:lvl8pPr marL="3429000" indent="-228600" defTabSz="8429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8pPr>
            <a:lvl9pPr marL="3886200" indent="-228600" defTabSz="842963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2F592A47-4CDD-4DBA-9710-1BA91C9BF312}" type="slidenum">
              <a:rPr kumimoji="0" lang="en-US" sz="1100"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21</a:t>
            </a:fld>
            <a:endParaRPr kumimoji="0" lang="en-US" sz="110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2736381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 smtClean="0">
                <a:latin typeface="Arial" panose="020B0604020202020204" pitchFamily="34" charset="0"/>
              </a:rPr>
              <a:t>Note that == tests equality, not = .  The = is used for the assignment operator!</a:t>
            </a:r>
          </a:p>
        </p:txBody>
      </p:sp>
    </p:spTree>
    <p:extLst>
      <p:ext uri="{BB962C8B-B14F-4D97-AF65-F5344CB8AC3E}">
        <p14:creationId xmlns:p14="http://schemas.microsoft.com/office/powerpoint/2010/main" val="380298642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621499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52268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85702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22204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20885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13695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6097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02061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95898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  <p:sp>
        <p:nvSpPr>
          <p:cNvPr id="5" name="Rectangle 4"/>
          <p:cNvSpPr/>
          <p:nvPr userDrawn="1"/>
        </p:nvSpPr>
        <p:spPr>
          <a:xfrm>
            <a:off x="0" y="-29817"/>
            <a:ext cx="12192000" cy="34787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410129"/>
            <a:ext cx="12192000" cy="6695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 userDrawn="1"/>
        </p:nvSpPr>
        <p:spPr>
          <a:xfrm>
            <a:off x="0" y="6791050"/>
            <a:ext cx="12192000" cy="6695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3277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3651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297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EDCC98-2370-4352-9BBA-1B7BE51B3417}" type="datetimeFigureOut">
              <a:rPr lang="en-US" smtClean="0"/>
              <a:t>9/29/2018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D27D9B-AEC1-432F-8A09-3DC0497AC159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 userDrawn="1"/>
        </p:nvSpPr>
        <p:spPr>
          <a:xfrm>
            <a:off x="0" y="-29817"/>
            <a:ext cx="12192000" cy="34787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 userDrawn="1"/>
        </p:nvSpPr>
        <p:spPr>
          <a:xfrm>
            <a:off x="0" y="410129"/>
            <a:ext cx="12192000" cy="6695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 userDrawn="1"/>
        </p:nvSpPr>
        <p:spPr>
          <a:xfrm>
            <a:off x="0" y="6791050"/>
            <a:ext cx="12192000" cy="6695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69565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/>
          </p:cNvSpPr>
          <p:nvPr>
            <p:ph type="ctrTitle"/>
          </p:nvPr>
        </p:nvSpPr>
        <p:spPr>
          <a:xfrm>
            <a:off x="1634532" y="2468843"/>
            <a:ext cx="9144000" cy="937549"/>
          </a:xfrm>
        </p:spPr>
        <p:txBody>
          <a:bodyPr/>
          <a:lstStyle/>
          <a:p>
            <a:pPr eaLnBrk="1" hangingPunct="1"/>
            <a:r>
              <a:rPr lang="en-US" dirty="0" smtClean="0"/>
              <a:t>Building Python Programs</a:t>
            </a:r>
          </a:p>
        </p:txBody>
      </p:sp>
      <p:sp>
        <p:nvSpPr>
          <p:cNvPr id="5123" name="Rectangle 3"/>
          <p:cNvSpPr>
            <a:spLocks noGrp="1"/>
          </p:cNvSpPr>
          <p:nvPr>
            <p:ph type="subTitle" idx="1"/>
          </p:nvPr>
        </p:nvSpPr>
        <p:spPr>
          <a:xfrm>
            <a:off x="1634532" y="3476737"/>
            <a:ext cx="9144000" cy="622998"/>
          </a:xfrm>
        </p:spPr>
        <p:txBody>
          <a:bodyPr>
            <a:normAutofit/>
          </a:bodyPr>
          <a:lstStyle/>
          <a:p>
            <a:pPr eaLnBrk="1" hangingPunct="1">
              <a:buFont typeface="Wingdings 2" panose="05020102010507070707" pitchFamily="18" charset="2"/>
              <a:buNone/>
            </a:pPr>
            <a:r>
              <a:rPr lang="en-US" sz="3600" dirty="0" smtClean="0"/>
              <a:t>Chapter </a:t>
            </a:r>
            <a:r>
              <a:rPr lang="en-US" sz="3600" dirty="0" smtClean="0"/>
              <a:t>5: Logic </a:t>
            </a:r>
            <a:r>
              <a:rPr lang="en-US" sz="3600" smtClean="0"/>
              <a:t>and Indefinite Loops</a:t>
            </a:r>
            <a:endParaRPr lang="en-US" sz="3600" b="1" dirty="0" smtClean="0"/>
          </a:p>
        </p:txBody>
      </p:sp>
    </p:spTree>
    <p:extLst>
      <p:ext uri="{BB962C8B-B14F-4D97-AF65-F5344CB8AC3E}">
        <p14:creationId xmlns:p14="http://schemas.microsoft.com/office/powerpoint/2010/main" val="13292654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The </a:t>
            </a:r>
            <a:r>
              <a:rPr lang="en-US" smtClean="0">
                <a:latin typeface="Courier New" panose="02070309020205020404" pitchFamily="49" charset="0"/>
              </a:rPr>
              <a:t>while</a:t>
            </a:r>
            <a:r>
              <a:rPr lang="en-US" smtClean="0"/>
              <a:t> loop</a:t>
            </a:r>
          </a:p>
        </p:txBody>
      </p:sp>
      <p:sp>
        <p:nvSpPr>
          <p:cNvPr id="22531" name="Rectangle 3"/>
          <p:cNvSpPr>
            <a:spLocks noGrp="1"/>
          </p:cNvSpPr>
          <p:nvPr>
            <p:ph type="body" idx="4294967295"/>
          </p:nvPr>
        </p:nvSpPr>
        <p:spPr/>
        <p:txBody>
          <a:bodyPr>
            <a:normAutofit fontScale="85000" lnSpcReduction="20000"/>
          </a:bodyPr>
          <a:lstStyle/>
          <a:p>
            <a:pPr eaLnBrk="1" hangingPunct="1">
              <a:lnSpc>
                <a:spcPct val="90000"/>
              </a:lnSpc>
            </a:pPr>
            <a:r>
              <a:rPr lang="en-US" b="1" dirty="0" smtClean="0">
                <a:latin typeface="Courier New" panose="02070309020205020404" pitchFamily="49" charset="0"/>
              </a:rPr>
              <a:t>while</a:t>
            </a:r>
            <a:r>
              <a:rPr lang="en-US" b="1" dirty="0" smtClean="0"/>
              <a:t> loop</a:t>
            </a:r>
            <a:r>
              <a:rPr lang="en-US" dirty="0" smtClean="0"/>
              <a:t>: Repeatedly executes its</a:t>
            </a:r>
            <a:br>
              <a:rPr lang="en-US" dirty="0" smtClean="0"/>
            </a:br>
            <a:r>
              <a:rPr lang="en-US" dirty="0" smtClean="0"/>
              <a:t>body as long as a logical test is true.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sz="900" dirty="0"/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dirty="0" smtClean="0"/>
              <a:t>	</a:t>
            </a:r>
            <a:r>
              <a:rPr lang="en-US" dirty="0" smtClean="0">
                <a:latin typeface="Courier New" panose="02070309020205020404" pitchFamily="49" charset="0"/>
              </a:rPr>
              <a:t>while </a:t>
            </a:r>
            <a:r>
              <a:rPr lang="en-US" b="1" i="1" dirty="0" smtClean="0"/>
              <a:t>test</a:t>
            </a:r>
            <a:r>
              <a:rPr lang="en-US" dirty="0" smtClean="0">
                <a:latin typeface="Courier New" panose="02070309020205020404" pitchFamily="49" charset="0"/>
              </a:rPr>
              <a:t>: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</a:t>
            </a:r>
            <a:r>
              <a:rPr lang="en-US" b="1" i="1" dirty="0" smtClean="0"/>
              <a:t>statement(s)</a:t>
            </a: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dirty="0" smtClean="0"/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dirty="0" smtClean="0"/>
          </a:p>
          <a:p>
            <a:pPr eaLnBrk="1" hangingPunct="1">
              <a:lnSpc>
                <a:spcPct val="90000"/>
              </a:lnSpc>
            </a:pPr>
            <a:r>
              <a:rPr lang="en-US" dirty="0" smtClean="0"/>
              <a:t>Example: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  <a:r>
              <a:rPr lang="en-US" dirty="0" err="1" smtClean="0">
                <a:latin typeface="Courier New" panose="02070309020205020404" pitchFamily="49" charset="0"/>
              </a:rPr>
              <a:t>num</a:t>
            </a:r>
            <a:r>
              <a:rPr lang="en-US" dirty="0" smtClean="0">
                <a:latin typeface="Courier New" panose="02070309020205020404" pitchFamily="49" charset="0"/>
              </a:rPr>
              <a:t> = 1                            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initialization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b="1" dirty="0" smtClean="0">
                <a:latin typeface="Courier New" panose="02070309020205020404" pitchFamily="49" charset="0"/>
              </a:rPr>
              <a:t>	while </a:t>
            </a:r>
            <a:r>
              <a:rPr lang="en-US" b="1" dirty="0" err="1" smtClean="0">
                <a:latin typeface="Courier New" panose="02070309020205020404" pitchFamily="49" charset="0"/>
              </a:rPr>
              <a:t>num</a:t>
            </a:r>
            <a:r>
              <a:rPr lang="en-US" b="1" dirty="0" smtClean="0">
                <a:latin typeface="Courier New" panose="02070309020205020404" pitchFamily="49" charset="0"/>
              </a:rPr>
              <a:t> &lt;= 200:              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   # test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print(</a:t>
            </a:r>
            <a:r>
              <a:rPr lang="en-US" dirty="0" err="1" smtClean="0">
                <a:latin typeface="Courier New" panose="02070309020205020404" pitchFamily="49" charset="0"/>
              </a:rPr>
              <a:t>str</a:t>
            </a:r>
            <a:r>
              <a:rPr lang="en-US" dirty="0" smtClean="0">
                <a:latin typeface="Courier New" panose="02070309020205020404" pitchFamily="49" charset="0"/>
              </a:rPr>
              <a:t>(</a:t>
            </a:r>
            <a:r>
              <a:rPr lang="en-US" dirty="0" err="1" smtClean="0">
                <a:latin typeface="Courier New" panose="02070309020205020404" pitchFamily="49" charset="0"/>
              </a:rPr>
              <a:t>num</a:t>
            </a:r>
            <a:r>
              <a:rPr lang="en-US" dirty="0" smtClean="0">
                <a:latin typeface="Courier New" panose="02070309020205020404" pitchFamily="49" charset="0"/>
              </a:rPr>
              <a:t>) + " ", end='')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</a:t>
            </a:r>
            <a:r>
              <a:rPr lang="en-US" dirty="0" err="1" smtClean="0">
                <a:latin typeface="Courier New" panose="02070309020205020404" pitchFamily="49" charset="0"/>
              </a:rPr>
              <a:t>num</a:t>
            </a:r>
            <a:r>
              <a:rPr lang="en-US" dirty="0" smtClean="0">
                <a:latin typeface="Courier New" panose="02070309020205020404" pitchFamily="49" charset="0"/>
              </a:rPr>
              <a:t> = </a:t>
            </a:r>
            <a:r>
              <a:rPr lang="en-US" dirty="0" err="1" smtClean="0">
                <a:latin typeface="Courier New" panose="02070309020205020404" pitchFamily="49" charset="0"/>
              </a:rPr>
              <a:t>num</a:t>
            </a:r>
            <a:r>
              <a:rPr lang="en-US" dirty="0" smtClean="0">
                <a:latin typeface="Courier New" panose="02070309020205020404" pitchFamily="49" charset="0"/>
              </a:rPr>
              <a:t> * 2                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# update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b="1" dirty="0" smtClean="0">
                <a:latin typeface="Courier New" panose="02070309020205020404" pitchFamily="49" charset="0"/>
              </a:rPr>
              <a:t>	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800" b="1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	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output:  1 2 4 8 16 32 64 128</a:t>
            </a:r>
            <a:endParaRPr lang="en-US" b="1" dirty="0" smtClean="0">
              <a:solidFill>
                <a:srgbClr val="008080"/>
              </a:solidFill>
            </a:endParaRPr>
          </a:p>
        </p:txBody>
      </p:sp>
      <p:pic>
        <p:nvPicPr>
          <p:cNvPr id="22532" name="Picture 4" descr="whil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077200" y="1471614"/>
            <a:ext cx="2459038" cy="23383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62496576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Example </a:t>
            </a:r>
            <a:r>
              <a:rPr lang="en-US" smtClean="0">
                <a:latin typeface="Courier New" panose="02070309020205020404" pitchFamily="49" charset="0"/>
              </a:rPr>
              <a:t>while</a:t>
            </a:r>
            <a:r>
              <a:rPr lang="en-US" smtClean="0"/>
              <a:t> loop</a:t>
            </a:r>
          </a:p>
        </p:txBody>
      </p:sp>
      <p:sp>
        <p:nvSpPr>
          <p:cNvPr id="804867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finds the first factor of 91, other than 1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n = 91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factor = 2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b="1" dirty="0" smtClean="0">
                <a:latin typeface="Courier New" panose="02070309020205020404" pitchFamily="49" charset="0"/>
              </a:rPr>
              <a:t>while n % factor != 0: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b="1" dirty="0" smtClean="0">
                <a:latin typeface="Courier New" panose="02070309020205020404" pitchFamily="49" charset="0"/>
              </a:rPr>
              <a:t>    factor</a:t>
            </a:r>
            <a:r>
              <a:rPr lang="en-US" b="1" dirty="0">
                <a:latin typeface="Courier New" panose="02070309020205020404" pitchFamily="49" charset="0"/>
              </a:rPr>
              <a:t> </a:t>
            </a:r>
            <a:r>
              <a:rPr lang="en-US" b="1" dirty="0" smtClean="0">
                <a:latin typeface="Courier New" panose="02070309020205020404" pitchFamily="49" charset="0"/>
              </a:rPr>
              <a:t>+= 1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print("First factor is", factor)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800" b="1" dirty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output:  First factor is 7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b="1" dirty="0" smtClean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lvl="1" eaLnBrk="1" hangingPunct="1"/>
            <a:r>
              <a:rPr lang="en-US" dirty="0" smtClean="0">
                <a:latin typeface="Courier New" panose="02070309020205020404" pitchFamily="49" charset="0"/>
              </a:rPr>
              <a:t>while</a:t>
            </a:r>
            <a:r>
              <a:rPr lang="en-US" dirty="0" smtClean="0"/>
              <a:t> is better than </a:t>
            </a:r>
            <a:r>
              <a:rPr lang="en-US" dirty="0" smtClean="0">
                <a:latin typeface="Courier New" panose="02070309020205020404" pitchFamily="49" charset="0"/>
              </a:rPr>
              <a:t>for</a:t>
            </a:r>
            <a:r>
              <a:rPr lang="en-US" dirty="0" smtClean="0"/>
              <a:t> because we don't know how many times we will need to increment to find the factor.</a:t>
            </a:r>
          </a:p>
        </p:txBody>
      </p:sp>
    </p:spTree>
    <p:extLst>
      <p:ext uri="{BB962C8B-B14F-4D97-AF65-F5344CB8AC3E}">
        <p14:creationId xmlns:p14="http://schemas.microsoft.com/office/powerpoint/2010/main" val="1878378295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486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/>
            <a:r>
              <a:rPr lang="en-US" b="1" smtClean="0"/>
              <a:t>sentinel</a:t>
            </a:r>
            <a:r>
              <a:rPr lang="en-US" smtClean="0"/>
              <a:t>: A </a:t>
            </a:r>
            <a:r>
              <a:rPr lang="en-US" sz="2300"/>
              <a:t>value that signals the end of user input.</a:t>
            </a:r>
          </a:p>
          <a:p>
            <a:pPr lvl="1" eaLnBrk="1" hangingPunct="1"/>
            <a:r>
              <a:rPr lang="en-US" b="1" smtClean="0"/>
              <a:t>sentinel loop</a:t>
            </a:r>
            <a:r>
              <a:rPr lang="en-US" smtClean="0"/>
              <a:t>: Repeats until a sentinel value is seen.</a:t>
            </a:r>
          </a:p>
          <a:p>
            <a:pPr lvl="1" eaLnBrk="1" hangingPunct="1"/>
            <a:endParaRPr lang="en-US" smtClean="0"/>
          </a:p>
          <a:p>
            <a:pPr eaLnBrk="1" hangingPunct="1"/>
            <a:r>
              <a:rPr lang="en-US" smtClean="0"/>
              <a:t>Example: Write a program that prompts the user for text until the user types "quit", then output the total number of characters typed.</a:t>
            </a:r>
          </a:p>
          <a:p>
            <a:pPr lvl="1" eaLnBrk="1" hangingPunct="1"/>
            <a:r>
              <a:rPr lang="en-US" smtClean="0"/>
              <a:t>(In this case, "quit" is the sentinel value.)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mtClean="0"/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mtClean="0"/>
              <a:t>	</a:t>
            </a:r>
            <a:r>
              <a:rPr lang="en-US" smtClean="0">
                <a:latin typeface="Courier New" panose="02070309020205020404" pitchFamily="49" charset="0"/>
              </a:rPr>
              <a:t>Type a word (or "quit" to exit): </a:t>
            </a:r>
            <a:r>
              <a:rPr lang="en-US" b="1" u="sng" smtClean="0">
                <a:latin typeface="Courier New" panose="02070309020205020404" pitchFamily="49" charset="0"/>
              </a:rPr>
              <a:t>hello</a:t>
            </a:r>
            <a:r>
              <a:rPr lang="en-US" smtClean="0">
                <a:latin typeface="Courier New" panose="02070309020205020404" pitchFamily="49" charset="0"/>
              </a:rPr>
              <a:t/>
            </a:r>
            <a:br>
              <a:rPr lang="en-US" smtClean="0">
                <a:latin typeface="Courier New" panose="02070309020205020404" pitchFamily="49" charset="0"/>
              </a:rPr>
            </a:br>
            <a:r>
              <a:rPr lang="en-US" smtClean="0">
                <a:latin typeface="Courier New" panose="02070309020205020404" pitchFamily="49" charset="0"/>
              </a:rPr>
              <a:t>Type a word (or "quit" to exit): </a:t>
            </a:r>
            <a:r>
              <a:rPr lang="en-US" b="1" u="sng" smtClean="0">
                <a:latin typeface="Courier New" panose="02070309020205020404" pitchFamily="49" charset="0"/>
              </a:rPr>
              <a:t>yay</a:t>
            </a:r>
            <a:r>
              <a:rPr lang="en-US" smtClean="0">
                <a:latin typeface="Courier New" panose="02070309020205020404" pitchFamily="49" charset="0"/>
              </a:rPr>
              <a:t/>
            </a:r>
            <a:br>
              <a:rPr lang="en-US" smtClean="0">
                <a:latin typeface="Courier New" panose="02070309020205020404" pitchFamily="49" charset="0"/>
              </a:rPr>
            </a:br>
            <a:r>
              <a:rPr lang="en-US" smtClean="0">
                <a:latin typeface="Courier New" panose="02070309020205020404" pitchFamily="49" charset="0"/>
              </a:rPr>
              <a:t>Type a word (or "quit" to exit): </a:t>
            </a:r>
            <a:r>
              <a:rPr lang="en-US" b="1" u="sng" smtClean="0">
                <a:latin typeface="Courier New" panose="02070309020205020404" pitchFamily="49" charset="0"/>
              </a:rPr>
              <a:t>quit</a:t>
            </a:r>
            <a:r>
              <a:rPr lang="en-US" smtClean="0">
                <a:latin typeface="Courier New" panose="02070309020205020404" pitchFamily="49" charset="0"/>
              </a:rPr>
              <a:t> </a:t>
            </a:r>
            <a:br>
              <a:rPr lang="en-US" smtClean="0">
                <a:latin typeface="Courier New" panose="02070309020205020404" pitchFamily="49" charset="0"/>
              </a:rPr>
            </a:br>
            <a:r>
              <a:rPr lang="en-US" smtClean="0">
                <a:latin typeface="Courier New" panose="02070309020205020404" pitchFamily="49" charset="0"/>
              </a:rPr>
              <a:t>You typed a total of 8 characters.</a:t>
            </a:r>
          </a:p>
        </p:txBody>
      </p:sp>
      <p:sp>
        <p:nvSpPr>
          <p:cNvPr id="24579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Sentinel values</a:t>
            </a:r>
          </a:p>
        </p:txBody>
      </p:sp>
    </p:spTree>
    <p:extLst>
      <p:ext uri="{BB962C8B-B14F-4D97-AF65-F5344CB8AC3E}">
        <p14:creationId xmlns:p14="http://schemas.microsoft.com/office/powerpoint/2010/main" val="138325903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Solution?</a:t>
            </a:r>
          </a:p>
        </p:txBody>
      </p:sp>
      <p:sp>
        <p:nvSpPr>
          <p:cNvPr id="2560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sum </a:t>
            </a:r>
            <a:r>
              <a:rPr lang="en-US" sz="1600" dirty="0">
                <a:latin typeface="Courier New" panose="02070309020205020404" pitchFamily="49" charset="0"/>
              </a:rPr>
              <a:t>= </a:t>
            </a:r>
            <a:r>
              <a:rPr lang="en-US" sz="1600" dirty="0" smtClean="0">
                <a:latin typeface="Courier New" panose="02070309020205020404" pitchFamily="49" charset="0"/>
              </a:rPr>
              <a:t>0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response </a:t>
            </a:r>
            <a:r>
              <a:rPr lang="en-US" sz="1600" dirty="0">
                <a:latin typeface="Courier New" panose="02070309020205020404" pitchFamily="49" charset="0"/>
              </a:rPr>
              <a:t>= "dummy</a:t>
            </a:r>
            <a:r>
              <a:rPr lang="en-US" sz="1600" dirty="0" smtClean="0">
                <a:latin typeface="Courier New" panose="02070309020205020404" pitchFamily="49" charset="0"/>
              </a:rPr>
              <a:t>"  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# "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dummy" value, anything but "quit"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while </a:t>
            </a:r>
            <a:r>
              <a:rPr lang="en-US" sz="1600" dirty="0" smtClean="0">
                <a:latin typeface="Courier New" panose="02070309020205020404" pitchFamily="49" charset="0"/>
              </a:rPr>
              <a:t>response != "</a:t>
            </a:r>
            <a:r>
              <a:rPr lang="en-US" sz="1600" dirty="0">
                <a:latin typeface="Courier New" panose="02070309020205020404" pitchFamily="49" charset="0"/>
              </a:rPr>
              <a:t>quit</a:t>
            </a:r>
            <a:r>
              <a:rPr lang="en-US" sz="1600" dirty="0" smtClean="0">
                <a:latin typeface="Courier New" panose="02070309020205020404" pitchFamily="49" charset="0"/>
              </a:rPr>
              <a:t>":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</a:t>
            </a:r>
            <a:r>
              <a:rPr lang="en-US" sz="1600" dirty="0" smtClean="0">
                <a:latin typeface="Courier New" panose="02070309020205020404" pitchFamily="49" charset="0"/>
              </a:rPr>
              <a:t>response = input("</a:t>
            </a:r>
            <a:r>
              <a:rPr lang="en-US" sz="1600" dirty="0">
                <a:latin typeface="Courier New" panose="02070309020205020404" pitchFamily="49" charset="0"/>
              </a:rPr>
              <a:t>Type a word (or \"quit\" to exit): </a:t>
            </a:r>
            <a:r>
              <a:rPr lang="en-US" sz="1600" dirty="0" smtClean="0">
                <a:latin typeface="Courier New" panose="02070309020205020404" pitchFamily="49" charset="0"/>
              </a:rPr>
              <a:t>")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    sum </a:t>
            </a:r>
            <a:r>
              <a:rPr lang="en-US" sz="1600" dirty="0">
                <a:latin typeface="Courier New" panose="02070309020205020404" pitchFamily="49" charset="0"/>
              </a:rPr>
              <a:t>+= </a:t>
            </a:r>
            <a:r>
              <a:rPr lang="en-US" sz="1600" dirty="0" err="1" smtClean="0">
                <a:latin typeface="Courier New" panose="02070309020205020404" pitchFamily="49" charset="0"/>
              </a:rPr>
              <a:t>len</a:t>
            </a:r>
            <a:r>
              <a:rPr lang="en-US" sz="1600" dirty="0" smtClean="0">
                <a:latin typeface="Courier New" panose="02070309020205020404" pitchFamily="49" charset="0"/>
              </a:rPr>
              <a:t>(response)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print("</a:t>
            </a:r>
            <a:r>
              <a:rPr lang="en-US" sz="1600" dirty="0">
                <a:latin typeface="Courier New" panose="02070309020205020404" pitchFamily="49" charset="0"/>
              </a:rPr>
              <a:t>You typed a total of " + </a:t>
            </a:r>
            <a:r>
              <a:rPr lang="en-US" sz="1600" dirty="0" err="1" smtClean="0">
                <a:latin typeface="Courier New" panose="02070309020205020404" pitchFamily="49" charset="0"/>
              </a:rPr>
              <a:t>str</a:t>
            </a:r>
            <a:r>
              <a:rPr lang="en-US" sz="1600" dirty="0" smtClean="0">
                <a:latin typeface="Courier New" panose="02070309020205020404" pitchFamily="49" charset="0"/>
              </a:rPr>
              <a:t>(sum) </a:t>
            </a:r>
            <a:r>
              <a:rPr lang="en-US" sz="1600" dirty="0">
                <a:latin typeface="Courier New" panose="02070309020205020404" pitchFamily="49" charset="0"/>
              </a:rPr>
              <a:t>+ " characters</a:t>
            </a:r>
            <a:r>
              <a:rPr lang="en-US" sz="1600" dirty="0" smtClean="0">
                <a:latin typeface="Courier New" panose="02070309020205020404" pitchFamily="49" charset="0"/>
              </a:rPr>
              <a:t>.")</a:t>
            </a:r>
          </a:p>
          <a:p>
            <a:pPr eaLnBrk="1" hangingPunct="1"/>
            <a:endParaRPr lang="en-US" dirty="0" smtClean="0"/>
          </a:p>
          <a:p>
            <a:pPr eaLnBrk="1" hangingPunct="1"/>
            <a:r>
              <a:rPr lang="en-US" dirty="0" smtClean="0"/>
              <a:t>This solution produces the wrong output.  Why?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You typed a total of 12 characters.</a:t>
            </a:r>
          </a:p>
        </p:txBody>
      </p:sp>
    </p:spTree>
    <p:extLst>
      <p:ext uri="{BB962C8B-B14F-4D97-AF65-F5344CB8AC3E}">
        <p14:creationId xmlns:p14="http://schemas.microsoft.com/office/powerpoint/2010/main" val="288297773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The problem with our code</a:t>
            </a:r>
          </a:p>
        </p:txBody>
      </p:sp>
      <p:sp>
        <p:nvSpPr>
          <p:cNvPr id="823299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pPr eaLnBrk="1" hangingPunct="1"/>
            <a:r>
              <a:rPr lang="en-US" dirty="0" smtClean="0"/>
              <a:t>Our code uses a pattern like this: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i="1" dirty="0" smtClean="0"/>
              <a:t>sum = 0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i="1" dirty="0" smtClean="0"/>
              <a:t>while input is not the sentinel: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i="1" dirty="0" smtClean="0"/>
              <a:t>    prompt for input; read input.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i="1" dirty="0" smtClean="0"/>
              <a:t>    add input length to the sum.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i="1" dirty="0" smtClean="0"/>
          </a:p>
          <a:p>
            <a:pPr lvl="1" eaLnBrk="1" hangingPunct="1">
              <a:buFont typeface="Wingdings 2" panose="05020102010507070707" pitchFamily="18" charset="2"/>
              <a:buNone/>
            </a:pPr>
            <a:endParaRPr lang="en-US" sz="1800" i="1" dirty="0"/>
          </a:p>
          <a:p>
            <a:pPr eaLnBrk="1" hangingPunct="1"/>
            <a:r>
              <a:rPr lang="en-US" dirty="0" smtClean="0"/>
              <a:t>On the last pass, the sentinel</a:t>
            </a:r>
            <a:r>
              <a:rPr lang="ja-JP" altLang="en-US" dirty="0" smtClean="0"/>
              <a:t>’</a:t>
            </a:r>
            <a:r>
              <a:rPr lang="en-US" altLang="ja-JP" dirty="0" smtClean="0"/>
              <a:t>s length (4) is added to the sum: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i="1" dirty="0" smtClean="0"/>
              <a:t>    prompt for input; read input (</a:t>
            </a:r>
            <a:r>
              <a:rPr lang="en-US" dirty="0" smtClean="0">
                <a:latin typeface="Courier New" panose="02070309020205020404" pitchFamily="49" charset="0"/>
              </a:rPr>
              <a:t>"quit"</a:t>
            </a:r>
            <a:r>
              <a:rPr lang="en-US" i="1" dirty="0" smtClean="0"/>
              <a:t>).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i="1" dirty="0" smtClean="0">
                <a:solidFill>
                  <a:srgbClr val="A50021"/>
                </a:solidFill>
              </a:rPr>
              <a:t>    add input length (4) to the sum.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endParaRPr lang="en-US" sz="1800" i="1" dirty="0">
              <a:solidFill>
                <a:srgbClr val="A50021"/>
              </a:solidFill>
            </a:endParaRPr>
          </a:p>
          <a:p>
            <a:pPr eaLnBrk="1" hangingPunct="1"/>
            <a:r>
              <a:rPr lang="en-US" dirty="0" smtClean="0"/>
              <a:t>This is a fencepost problem.</a:t>
            </a:r>
          </a:p>
          <a:p>
            <a:pPr lvl="1" eaLnBrk="1" hangingPunct="1"/>
            <a:r>
              <a:rPr lang="en-US" dirty="0" smtClean="0"/>
              <a:t>Must read </a:t>
            </a:r>
            <a:r>
              <a:rPr lang="en-US" i="1" dirty="0" smtClean="0"/>
              <a:t>N</a:t>
            </a:r>
            <a:r>
              <a:rPr lang="en-US" dirty="0" smtClean="0"/>
              <a:t> lines, but only sum the lengths of the first </a:t>
            </a:r>
            <a:r>
              <a:rPr lang="en-US" i="1" dirty="0" smtClean="0"/>
              <a:t>N</a:t>
            </a:r>
            <a:r>
              <a:rPr lang="en-US" dirty="0" smtClean="0"/>
              <a:t>-1.</a:t>
            </a:r>
          </a:p>
        </p:txBody>
      </p:sp>
    </p:spTree>
    <p:extLst>
      <p:ext uri="{BB962C8B-B14F-4D97-AF65-F5344CB8AC3E}">
        <p14:creationId xmlns:p14="http://schemas.microsoft.com/office/powerpoint/2010/main" val="1851263536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32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32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329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3299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3299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23299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 fencepost solution</a:t>
            </a:r>
          </a:p>
        </p:txBody>
      </p:sp>
      <p:sp>
        <p:nvSpPr>
          <p:cNvPr id="28675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i="1" dirty="0" smtClean="0"/>
              <a:t>sum = 0.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i="1" dirty="0" smtClean="0">
                <a:solidFill>
                  <a:srgbClr val="003399"/>
                </a:solidFill>
              </a:rPr>
              <a:t>prompt for input; read input.		</a:t>
            </a:r>
            <a:r>
              <a:rPr lang="en-US" i="1" dirty="0">
                <a:solidFill>
                  <a:srgbClr val="008080"/>
                </a:solidFill>
              </a:rPr>
              <a:t>#</a:t>
            </a:r>
            <a:r>
              <a:rPr lang="en-US" i="1" dirty="0" smtClean="0">
                <a:solidFill>
                  <a:srgbClr val="008080"/>
                </a:solidFill>
              </a:rPr>
              <a:t> place a "post"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i="1" dirty="0" smtClean="0">
              <a:solidFill>
                <a:srgbClr val="008080"/>
              </a:solidFill>
            </a:endParaRP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i="1" dirty="0" smtClean="0"/>
              <a:t>while (input is not the sentinel):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i="1" dirty="0" smtClean="0">
                <a:solidFill>
                  <a:srgbClr val="003399"/>
                </a:solidFill>
              </a:rPr>
              <a:t>    add input length to the sum.		</a:t>
            </a:r>
            <a:r>
              <a:rPr lang="en-US" i="1" dirty="0">
                <a:solidFill>
                  <a:srgbClr val="008080"/>
                </a:solidFill>
              </a:rPr>
              <a:t>#</a:t>
            </a:r>
            <a:r>
              <a:rPr lang="en-US" i="1" dirty="0" smtClean="0">
                <a:solidFill>
                  <a:srgbClr val="008080"/>
                </a:solidFill>
              </a:rPr>
              <a:t> place a "wire"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i="1" dirty="0" smtClean="0"/>
              <a:t>    prompt for input; read input.		</a:t>
            </a:r>
            <a:r>
              <a:rPr lang="en-US" i="1" dirty="0">
                <a:solidFill>
                  <a:srgbClr val="008080"/>
                </a:solidFill>
              </a:rPr>
              <a:t>#</a:t>
            </a:r>
            <a:r>
              <a:rPr lang="en-US" i="1" dirty="0" smtClean="0">
                <a:solidFill>
                  <a:srgbClr val="008080"/>
                </a:solidFill>
              </a:rPr>
              <a:t> place a "post"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i="1" dirty="0" smtClean="0"/>
          </a:p>
          <a:p>
            <a:pPr lvl="1" eaLnBrk="1" hangingPunct="1">
              <a:buFont typeface="Wingdings 2" panose="05020102010507070707" pitchFamily="18" charset="2"/>
              <a:buNone/>
            </a:pPr>
            <a:endParaRPr lang="en-US" i="1" dirty="0" smtClean="0"/>
          </a:p>
          <a:p>
            <a:pPr lvl="1" eaLnBrk="1" hangingPunct="1">
              <a:buFont typeface="Wingdings 2" panose="05020102010507070707" pitchFamily="18" charset="2"/>
              <a:buNone/>
            </a:pPr>
            <a:endParaRPr lang="en-US" i="1" dirty="0" smtClean="0"/>
          </a:p>
          <a:p>
            <a:pPr eaLnBrk="1" hangingPunct="1"/>
            <a:r>
              <a:rPr lang="en-US" dirty="0" smtClean="0"/>
              <a:t>Sentinel loops often utilize a fencepost "loop-and-a-half" style solution by pulling some code out of the loop.</a:t>
            </a:r>
          </a:p>
        </p:txBody>
      </p:sp>
    </p:spTree>
    <p:extLst>
      <p:ext uri="{BB962C8B-B14F-4D97-AF65-F5344CB8AC3E}">
        <p14:creationId xmlns:p14="http://schemas.microsoft.com/office/powerpoint/2010/main" val="282944116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Correct code</a:t>
            </a:r>
          </a:p>
        </p:txBody>
      </p:sp>
      <p:sp>
        <p:nvSpPr>
          <p:cNvPr id="2969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sum </a:t>
            </a:r>
            <a:r>
              <a:rPr lang="en-US" sz="1600" dirty="0">
                <a:latin typeface="Courier New" panose="02070309020205020404" pitchFamily="49" charset="0"/>
              </a:rPr>
              <a:t>= </a:t>
            </a:r>
            <a:r>
              <a:rPr lang="en-US" sz="1600" dirty="0" smtClean="0">
                <a:latin typeface="Courier New" panose="02070309020205020404" pitchFamily="49" charset="0"/>
              </a:rPr>
              <a:t>0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1600" b="1" dirty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pull one prompt/read ("post") out of the loop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600" b="1" dirty="0">
                <a:solidFill>
                  <a:srgbClr val="003399"/>
                </a:solidFill>
                <a:latin typeface="Courier New" panose="02070309020205020404" pitchFamily="49" charset="0"/>
              </a:rPr>
              <a:t>r</a:t>
            </a:r>
            <a:r>
              <a:rPr lang="en-US" sz="16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esponse = input("</a:t>
            </a:r>
            <a:r>
              <a:rPr lang="en-US" sz="1600" b="1" dirty="0">
                <a:solidFill>
                  <a:srgbClr val="003399"/>
                </a:solidFill>
                <a:latin typeface="Courier New" panose="02070309020205020404" pitchFamily="49" charset="0"/>
              </a:rPr>
              <a:t>Type a word (or \"quit\" to exit): </a:t>
            </a:r>
            <a:r>
              <a:rPr lang="en-US" sz="16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")</a:t>
            </a:r>
            <a:endParaRPr lang="en-US" sz="1600" b="1" dirty="0">
              <a:solidFill>
                <a:srgbClr val="003399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while </a:t>
            </a:r>
            <a:r>
              <a:rPr lang="en-US" sz="1600" dirty="0" smtClean="0">
                <a:latin typeface="Courier New" panose="02070309020205020404" pitchFamily="49" charset="0"/>
              </a:rPr>
              <a:t>(response != "quit"):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</a:t>
            </a:r>
            <a:r>
              <a:rPr lang="en-US" sz="1600" b="1" dirty="0">
                <a:solidFill>
                  <a:srgbClr val="003399"/>
                </a:solidFill>
                <a:latin typeface="Courier New" panose="02070309020205020404" pitchFamily="49" charset="0"/>
              </a:rPr>
              <a:t>sum += </a:t>
            </a:r>
            <a:r>
              <a:rPr lang="en-US" sz="1600" b="1" dirty="0" err="1" smtClean="0">
                <a:solidFill>
                  <a:srgbClr val="003399"/>
                </a:solidFill>
                <a:latin typeface="Courier New" panose="02070309020205020404" pitchFamily="49" charset="0"/>
              </a:rPr>
              <a:t>len</a:t>
            </a:r>
            <a:r>
              <a:rPr lang="en-US" sz="16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(response)    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moved to top of loop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</a:t>
            </a:r>
            <a:r>
              <a:rPr lang="en-US" sz="1600" dirty="0" smtClean="0">
                <a:latin typeface="Courier New" panose="02070309020205020404" pitchFamily="49" charset="0"/>
              </a:rPr>
              <a:t>response = input("</a:t>
            </a:r>
            <a:r>
              <a:rPr lang="en-US" sz="1600" dirty="0">
                <a:latin typeface="Courier New" panose="02070309020205020404" pitchFamily="49" charset="0"/>
              </a:rPr>
              <a:t>Type a word (or \"quit\" to exit): </a:t>
            </a:r>
            <a:r>
              <a:rPr lang="en-US" sz="1600" dirty="0" smtClean="0">
                <a:latin typeface="Courier New" panose="02070309020205020404" pitchFamily="49" charset="0"/>
              </a:rPr>
              <a:t>")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print("</a:t>
            </a:r>
            <a:r>
              <a:rPr lang="en-US" sz="1600" dirty="0">
                <a:latin typeface="Courier New" panose="02070309020205020404" pitchFamily="49" charset="0"/>
              </a:rPr>
              <a:t>You typed a total of " + </a:t>
            </a:r>
            <a:r>
              <a:rPr lang="en-US" sz="1600" dirty="0" err="1" smtClean="0">
                <a:latin typeface="Courier New" panose="02070309020205020404" pitchFamily="49" charset="0"/>
              </a:rPr>
              <a:t>str</a:t>
            </a:r>
            <a:r>
              <a:rPr lang="en-US" sz="1600" dirty="0" smtClean="0">
                <a:latin typeface="Courier New" panose="02070309020205020404" pitchFamily="49" charset="0"/>
              </a:rPr>
              <a:t>(sum) </a:t>
            </a:r>
            <a:r>
              <a:rPr lang="en-US" sz="1600" dirty="0">
                <a:latin typeface="Courier New" panose="02070309020205020404" pitchFamily="49" charset="0"/>
              </a:rPr>
              <a:t>+ " characters</a:t>
            </a:r>
            <a:r>
              <a:rPr lang="en-US" sz="1600" dirty="0" smtClean="0">
                <a:latin typeface="Courier New" panose="02070309020205020404" pitchFamily="49" charset="0"/>
              </a:rPr>
              <a:t>.")</a:t>
            </a:r>
            <a:endParaRPr lang="en-US" sz="1600" dirty="0"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2747800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Sentinel as a constant</a:t>
            </a:r>
          </a:p>
        </p:txBody>
      </p:sp>
      <p:sp>
        <p:nvSpPr>
          <p:cNvPr id="30723" name="Rectangle 3"/>
          <p:cNvSpPr>
            <a:spLocks noGrp="1"/>
          </p:cNvSpPr>
          <p:nvPr>
            <p:ph type="body" idx="1"/>
          </p:nvPr>
        </p:nvSpPr>
        <p:spPr>
          <a:xfrm>
            <a:off x="1295400" y="1371600"/>
            <a:ext cx="9448800" cy="5181600"/>
          </a:xfrm>
        </p:spPr>
        <p:txBody>
          <a:bodyPr/>
          <a:lstStyle/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6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SENTINEL </a:t>
            </a:r>
            <a:r>
              <a:rPr lang="en-US" sz="1600" b="1" dirty="0">
                <a:solidFill>
                  <a:srgbClr val="003399"/>
                </a:solidFill>
                <a:latin typeface="Courier New" panose="02070309020205020404" pitchFamily="49" charset="0"/>
              </a:rPr>
              <a:t>= "quit</a:t>
            </a:r>
            <a:r>
              <a:rPr lang="en-US" sz="16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"</a:t>
            </a:r>
            <a:endParaRPr lang="en-US" sz="1600" b="1" dirty="0">
              <a:solidFill>
                <a:srgbClr val="003399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600" b="1" dirty="0">
                <a:solidFill>
                  <a:srgbClr val="003399"/>
                </a:solidFill>
                <a:latin typeface="Courier New" panose="02070309020205020404" pitchFamily="49" charset="0"/>
              </a:rPr>
              <a:t>...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1600" dirty="0"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sum = 0</a:t>
            </a:r>
          </a:p>
          <a:p>
            <a:pPr lvl="1">
              <a:lnSpc>
                <a:spcPct val="70000"/>
              </a:lnSpc>
              <a:buNone/>
            </a:pPr>
            <a:endParaRPr lang="en-US" sz="1600" b="1" dirty="0" smtClean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pull one prompt/read ("post") out of the loop</a:t>
            </a:r>
            <a:endParaRPr lang="en-US" sz="1600" dirty="0" smtClean="0"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sz="16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response = input("Type a word (or \"" + SENTINEL + "\" to exit): ")</a:t>
            </a:r>
          </a:p>
          <a:p>
            <a:pPr lvl="1">
              <a:lnSpc>
                <a:spcPct val="70000"/>
              </a:lnSpc>
              <a:buNone/>
            </a:pPr>
            <a:endParaRPr lang="en-US" sz="1600" dirty="0" smtClean="0"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while response != SENTINEL:</a:t>
            </a:r>
          </a:p>
          <a:p>
            <a:pPr lvl="1">
              <a:lnSpc>
                <a:spcPct val="70000"/>
              </a:lnSpc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    </a:t>
            </a:r>
            <a:r>
              <a:rPr lang="en-US" sz="16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sum += </a:t>
            </a:r>
            <a:r>
              <a:rPr lang="en-US" sz="1600" b="1" dirty="0" err="1" smtClean="0">
                <a:solidFill>
                  <a:srgbClr val="003399"/>
                </a:solidFill>
                <a:latin typeface="Courier New" panose="02070309020205020404" pitchFamily="49" charset="0"/>
              </a:rPr>
              <a:t>len</a:t>
            </a:r>
            <a:r>
              <a:rPr lang="en-US" sz="16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(response)    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moved to top of loop</a:t>
            </a:r>
            <a:endParaRPr lang="en-US" sz="1600" dirty="0" smtClean="0"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    response = input("Type a word (or \"" + SENTINEL + "\" to exit): ")</a:t>
            </a:r>
          </a:p>
          <a:p>
            <a:pPr lvl="1">
              <a:lnSpc>
                <a:spcPct val="70000"/>
              </a:lnSpc>
              <a:buNone/>
            </a:pPr>
            <a:endParaRPr lang="en-US" sz="1600" dirty="0" smtClean="0"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print("You typed a total of " + </a:t>
            </a:r>
            <a:r>
              <a:rPr lang="en-US" sz="1600" dirty="0" err="1" smtClean="0">
                <a:latin typeface="Courier New" panose="02070309020205020404" pitchFamily="49" charset="0"/>
              </a:rPr>
              <a:t>str</a:t>
            </a:r>
            <a:r>
              <a:rPr lang="en-US" sz="1600" dirty="0" smtClean="0">
                <a:latin typeface="Courier New" panose="02070309020205020404" pitchFamily="49" charset="0"/>
              </a:rPr>
              <a:t>(sum) + " characters.")</a:t>
            </a:r>
          </a:p>
        </p:txBody>
      </p:sp>
    </p:spTree>
    <p:extLst>
      <p:ext uri="{BB962C8B-B14F-4D97-AF65-F5344CB8AC3E}">
        <p14:creationId xmlns:p14="http://schemas.microsoft.com/office/powerpoint/2010/main" val="237425137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Fencepost question</a:t>
            </a:r>
          </a:p>
        </p:txBody>
      </p:sp>
      <p:sp>
        <p:nvSpPr>
          <p:cNvPr id="17411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Write a function </a:t>
            </a:r>
            <a:r>
              <a:rPr lang="en-US" dirty="0" err="1" smtClean="0">
                <a:latin typeface="Courier New" panose="02070309020205020404" pitchFamily="49" charset="0"/>
              </a:rPr>
              <a:t>print_primes</a:t>
            </a:r>
            <a:r>
              <a:rPr lang="en-US" dirty="0" smtClean="0"/>
              <a:t> that prints all </a:t>
            </a:r>
            <a:r>
              <a:rPr lang="en-US" i="1" dirty="0" smtClean="0"/>
              <a:t>prime </a:t>
            </a:r>
            <a:r>
              <a:rPr lang="en-US" dirty="0" smtClean="0"/>
              <a:t>numbers up to a max.</a:t>
            </a:r>
          </a:p>
          <a:p>
            <a:pPr lvl="1" eaLnBrk="1" hangingPunct="1"/>
            <a:endParaRPr lang="en-US" sz="800" dirty="0"/>
          </a:p>
          <a:p>
            <a:pPr lvl="1" eaLnBrk="1" hangingPunct="1"/>
            <a:r>
              <a:rPr lang="en-US" dirty="0" smtClean="0"/>
              <a:t>Example: </a:t>
            </a:r>
            <a:r>
              <a:rPr lang="en-US" dirty="0" err="1" smtClean="0">
                <a:latin typeface="Courier New" panose="02070309020205020404" pitchFamily="49" charset="0"/>
              </a:rPr>
              <a:t>print_primes</a:t>
            </a:r>
            <a:r>
              <a:rPr lang="en-US" dirty="0" smtClean="0">
                <a:latin typeface="Courier New" panose="02070309020205020404" pitchFamily="49" charset="0"/>
              </a:rPr>
              <a:t>(50)</a:t>
            </a:r>
            <a:r>
              <a:rPr lang="en-US" dirty="0" smtClean="0"/>
              <a:t> prints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sz="1900" dirty="0">
                <a:latin typeface="Courier New" panose="02070309020205020404" pitchFamily="49" charset="0"/>
              </a:rPr>
              <a:t>	2, 3, 5, 7, 11, 13, 17, 19, 23, 29, 31, 37, 41, 43, 47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endParaRPr lang="en-US" sz="800" dirty="0"/>
          </a:p>
          <a:p>
            <a:pPr lvl="1" eaLnBrk="1" hangingPunct="1"/>
            <a:r>
              <a:rPr lang="en-US" dirty="0" smtClean="0"/>
              <a:t>If the maximum is less than 2, print no output.</a:t>
            </a:r>
            <a:endParaRPr lang="en-US" sz="1900" dirty="0">
              <a:latin typeface="Courier New" panose="02070309020205020404" pitchFamily="49" charset="0"/>
            </a:endParaRPr>
          </a:p>
          <a:p>
            <a:pPr lvl="1" eaLnBrk="1" hangingPunct="1">
              <a:buFont typeface="Wingdings 2" panose="05020102010507070707" pitchFamily="18" charset="2"/>
              <a:buNone/>
            </a:pPr>
            <a:endParaRPr lang="en-US" sz="1900" dirty="0">
              <a:latin typeface="Courier New" panose="02070309020205020404" pitchFamily="49" charset="0"/>
            </a:endParaRPr>
          </a:p>
          <a:p>
            <a:pPr lvl="1" eaLnBrk="1" hangingPunct="1">
              <a:buFont typeface="Wingdings 2" panose="05020102010507070707" pitchFamily="18" charset="2"/>
              <a:buNone/>
            </a:pPr>
            <a:endParaRPr lang="en-US" sz="1900" dirty="0">
              <a:latin typeface="Courier New" panose="02070309020205020404" pitchFamily="49" charset="0"/>
            </a:endParaRPr>
          </a:p>
          <a:p>
            <a:pPr eaLnBrk="1" hangingPunct="1"/>
            <a:r>
              <a:rPr lang="en-US" dirty="0" smtClean="0"/>
              <a:t>To help you, write a function </a:t>
            </a:r>
            <a:r>
              <a:rPr lang="en-US" dirty="0" err="1" smtClean="0">
                <a:latin typeface="Courier New" panose="02070309020205020404" pitchFamily="49" charset="0"/>
              </a:rPr>
              <a:t>count_factors</a:t>
            </a:r>
            <a:r>
              <a:rPr lang="en-US" dirty="0" smtClean="0"/>
              <a:t> which returns the number of factors of a given integer.</a:t>
            </a:r>
          </a:p>
          <a:p>
            <a:pPr lvl="1" eaLnBrk="1" hangingPunct="1"/>
            <a:r>
              <a:rPr lang="en-US" sz="1800" dirty="0" err="1">
                <a:latin typeface="Courier New" panose="02070309020205020404" pitchFamily="49" charset="0"/>
              </a:rPr>
              <a:t>c</a:t>
            </a:r>
            <a:r>
              <a:rPr lang="en-US" sz="1800" dirty="0" err="1" smtClean="0">
                <a:latin typeface="Courier New" panose="02070309020205020404" pitchFamily="49" charset="0"/>
              </a:rPr>
              <a:t>ount_factors</a:t>
            </a:r>
            <a:r>
              <a:rPr lang="en-US" sz="1800" dirty="0" smtClean="0">
                <a:latin typeface="Courier New" panose="02070309020205020404" pitchFamily="49" charset="0"/>
              </a:rPr>
              <a:t>(20</a:t>
            </a:r>
            <a:r>
              <a:rPr lang="en-US" sz="1800" dirty="0">
                <a:latin typeface="Courier New" panose="02070309020205020404" pitchFamily="49" charset="0"/>
              </a:rPr>
              <a:t>)</a:t>
            </a:r>
            <a:r>
              <a:rPr lang="en-US" sz="1800" dirty="0"/>
              <a:t> returns </a:t>
            </a:r>
            <a:r>
              <a:rPr lang="en-US" sz="1800" dirty="0">
                <a:latin typeface="Courier New" panose="02070309020205020404" pitchFamily="49" charset="0"/>
              </a:rPr>
              <a:t>6</a:t>
            </a:r>
            <a:r>
              <a:rPr lang="en-US" sz="1800" dirty="0"/>
              <a:t> due to factors 1, 2, 4, 5, 10, 20.</a:t>
            </a:r>
          </a:p>
        </p:txBody>
      </p:sp>
    </p:spTree>
    <p:extLst>
      <p:ext uri="{BB962C8B-B14F-4D97-AF65-F5344CB8AC3E}">
        <p14:creationId xmlns:p14="http://schemas.microsoft.com/office/powerpoint/2010/main" val="121673921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Fencepost answer</a:t>
            </a:r>
          </a:p>
        </p:txBody>
      </p:sp>
      <p:sp>
        <p:nvSpPr>
          <p:cNvPr id="19459" name="Rectangle 3"/>
          <p:cNvSpPr>
            <a:spLocks noGrp="1"/>
          </p:cNvSpPr>
          <p:nvPr>
            <p:ph type="body" idx="4294967295"/>
          </p:nvPr>
        </p:nvSpPr>
        <p:spPr/>
        <p:txBody>
          <a:bodyPr>
            <a:normAutofit fontScale="92500" lnSpcReduction="10000"/>
          </a:bodyPr>
          <a:lstStyle/>
          <a:p>
            <a:pPr marL="342900" indent="-342900">
              <a:lnSpc>
                <a:spcPct val="70000"/>
              </a:lnSpc>
              <a:buNone/>
            </a:pP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Prints 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all prime numbers up to the given max.</a:t>
            </a: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 err="1" smtClean="0">
                <a:latin typeface="Courier New" panose="02070309020205020404" pitchFamily="49" charset="0"/>
              </a:rPr>
              <a:t>def</a:t>
            </a:r>
            <a:r>
              <a:rPr lang="en-US" sz="1600" dirty="0" smtClean="0">
                <a:latin typeface="Courier New" panose="02070309020205020404" pitchFamily="49" charset="0"/>
              </a:rPr>
              <a:t> </a:t>
            </a:r>
            <a:r>
              <a:rPr lang="en-US" sz="1600" dirty="0" err="1" smtClean="0">
                <a:latin typeface="Courier New" panose="02070309020205020404" pitchFamily="49" charset="0"/>
              </a:rPr>
              <a:t>print_primes</a:t>
            </a:r>
            <a:r>
              <a:rPr lang="en-US" sz="1600" dirty="0" smtClean="0">
                <a:latin typeface="Courier New" panose="02070309020205020404" pitchFamily="49" charset="0"/>
              </a:rPr>
              <a:t>(max):</a:t>
            </a:r>
            <a:endParaRPr lang="en-US" sz="1600" dirty="0">
              <a:latin typeface="Courier New" panose="02070309020205020404" pitchFamily="49" charset="0"/>
            </a:endParaRP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>
                <a:latin typeface="Courier New" panose="02070309020205020404" pitchFamily="49" charset="0"/>
              </a:rPr>
              <a:t>    if </a:t>
            </a:r>
            <a:r>
              <a:rPr lang="en-US" sz="1600" dirty="0" smtClean="0">
                <a:latin typeface="Courier New" panose="02070309020205020404" pitchFamily="49" charset="0"/>
              </a:rPr>
              <a:t>max </a:t>
            </a:r>
            <a:r>
              <a:rPr lang="en-US" sz="1600" dirty="0">
                <a:latin typeface="Courier New" panose="02070309020205020404" pitchFamily="49" charset="0"/>
              </a:rPr>
              <a:t>&gt;= </a:t>
            </a:r>
            <a:r>
              <a:rPr lang="en-US" sz="1600" dirty="0" smtClean="0">
                <a:latin typeface="Courier New" panose="02070309020205020404" pitchFamily="49" charset="0"/>
              </a:rPr>
              <a:t>2:</a:t>
            </a:r>
            <a:endParaRPr lang="en-US" sz="1600" dirty="0">
              <a:latin typeface="Courier New" panose="02070309020205020404" pitchFamily="49" charset="0"/>
            </a:endParaRP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</a:t>
            </a:r>
            <a:r>
              <a:rPr lang="en-US" sz="1600" dirty="0" smtClean="0">
                <a:latin typeface="Courier New" panose="02070309020205020404" pitchFamily="49" charset="0"/>
              </a:rPr>
              <a:t>print</a:t>
            </a:r>
            <a:r>
              <a:rPr lang="en-US" sz="1600" dirty="0">
                <a:latin typeface="Courier New" panose="02070309020205020404" pitchFamily="49" charset="0"/>
              </a:rPr>
              <a:t>("2</a:t>
            </a:r>
            <a:r>
              <a:rPr lang="en-US" sz="1600" dirty="0" smtClean="0">
                <a:latin typeface="Courier New" panose="02070309020205020404" pitchFamily="49" charset="0"/>
              </a:rPr>
              <a:t>", end='')</a:t>
            </a:r>
            <a:endParaRPr lang="en-US" sz="1600" dirty="0">
              <a:latin typeface="Courier New" panose="02070309020205020404" pitchFamily="49" charset="0"/>
            </a:endParaRP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for </a:t>
            </a:r>
            <a:r>
              <a:rPr lang="en-US" sz="1600" dirty="0" err="1" smtClean="0">
                <a:latin typeface="Courier New" panose="02070309020205020404" pitchFamily="49" charset="0"/>
              </a:rPr>
              <a:t>i</a:t>
            </a:r>
            <a:r>
              <a:rPr lang="en-US" sz="1600" dirty="0" smtClean="0">
                <a:latin typeface="Courier New" panose="02070309020205020404" pitchFamily="49" charset="0"/>
              </a:rPr>
              <a:t> in range(3, max + 1):</a:t>
            </a:r>
            <a:endParaRPr lang="en-US" sz="1600" dirty="0">
              <a:latin typeface="Courier New" panose="02070309020205020404" pitchFamily="49" charset="0"/>
            </a:endParaRP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    if </a:t>
            </a:r>
            <a:r>
              <a:rPr lang="en-US" sz="1600" dirty="0" err="1" smtClean="0">
                <a:latin typeface="Courier New" panose="02070309020205020404" pitchFamily="49" charset="0"/>
              </a:rPr>
              <a:t>count_factors</a:t>
            </a:r>
            <a:r>
              <a:rPr lang="en-US" sz="1600" dirty="0" smtClean="0">
                <a:latin typeface="Courier New" panose="02070309020205020404" pitchFamily="49" charset="0"/>
              </a:rPr>
              <a:t>(</a:t>
            </a:r>
            <a:r>
              <a:rPr lang="en-US" sz="1600" dirty="0" err="1" smtClean="0">
                <a:latin typeface="Courier New" panose="02070309020205020404" pitchFamily="49" charset="0"/>
              </a:rPr>
              <a:t>i</a:t>
            </a:r>
            <a:r>
              <a:rPr lang="en-US" sz="1600" dirty="0">
                <a:latin typeface="Courier New" panose="02070309020205020404" pitchFamily="49" charset="0"/>
              </a:rPr>
              <a:t>) == </a:t>
            </a:r>
            <a:r>
              <a:rPr lang="en-US" sz="1600" dirty="0" smtClean="0">
                <a:latin typeface="Courier New" panose="02070309020205020404" pitchFamily="49" charset="0"/>
              </a:rPr>
              <a:t>2:</a:t>
            </a:r>
            <a:endParaRPr lang="en-US" sz="1600" dirty="0">
              <a:latin typeface="Courier New" panose="02070309020205020404" pitchFamily="49" charset="0"/>
            </a:endParaRP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        </a:t>
            </a:r>
            <a:r>
              <a:rPr lang="en-US" sz="1600" dirty="0" smtClean="0">
                <a:latin typeface="Courier New" panose="02070309020205020404" pitchFamily="49" charset="0"/>
              </a:rPr>
              <a:t>print</a:t>
            </a:r>
            <a:r>
              <a:rPr lang="en-US" sz="1600" dirty="0">
                <a:latin typeface="Courier New" panose="02070309020205020404" pitchFamily="49" charset="0"/>
              </a:rPr>
              <a:t>(", " + </a:t>
            </a:r>
            <a:r>
              <a:rPr lang="en-US" sz="1600" dirty="0" err="1" smtClean="0">
                <a:latin typeface="Courier New" panose="02070309020205020404" pitchFamily="49" charset="0"/>
              </a:rPr>
              <a:t>str</a:t>
            </a:r>
            <a:r>
              <a:rPr lang="en-US" sz="1600" dirty="0" smtClean="0">
                <a:latin typeface="Courier New" panose="02070309020205020404" pitchFamily="49" charset="0"/>
              </a:rPr>
              <a:t>(</a:t>
            </a:r>
            <a:r>
              <a:rPr lang="en-US" sz="1600" dirty="0" err="1" smtClean="0">
                <a:latin typeface="Courier New" panose="02070309020205020404" pitchFamily="49" charset="0"/>
              </a:rPr>
              <a:t>i</a:t>
            </a:r>
            <a:r>
              <a:rPr lang="en-US" sz="1600" dirty="0" smtClean="0">
                <a:latin typeface="Courier New" panose="02070309020205020404" pitchFamily="49" charset="0"/>
              </a:rPr>
              <a:t>))</a:t>
            </a:r>
            <a:endParaRPr lang="en-US" sz="1600" dirty="0">
              <a:latin typeface="Courier New" panose="02070309020205020404" pitchFamily="49" charset="0"/>
            </a:endParaRP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        print()</a:t>
            </a:r>
          </a:p>
          <a:p>
            <a:pPr marL="342900" indent="-342900">
              <a:lnSpc>
                <a:spcPct val="70000"/>
              </a:lnSpc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Returns how many factors the given number has.</a:t>
            </a: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 err="1" smtClean="0">
                <a:latin typeface="Courier New" panose="02070309020205020404" pitchFamily="49" charset="0"/>
              </a:rPr>
              <a:t>def</a:t>
            </a:r>
            <a:r>
              <a:rPr lang="en-US" sz="1600" dirty="0" smtClean="0">
                <a:latin typeface="Courier New" panose="02070309020205020404" pitchFamily="49" charset="0"/>
              </a:rPr>
              <a:t> </a:t>
            </a:r>
            <a:r>
              <a:rPr lang="en-US" sz="1600" dirty="0" err="1" smtClean="0">
                <a:latin typeface="Courier New" panose="02070309020205020404" pitchFamily="49" charset="0"/>
              </a:rPr>
              <a:t>count_factors</a:t>
            </a:r>
            <a:r>
              <a:rPr lang="en-US" sz="1600" dirty="0" smtClean="0">
                <a:latin typeface="Courier New" panose="02070309020205020404" pitchFamily="49" charset="0"/>
              </a:rPr>
              <a:t>(number):</a:t>
            </a:r>
            <a:endParaRPr lang="en-US" sz="1600" dirty="0">
              <a:latin typeface="Courier New" panose="02070309020205020404" pitchFamily="49" charset="0"/>
            </a:endParaRP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>
                <a:latin typeface="Courier New" panose="02070309020205020404" pitchFamily="49" charset="0"/>
              </a:rPr>
              <a:t>    </a:t>
            </a:r>
            <a:r>
              <a:rPr lang="en-US" sz="1600" dirty="0" smtClean="0">
                <a:latin typeface="Courier New" panose="02070309020205020404" pitchFamily="49" charset="0"/>
              </a:rPr>
              <a:t>count </a:t>
            </a:r>
            <a:r>
              <a:rPr lang="en-US" sz="1600" dirty="0">
                <a:latin typeface="Courier New" panose="02070309020205020404" pitchFamily="49" charset="0"/>
              </a:rPr>
              <a:t>= </a:t>
            </a:r>
            <a:r>
              <a:rPr lang="en-US" sz="1600" dirty="0" smtClean="0">
                <a:latin typeface="Courier New" panose="02070309020205020404" pitchFamily="49" charset="0"/>
              </a:rPr>
              <a:t>0</a:t>
            </a:r>
            <a:endParaRPr lang="en-US" sz="1600" dirty="0">
              <a:latin typeface="Courier New" panose="02070309020205020404" pitchFamily="49" charset="0"/>
            </a:endParaRP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>
                <a:latin typeface="Courier New" panose="02070309020205020404" pitchFamily="49" charset="0"/>
              </a:rPr>
              <a:t>    for </a:t>
            </a:r>
            <a:r>
              <a:rPr lang="en-US" sz="1600" dirty="0" err="1" smtClean="0">
                <a:latin typeface="Courier New" panose="02070309020205020404" pitchFamily="49" charset="0"/>
              </a:rPr>
              <a:t>i</a:t>
            </a:r>
            <a:r>
              <a:rPr lang="en-US" sz="1600" dirty="0" smtClean="0">
                <a:latin typeface="Courier New" panose="02070309020205020404" pitchFamily="49" charset="0"/>
              </a:rPr>
              <a:t> in range(1, number + 1):</a:t>
            </a:r>
            <a:endParaRPr lang="en-US" sz="1600" dirty="0">
              <a:latin typeface="Courier New" panose="02070309020205020404" pitchFamily="49" charset="0"/>
            </a:endParaRP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if </a:t>
            </a:r>
            <a:r>
              <a:rPr lang="en-US" sz="1600" dirty="0" smtClean="0">
                <a:latin typeface="Courier New" panose="02070309020205020404" pitchFamily="49" charset="0"/>
              </a:rPr>
              <a:t>number </a:t>
            </a:r>
            <a:r>
              <a:rPr lang="en-US" sz="1600" dirty="0">
                <a:latin typeface="Courier New" panose="02070309020205020404" pitchFamily="49" charset="0"/>
              </a:rPr>
              <a:t>% </a:t>
            </a:r>
            <a:r>
              <a:rPr lang="en-US" sz="1600" dirty="0" err="1">
                <a:latin typeface="Courier New" panose="02070309020205020404" pitchFamily="49" charset="0"/>
              </a:rPr>
              <a:t>i</a:t>
            </a:r>
            <a:r>
              <a:rPr lang="en-US" sz="1600" dirty="0">
                <a:latin typeface="Courier New" panose="02070309020205020404" pitchFamily="49" charset="0"/>
              </a:rPr>
              <a:t> == </a:t>
            </a:r>
            <a:r>
              <a:rPr lang="en-US" sz="1600" dirty="0" smtClean="0">
                <a:latin typeface="Courier New" panose="02070309020205020404" pitchFamily="49" charset="0"/>
              </a:rPr>
              <a:t>0:</a:t>
            </a:r>
            <a:endParaRPr lang="en-US" sz="1600" dirty="0">
              <a:latin typeface="Courier New" panose="02070309020205020404" pitchFamily="49" charset="0"/>
            </a:endParaRP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    </a:t>
            </a:r>
            <a:r>
              <a:rPr lang="en-US" sz="1600" dirty="0" smtClean="0">
                <a:latin typeface="Courier New" panose="02070309020205020404" pitchFamily="49" charset="0"/>
              </a:rPr>
              <a:t>count</a:t>
            </a:r>
            <a:r>
              <a:rPr lang="en-US" sz="1600" dirty="0">
                <a:latin typeface="Courier New" panose="02070309020205020404" pitchFamily="49" charset="0"/>
              </a:rPr>
              <a:t> </a:t>
            </a:r>
            <a:r>
              <a:rPr lang="en-US" sz="1600" dirty="0" smtClean="0">
                <a:latin typeface="Courier New" panose="02070309020205020404" pitchFamily="49" charset="0"/>
              </a:rPr>
              <a:t>+= 1   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dirty="0" err="1">
                <a:solidFill>
                  <a:srgbClr val="008080"/>
                </a:solidFill>
                <a:latin typeface="Courier New" panose="02070309020205020404" pitchFamily="49" charset="0"/>
              </a:rPr>
              <a:t>i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 is a factor of number</a:t>
            </a:r>
          </a:p>
          <a:p>
            <a:pPr marL="342900" indent="-342900">
              <a:lnSpc>
                <a:spcPct val="70000"/>
              </a:lnSpc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    return count</a:t>
            </a:r>
            <a:endParaRPr lang="en-US" sz="1600" dirty="0"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9738665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 txBox="1">
            <a:spLocks/>
          </p:cNvSpPr>
          <p:nvPr/>
        </p:nvSpPr>
        <p:spPr bwMode="auto">
          <a:xfrm>
            <a:off x="2209800" y="2693989"/>
            <a:ext cx="7772400" cy="147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rgbClr val="EB641B"/>
              </a:buClr>
              <a:buSzPct val="95000"/>
              <a:buFont typeface="Wingdings 2" panose="05020102010507070707" pitchFamily="18" charset="2"/>
              <a:buChar char=""/>
              <a:defRPr sz="22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85000"/>
              <a:buFont typeface="Wingdings 2" panose="05020102010507070707" pitchFamily="18" charset="2"/>
              <a:buChar char=""/>
              <a:defRPr sz="20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 2" panose="05020102010507070707" pitchFamily="18" charset="2"/>
              <a:buChar char=""/>
              <a:defRPr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rgbClr val="EB641B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Clr>
                <a:srgbClr val="800080"/>
              </a:buClr>
              <a:buSzPct val="55000"/>
              <a:buFont typeface="Wingdings" panose="05000000000000000000" pitchFamily="2" charset="2"/>
              <a:buNone/>
            </a:pPr>
            <a:r>
              <a:rPr lang="en-US" sz="4400" dirty="0" smtClean="0">
                <a:solidFill>
                  <a:schemeClr val="tx2"/>
                </a:solidFill>
              </a:rPr>
              <a:t>Fencepost loops</a:t>
            </a:r>
            <a:endParaRPr lang="en-US" sz="44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396760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Programming Question</a:t>
            </a:r>
          </a:p>
        </p:txBody>
      </p:sp>
      <p:sp>
        <p:nvSpPr>
          <p:cNvPr id="24579" name="Rectangle 3"/>
          <p:cNvSpPr>
            <a:spLocks noGrp="1"/>
          </p:cNvSpPr>
          <p:nvPr>
            <p:ph type="body" idx="4294967295"/>
          </p:nvPr>
        </p:nvSpPr>
        <p:spPr>
          <a:xfrm>
            <a:off x="838200" y="1416818"/>
            <a:ext cx="10515600" cy="5245239"/>
          </a:xfrm>
        </p:spPr>
        <p:txBody>
          <a:bodyPr>
            <a:normAutofit lnSpcReduction="10000"/>
          </a:bodyPr>
          <a:lstStyle/>
          <a:p>
            <a:pPr eaLnBrk="1" hangingPunct="1"/>
            <a:r>
              <a:rPr lang="en-US" sz="3200" dirty="0" smtClean="0"/>
              <a:t>Write a program that plays an adding game.</a:t>
            </a:r>
          </a:p>
          <a:p>
            <a:pPr lvl="1" eaLnBrk="1" hangingPunct="1"/>
            <a:r>
              <a:rPr lang="en-US" sz="2800" dirty="0" smtClean="0"/>
              <a:t>Ask user to solve random adding problems with 2-5 numbers.</a:t>
            </a:r>
          </a:p>
          <a:p>
            <a:pPr lvl="1" eaLnBrk="1" hangingPunct="1"/>
            <a:r>
              <a:rPr lang="en-US" sz="2800" dirty="0" smtClean="0"/>
              <a:t>The user gets 1 point for a correct answer, 0 for incorrect.</a:t>
            </a:r>
          </a:p>
          <a:p>
            <a:pPr lvl="1" eaLnBrk="1" hangingPunct="1"/>
            <a:r>
              <a:rPr lang="en-US" sz="2800" dirty="0" smtClean="0"/>
              <a:t>The program stops after 3 incorrect answers.</a:t>
            </a:r>
            <a:endParaRPr lang="en-US" sz="2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	4 + 10 + 3 + 10 = </a:t>
            </a:r>
            <a:r>
              <a:rPr lang="en-US" sz="2000" b="1" u="sng" dirty="0">
                <a:latin typeface="Courier New" panose="02070309020205020404" pitchFamily="49" charset="0"/>
              </a:rPr>
              <a:t>27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	9 + 2 = </a:t>
            </a:r>
            <a:r>
              <a:rPr lang="en-US" sz="2000" b="1" u="sng" dirty="0">
                <a:latin typeface="Courier New" panose="02070309020205020404" pitchFamily="49" charset="0"/>
              </a:rPr>
              <a:t>11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	8 + 6 + 7 + 9 = </a:t>
            </a:r>
            <a:r>
              <a:rPr lang="en-US" sz="2000" b="1" u="sng" dirty="0">
                <a:latin typeface="Courier New" panose="02070309020205020404" pitchFamily="49" charset="0"/>
              </a:rPr>
              <a:t>25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	Wrong! The answer was 30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	5 + 9 = </a:t>
            </a:r>
            <a:r>
              <a:rPr lang="en-US" sz="2000" b="1" u="sng" dirty="0">
                <a:latin typeface="Courier New" panose="02070309020205020404" pitchFamily="49" charset="0"/>
              </a:rPr>
              <a:t>13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	Wrong! The answer was 14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	4 + 9 + 9 = </a:t>
            </a:r>
            <a:r>
              <a:rPr lang="en-US" sz="2000" b="1" u="sng" dirty="0">
                <a:latin typeface="Courier New" panose="02070309020205020404" pitchFamily="49" charset="0"/>
              </a:rPr>
              <a:t>22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	3 + 1 + 7 + 2 = </a:t>
            </a:r>
            <a:r>
              <a:rPr lang="en-US" sz="2000" b="1" u="sng" dirty="0">
                <a:latin typeface="Courier New" panose="02070309020205020404" pitchFamily="49" charset="0"/>
              </a:rPr>
              <a:t>13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	4 + 2 + 10 + 9 + 7 = </a:t>
            </a:r>
            <a:r>
              <a:rPr lang="en-US" sz="2000" b="1" u="sng" dirty="0">
                <a:latin typeface="Courier New" panose="02070309020205020404" pitchFamily="49" charset="0"/>
              </a:rPr>
              <a:t>42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	Wrong! The answer was 32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	You earned 4 total points</a:t>
            </a:r>
          </a:p>
        </p:txBody>
      </p:sp>
    </p:spTree>
    <p:extLst>
      <p:ext uri="{BB962C8B-B14F-4D97-AF65-F5344CB8AC3E}">
        <p14:creationId xmlns:p14="http://schemas.microsoft.com/office/powerpoint/2010/main" val="11902530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dirty="0"/>
              <a:t>A</a:t>
            </a:r>
            <a:r>
              <a:rPr lang="en-US" dirty="0" smtClean="0"/>
              <a:t>nswer</a:t>
            </a:r>
          </a:p>
        </p:txBody>
      </p:sp>
      <p:sp>
        <p:nvSpPr>
          <p:cNvPr id="25603" name="Rectangle 3"/>
          <p:cNvSpPr>
            <a:spLocks noGrp="1"/>
          </p:cNvSpPr>
          <p:nvPr>
            <p:ph type="body" idx="4294967295"/>
          </p:nvPr>
        </p:nvSpPr>
        <p:spPr/>
        <p:txBody>
          <a:bodyPr>
            <a:normAutofit/>
          </a:bodyPr>
          <a:lstStyle/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5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500" b="1" dirty="0">
                <a:solidFill>
                  <a:srgbClr val="008080"/>
                </a:solidFill>
                <a:latin typeface="Courier New" panose="02070309020205020404" pitchFamily="49" charset="0"/>
              </a:rPr>
              <a:t>Asks the user to do adding problems and scores them.</a:t>
            </a: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 smtClean="0">
                <a:latin typeface="Courier New" panose="02070309020205020404" pitchFamily="49" charset="0"/>
              </a:rPr>
              <a:t>from random import *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 err="1" smtClean="0">
                <a:latin typeface="Courier New" panose="02070309020205020404" pitchFamily="49" charset="0"/>
              </a:rPr>
              <a:t>def</a:t>
            </a:r>
            <a:r>
              <a:rPr lang="en-US" sz="1500" dirty="0" smtClean="0">
                <a:latin typeface="Courier New" panose="02070309020205020404" pitchFamily="49" charset="0"/>
              </a:rPr>
              <a:t> main():        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b="1" dirty="0">
                <a:solidFill>
                  <a:srgbClr val="008080"/>
                </a:solidFill>
                <a:latin typeface="Courier New" panose="02070309020205020404" pitchFamily="49" charset="0"/>
              </a:rPr>
              <a:t>    </a:t>
            </a:r>
            <a:r>
              <a:rPr lang="en-US" sz="15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</a:t>
            </a:r>
            <a:r>
              <a:rPr lang="en-US" sz="1500" b="1" dirty="0">
                <a:solidFill>
                  <a:srgbClr val="008080"/>
                </a:solidFill>
                <a:latin typeface="Courier New" panose="02070309020205020404" pitchFamily="49" charset="0"/>
              </a:rPr>
              <a:t>play until user gets 3 wrong</a:t>
            </a: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points </a:t>
            </a:r>
            <a:r>
              <a:rPr lang="en-US" sz="1500" dirty="0">
                <a:latin typeface="Courier New" panose="02070309020205020404" pitchFamily="49" charset="0"/>
              </a:rPr>
              <a:t>= </a:t>
            </a:r>
            <a:r>
              <a:rPr lang="en-US" sz="1500" dirty="0" smtClean="0">
                <a:latin typeface="Courier New" panose="02070309020205020404" pitchFamily="49" charset="0"/>
              </a:rPr>
              <a:t>0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wrong </a:t>
            </a:r>
            <a:r>
              <a:rPr lang="en-US" sz="1500" dirty="0">
                <a:latin typeface="Courier New" panose="02070309020205020404" pitchFamily="49" charset="0"/>
              </a:rPr>
              <a:t>= </a:t>
            </a:r>
            <a:r>
              <a:rPr lang="en-US" sz="1500" dirty="0" smtClean="0">
                <a:latin typeface="Courier New" panose="02070309020205020404" pitchFamily="49" charset="0"/>
              </a:rPr>
              <a:t>0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while wrong </a:t>
            </a:r>
            <a:r>
              <a:rPr lang="en-US" sz="1500" dirty="0">
                <a:latin typeface="Courier New" panose="02070309020205020404" pitchFamily="49" charset="0"/>
              </a:rPr>
              <a:t>&lt; </a:t>
            </a:r>
            <a:r>
              <a:rPr lang="en-US" sz="1500" dirty="0" smtClean="0">
                <a:latin typeface="Courier New" panose="02070309020205020404" pitchFamily="49" charset="0"/>
              </a:rPr>
              <a:t>3: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    result </a:t>
            </a:r>
            <a:r>
              <a:rPr lang="en-US" sz="1500" dirty="0">
                <a:latin typeface="Courier New" panose="02070309020205020404" pitchFamily="49" charset="0"/>
              </a:rPr>
              <a:t>= </a:t>
            </a:r>
            <a:r>
              <a:rPr lang="en-US" sz="1500" dirty="0" smtClean="0">
                <a:latin typeface="Courier New" panose="02070309020205020404" pitchFamily="49" charset="0"/>
              </a:rPr>
              <a:t>play()      </a:t>
            </a:r>
            <a:r>
              <a:rPr lang="en-US" sz="15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play </a:t>
            </a:r>
            <a:r>
              <a:rPr lang="en-US" sz="1500" b="1" dirty="0">
                <a:solidFill>
                  <a:srgbClr val="008080"/>
                </a:solidFill>
                <a:latin typeface="Courier New" panose="02070309020205020404" pitchFamily="49" charset="0"/>
              </a:rPr>
              <a:t>one game</a:t>
            </a: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    </a:t>
            </a:r>
            <a:r>
              <a:rPr lang="en-US" sz="1500" dirty="0">
                <a:latin typeface="Courier New" panose="02070309020205020404" pitchFamily="49" charset="0"/>
              </a:rPr>
              <a:t>if r</a:t>
            </a:r>
            <a:r>
              <a:rPr lang="en-US" sz="1500" dirty="0" smtClean="0">
                <a:latin typeface="Courier New" panose="02070309020205020404" pitchFamily="49" charset="0"/>
              </a:rPr>
              <a:t>esult </a:t>
            </a:r>
            <a:r>
              <a:rPr lang="en-US" sz="1500" dirty="0">
                <a:latin typeface="Courier New" panose="02070309020205020404" pitchFamily="49" charset="0"/>
              </a:rPr>
              <a:t>== </a:t>
            </a:r>
            <a:r>
              <a:rPr lang="en-US" sz="1500" dirty="0" smtClean="0">
                <a:latin typeface="Courier New" panose="02070309020205020404" pitchFamily="49" charset="0"/>
              </a:rPr>
              <a:t>0: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        wrong</a:t>
            </a:r>
            <a:r>
              <a:rPr lang="en-US" sz="1500" dirty="0">
                <a:latin typeface="Courier New" panose="02070309020205020404" pitchFamily="49" charset="0"/>
              </a:rPr>
              <a:t> </a:t>
            </a:r>
            <a:r>
              <a:rPr lang="en-US" sz="1500" dirty="0" smtClean="0">
                <a:latin typeface="Courier New" panose="02070309020205020404" pitchFamily="49" charset="0"/>
              </a:rPr>
              <a:t>+= 1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    else: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        points</a:t>
            </a:r>
            <a:r>
              <a:rPr lang="en-US" sz="1500" dirty="0">
                <a:latin typeface="Courier New" panose="02070309020205020404" pitchFamily="49" charset="0"/>
              </a:rPr>
              <a:t> </a:t>
            </a:r>
            <a:r>
              <a:rPr lang="en-US" sz="1500" dirty="0" smtClean="0">
                <a:latin typeface="Courier New" panose="02070309020205020404" pitchFamily="49" charset="0"/>
              </a:rPr>
              <a:t>+= 1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	</a:t>
            </a:r>
            <a:r>
              <a:rPr lang="en-US" sz="1500" dirty="0" smtClean="0">
                <a:latin typeface="Courier New" panose="02070309020205020404" pitchFamily="49" charset="0"/>
              </a:rPr>
              <a:t>        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</a:t>
            </a:r>
            <a:r>
              <a:rPr lang="en-US" sz="1500" dirty="0" smtClean="0">
                <a:latin typeface="Courier New" panose="02070309020205020404" pitchFamily="49" charset="0"/>
              </a:rPr>
              <a:t>  print("</a:t>
            </a:r>
            <a:r>
              <a:rPr lang="en-US" sz="1500" dirty="0">
                <a:latin typeface="Courier New" panose="02070309020205020404" pitchFamily="49" charset="0"/>
              </a:rPr>
              <a:t>You </a:t>
            </a:r>
            <a:r>
              <a:rPr lang="en-US" sz="1500" dirty="0" smtClean="0">
                <a:latin typeface="Courier New" panose="02070309020205020404" pitchFamily="49" charset="0"/>
              </a:rPr>
              <a:t>earned", points, "total </a:t>
            </a:r>
            <a:r>
              <a:rPr lang="en-US" sz="1500" dirty="0">
                <a:latin typeface="Courier New" panose="02070309020205020404" pitchFamily="49" charset="0"/>
              </a:rPr>
              <a:t>points</a:t>
            </a:r>
            <a:r>
              <a:rPr lang="en-US" sz="1500" dirty="0" smtClean="0">
                <a:latin typeface="Courier New" panose="02070309020205020404" pitchFamily="49" charset="0"/>
              </a:rPr>
              <a:t>.")</a:t>
            </a:r>
            <a:endParaRPr lang="en-US" sz="1500" dirty="0"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81438758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Answer 2</a:t>
            </a:r>
          </a:p>
        </p:txBody>
      </p:sp>
      <p:sp>
        <p:nvSpPr>
          <p:cNvPr id="27651" name="Rectangle 3"/>
          <p:cNvSpPr>
            <a:spLocks noGrp="1"/>
          </p:cNvSpPr>
          <p:nvPr>
            <p:ph type="body" idx="4294967295"/>
          </p:nvPr>
        </p:nvSpPr>
        <p:spPr>
          <a:xfrm>
            <a:off x="838200" y="1825624"/>
            <a:ext cx="10515600" cy="4735949"/>
          </a:xfrm>
        </p:spPr>
        <p:txBody>
          <a:bodyPr>
            <a:normAutofit fontScale="85000" lnSpcReduction="20000"/>
          </a:bodyPr>
          <a:lstStyle/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Builds </a:t>
            </a:r>
            <a:r>
              <a:rPr lang="en-US" sz="1500" b="1" dirty="0">
                <a:solidFill>
                  <a:srgbClr val="008080"/>
                </a:solidFill>
                <a:latin typeface="Courier New" panose="02070309020205020404" pitchFamily="49" charset="0"/>
              </a:rPr>
              <a:t>one addition problem and presents it to the user.</a:t>
            </a: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</a:t>
            </a:r>
            <a:r>
              <a:rPr lang="en-US" sz="1500" b="1" dirty="0">
                <a:solidFill>
                  <a:srgbClr val="008080"/>
                </a:solidFill>
                <a:latin typeface="Courier New" panose="02070309020205020404" pitchFamily="49" charset="0"/>
              </a:rPr>
              <a:t>Returns 1 point if you get it right, 0 if wrong.</a:t>
            </a: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 err="1" smtClean="0">
                <a:latin typeface="Courier New" panose="02070309020205020404" pitchFamily="49" charset="0"/>
              </a:rPr>
              <a:t>def</a:t>
            </a:r>
            <a:r>
              <a:rPr lang="en-US" sz="1500" dirty="0" smtClean="0">
                <a:latin typeface="Courier New" panose="02070309020205020404" pitchFamily="49" charset="0"/>
              </a:rPr>
              <a:t> play():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   # </a:t>
            </a:r>
            <a:r>
              <a:rPr lang="en-US" sz="1500" b="1" dirty="0">
                <a:solidFill>
                  <a:srgbClr val="008080"/>
                </a:solidFill>
                <a:latin typeface="Courier New" panose="02070309020205020404" pitchFamily="49" charset="0"/>
              </a:rPr>
              <a:t>print the operands being added, and sum them</a:t>
            </a: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operands </a:t>
            </a:r>
            <a:r>
              <a:rPr lang="en-US" sz="1500" dirty="0">
                <a:latin typeface="Courier New" panose="02070309020205020404" pitchFamily="49" charset="0"/>
              </a:rPr>
              <a:t>= </a:t>
            </a:r>
            <a:r>
              <a:rPr lang="en-US" sz="1500" dirty="0" err="1" smtClean="0">
                <a:latin typeface="Courier New" panose="02070309020205020404" pitchFamily="49" charset="0"/>
              </a:rPr>
              <a:t>random.randint</a:t>
            </a:r>
            <a:r>
              <a:rPr lang="en-US" sz="1500" dirty="0" smtClean="0">
                <a:latin typeface="Courier New" panose="02070309020205020404" pitchFamily="49" charset="0"/>
              </a:rPr>
              <a:t>(2, 5)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sum </a:t>
            </a:r>
            <a:r>
              <a:rPr lang="en-US" sz="1500" dirty="0">
                <a:latin typeface="Courier New" panose="02070309020205020404" pitchFamily="49" charset="0"/>
              </a:rPr>
              <a:t>= </a:t>
            </a:r>
            <a:r>
              <a:rPr lang="en-US" sz="1500" dirty="0" err="1" smtClean="0">
                <a:latin typeface="Courier New" panose="02070309020205020404" pitchFamily="49" charset="0"/>
              </a:rPr>
              <a:t>random.randint</a:t>
            </a:r>
            <a:r>
              <a:rPr lang="en-US" sz="1500" dirty="0" smtClean="0">
                <a:latin typeface="Courier New" panose="02070309020205020404" pitchFamily="49" charset="0"/>
              </a:rPr>
              <a:t>(1, 10)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print(sum, end='')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800" dirty="0">
                <a:latin typeface="Courier New" panose="02070309020205020404" pitchFamily="49" charset="0"/>
              </a:rPr>
              <a:t>        </a:t>
            </a: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for </a:t>
            </a:r>
            <a:r>
              <a:rPr lang="en-US" sz="1500" dirty="0" err="1" smtClean="0">
                <a:latin typeface="Courier New" panose="02070309020205020404" pitchFamily="49" charset="0"/>
              </a:rPr>
              <a:t>i</a:t>
            </a:r>
            <a:r>
              <a:rPr lang="en-US" sz="1500" dirty="0" smtClean="0">
                <a:latin typeface="Courier New" panose="02070309020205020404" pitchFamily="49" charset="0"/>
              </a:rPr>
              <a:t> in range(2, operands + 1):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    n </a:t>
            </a:r>
            <a:r>
              <a:rPr lang="en-US" sz="1500" dirty="0">
                <a:latin typeface="Courier New" panose="02070309020205020404" pitchFamily="49" charset="0"/>
              </a:rPr>
              <a:t>= </a:t>
            </a:r>
            <a:r>
              <a:rPr lang="en-US" sz="1500" dirty="0" err="1" smtClean="0">
                <a:latin typeface="Courier New" panose="02070309020205020404" pitchFamily="49" charset="0"/>
              </a:rPr>
              <a:t>random.randint</a:t>
            </a:r>
            <a:r>
              <a:rPr lang="en-US" sz="1500" dirty="0" smtClean="0">
                <a:latin typeface="Courier New" panose="02070309020205020404" pitchFamily="49" charset="0"/>
              </a:rPr>
              <a:t>(1, 10)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    </a:t>
            </a:r>
            <a:r>
              <a:rPr lang="en-US" sz="1500" dirty="0">
                <a:latin typeface="Courier New" panose="02070309020205020404" pitchFamily="49" charset="0"/>
              </a:rPr>
              <a:t>sum += </a:t>
            </a:r>
            <a:r>
              <a:rPr lang="en-US" sz="1500" dirty="0" smtClean="0">
                <a:latin typeface="Courier New" panose="02070309020205020404" pitchFamily="49" charset="0"/>
              </a:rPr>
              <a:t>n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    print</a:t>
            </a:r>
            <a:r>
              <a:rPr lang="en-US" sz="1500" dirty="0">
                <a:latin typeface="Courier New" panose="02070309020205020404" pitchFamily="49" charset="0"/>
              </a:rPr>
              <a:t>(" </a:t>
            </a:r>
            <a:r>
              <a:rPr lang="en-US" sz="1500" dirty="0" smtClean="0">
                <a:latin typeface="Courier New" panose="02070309020205020404" pitchFamily="49" charset="0"/>
              </a:rPr>
              <a:t>+", n, end='')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print</a:t>
            </a:r>
            <a:r>
              <a:rPr lang="en-US" sz="1500" dirty="0">
                <a:latin typeface="Courier New" panose="02070309020205020404" pitchFamily="49" charset="0"/>
              </a:rPr>
              <a:t>(" = </a:t>
            </a:r>
            <a:r>
              <a:rPr lang="en-US" sz="1500" dirty="0" smtClean="0">
                <a:latin typeface="Courier New" panose="02070309020205020404" pitchFamily="49" charset="0"/>
              </a:rPr>
              <a:t>", end='')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800" dirty="0">
                <a:latin typeface="Courier New" panose="02070309020205020404" pitchFamily="49" charset="0"/>
              </a:rPr>
              <a:t>        </a:t>
            </a: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b="1" dirty="0">
                <a:solidFill>
                  <a:srgbClr val="008080"/>
                </a:solidFill>
                <a:latin typeface="Courier New" panose="02070309020205020404" pitchFamily="49" charset="0"/>
              </a:rPr>
              <a:t>    </a:t>
            </a:r>
            <a:r>
              <a:rPr lang="en-US" sz="15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</a:t>
            </a:r>
            <a:r>
              <a:rPr lang="en-US" sz="1500" b="1" dirty="0">
                <a:solidFill>
                  <a:srgbClr val="008080"/>
                </a:solidFill>
                <a:latin typeface="Courier New" panose="02070309020205020404" pitchFamily="49" charset="0"/>
              </a:rPr>
              <a:t>read user's guess and report whether it was correct</a:t>
            </a: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guess </a:t>
            </a:r>
            <a:r>
              <a:rPr lang="en-US" sz="1500" dirty="0">
                <a:latin typeface="Courier New" panose="02070309020205020404" pitchFamily="49" charset="0"/>
              </a:rPr>
              <a:t>= </a:t>
            </a:r>
            <a:r>
              <a:rPr lang="en-US" sz="1500" dirty="0" smtClean="0">
                <a:latin typeface="Courier New" panose="02070309020205020404" pitchFamily="49" charset="0"/>
              </a:rPr>
              <a:t>input()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if guess </a:t>
            </a:r>
            <a:r>
              <a:rPr lang="en-US" sz="1500" dirty="0">
                <a:latin typeface="Courier New" panose="02070309020205020404" pitchFamily="49" charset="0"/>
              </a:rPr>
              <a:t>== </a:t>
            </a:r>
            <a:r>
              <a:rPr lang="en-US" sz="1500" dirty="0" smtClean="0">
                <a:latin typeface="Courier New" panose="02070309020205020404" pitchFamily="49" charset="0"/>
              </a:rPr>
              <a:t>sum: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    </a:t>
            </a:r>
            <a:r>
              <a:rPr lang="en-US" sz="1500" dirty="0">
                <a:latin typeface="Courier New" panose="02070309020205020404" pitchFamily="49" charset="0"/>
              </a:rPr>
              <a:t>return </a:t>
            </a:r>
            <a:r>
              <a:rPr lang="en-US" sz="1500" dirty="0" smtClean="0">
                <a:latin typeface="Courier New" panose="02070309020205020404" pitchFamily="49" charset="0"/>
              </a:rPr>
              <a:t>1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else: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    print("</a:t>
            </a:r>
            <a:r>
              <a:rPr lang="en-US" sz="1500" dirty="0">
                <a:latin typeface="Courier New" panose="02070309020205020404" pitchFamily="49" charset="0"/>
              </a:rPr>
              <a:t>Wrong! The answer </a:t>
            </a:r>
            <a:r>
              <a:rPr lang="en-US" sz="1500" dirty="0" smtClean="0">
                <a:latin typeface="Courier New" panose="02070309020205020404" pitchFamily="49" charset="0"/>
              </a:rPr>
              <a:t>was", total)</a:t>
            </a:r>
            <a:endParaRPr lang="en-US" sz="15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500" dirty="0">
                <a:latin typeface="Courier New" panose="02070309020205020404" pitchFamily="49" charset="0"/>
              </a:rPr>
              <a:t>    </a:t>
            </a:r>
            <a:r>
              <a:rPr lang="en-US" sz="1500" dirty="0" smtClean="0">
                <a:latin typeface="Courier New" panose="02070309020205020404" pitchFamily="49" charset="0"/>
              </a:rPr>
              <a:t>    </a:t>
            </a:r>
            <a:r>
              <a:rPr lang="en-US" sz="1500" dirty="0">
                <a:latin typeface="Courier New" panose="02070309020205020404" pitchFamily="49" charset="0"/>
              </a:rPr>
              <a:t>return </a:t>
            </a:r>
            <a:r>
              <a:rPr lang="en-US" sz="1500" dirty="0" smtClean="0">
                <a:latin typeface="Courier New" panose="02070309020205020404" pitchFamily="49" charset="0"/>
              </a:rPr>
              <a:t>0</a:t>
            </a:r>
            <a:endParaRPr lang="en-US" sz="1500" dirty="0"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040850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Boolean Logic</a:t>
            </a:r>
          </a:p>
        </p:txBody>
      </p:sp>
    </p:spTree>
    <p:extLst>
      <p:ext uri="{BB962C8B-B14F-4D97-AF65-F5344CB8AC3E}">
        <p14:creationId xmlns:p14="http://schemas.microsoft.com/office/powerpoint/2010/main" val="3571946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Relational expressions</a:t>
            </a:r>
          </a:p>
        </p:txBody>
      </p:sp>
      <p:sp>
        <p:nvSpPr>
          <p:cNvPr id="16387" name="Rectangle 3"/>
          <p:cNvSpPr>
            <a:spLocks noGrp="1"/>
          </p:cNvSpPr>
          <p:nvPr>
            <p:ph type="body" idx="1"/>
          </p:nvPr>
        </p:nvSpPr>
        <p:spPr>
          <a:xfrm>
            <a:off x="838200" y="1594513"/>
            <a:ext cx="10515600" cy="4351338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2300" dirty="0">
                <a:latin typeface="Courier New" panose="02070309020205020404" pitchFamily="49" charset="0"/>
              </a:rPr>
              <a:t>if</a:t>
            </a:r>
            <a:r>
              <a:rPr lang="en-US" sz="2300" dirty="0"/>
              <a:t> statements </a:t>
            </a:r>
            <a:r>
              <a:rPr lang="en-US" sz="2300" dirty="0" smtClean="0"/>
              <a:t>use </a:t>
            </a:r>
            <a:r>
              <a:rPr lang="en-US" sz="2300" dirty="0"/>
              <a:t>logical tests.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if </a:t>
            </a:r>
            <a:r>
              <a:rPr lang="en-US" b="1" dirty="0" err="1" smtClean="0">
                <a:solidFill>
                  <a:srgbClr val="003399"/>
                </a:solidFill>
                <a:latin typeface="Courier New" panose="02070309020205020404" pitchFamily="49" charset="0"/>
              </a:rPr>
              <a:t>i</a:t>
            </a:r>
            <a:r>
              <a:rPr lang="en-US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 &lt;= 10</a:t>
            </a:r>
            <a:r>
              <a:rPr lang="en-US" dirty="0">
                <a:latin typeface="Courier New" panose="02070309020205020404" pitchFamily="49" charset="0"/>
              </a:rPr>
              <a:t>:</a:t>
            </a:r>
            <a:r>
              <a:rPr lang="en-US" dirty="0" smtClean="0">
                <a:latin typeface="Courier New" panose="02070309020205020404" pitchFamily="49" charset="0"/>
              </a:rPr>
              <a:t> ...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90000"/>
              </a:lnSpc>
            </a:pPr>
            <a:r>
              <a:rPr lang="en-US" dirty="0" smtClean="0"/>
              <a:t>These are </a:t>
            </a:r>
            <a:r>
              <a:rPr lang="en-US" dirty="0"/>
              <a:t>B</a:t>
            </a:r>
            <a:r>
              <a:rPr lang="en-US" dirty="0" smtClean="0"/>
              <a:t>oolean expressions.</a:t>
            </a:r>
          </a:p>
          <a:p>
            <a:pPr eaLnBrk="1" hangingPunct="1">
              <a:lnSpc>
                <a:spcPct val="90000"/>
              </a:lnSpc>
            </a:pPr>
            <a:r>
              <a:rPr lang="en-US" dirty="0" smtClean="0"/>
              <a:t>Tests use </a:t>
            </a:r>
            <a:r>
              <a:rPr lang="en-US" i="1" dirty="0" smtClean="0"/>
              <a:t>relational operators</a:t>
            </a:r>
            <a:r>
              <a:rPr lang="en-US" dirty="0" smtClean="0"/>
              <a:t>:</a:t>
            </a:r>
          </a:p>
        </p:txBody>
      </p:sp>
      <p:graphicFrame>
        <p:nvGraphicFramePr>
          <p:cNvPr id="668722" name="Group 50"/>
          <p:cNvGraphicFramePr>
            <a:graphicFrameLocks noGrp="1"/>
          </p:cNvGraphicFramePr>
          <p:nvPr>
            <p:extLst/>
          </p:nvPr>
        </p:nvGraphicFramePr>
        <p:xfrm>
          <a:off x="2286000" y="3840164"/>
          <a:ext cx="7924799" cy="2560635"/>
        </p:xfrm>
        <a:graphic>
          <a:graphicData uri="http://schemas.openxmlformats.org/drawingml/2006/table">
            <a:tbl>
              <a:tblPr/>
              <a:tblGrid>
                <a:gridCol w="1568897"/>
                <a:gridCol w="3468384"/>
                <a:gridCol w="1822909"/>
                <a:gridCol w="1064609"/>
              </a:tblGrid>
              <a:tr h="36580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Operator</a:t>
                      </a:r>
                    </a:p>
                  </a:txBody>
                  <a:tcPr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Meaning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Example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Value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80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==</a:t>
                      </a:r>
                    </a:p>
                  </a:txBody>
                  <a:tcPr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equals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1 + 1 == 2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80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!=</a:t>
                      </a:r>
                    </a:p>
                  </a:txBody>
                  <a:tcPr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does not equal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3.2 !=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2.5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80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&lt;</a:t>
                      </a:r>
                    </a:p>
                  </a:txBody>
                  <a:tcPr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less than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10 &lt; 5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80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&gt;</a:t>
                      </a:r>
                    </a:p>
                  </a:txBody>
                  <a:tcPr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greater than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10 &gt; 5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80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&lt;=</a:t>
                      </a:r>
                    </a:p>
                  </a:txBody>
                  <a:tcPr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less than or equal to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126 &lt;= 100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80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&gt;=</a:t>
                      </a:r>
                    </a:p>
                  </a:txBody>
                  <a:tcPr marT="45726" marB="4572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greater than or equal to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5.0 &gt;= 5.0</a:t>
                      </a: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26" marB="4572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570541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Logical operators</a:t>
            </a:r>
            <a:endParaRPr lang="en-US" smtClean="0">
              <a:latin typeface="Courier New" panose="02070309020205020404" pitchFamily="49" charset="0"/>
            </a:endParaRPr>
          </a:p>
        </p:txBody>
      </p:sp>
      <p:sp>
        <p:nvSpPr>
          <p:cNvPr id="18435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Tests can be combined using </a:t>
            </a:r>
            <a:r>
              <a:rPr lang="en-US" i="1" dirty="0" smtClean="0"/>
              <a:t>logical operators</a:t>
            </a:r>
            <a:r>
              <a:rPr lang="en-US" dirty="0" smtClean="0"/>
              <a:t>:</a:t>
            </a:r>
          </a:p>
          <a:p>
            <a:pPr lvl="1" eaLnBrk="1" hangingPunct="1">
              <a:lnSpc>
                <a:spcPct val="110000"/>
              </a:lnSpc>
            </a:pPr>
            <a:endParaRPr lang="en-US" dirty="0" smtClean="0"/>
          </a:p>
          <a:p>
            <a:pPr lvl="1" eaLnBrk="1" hangingPunct="1">
              <a:lnSpc>
                <a:spcPct val="110000"/>
              </a:lnSpc>
            </a:pPr>
            <a:endParaRPr lang="en-US" dirty="0" smtClean="0"/>
          </a:p>
          <a:p>
            <a:pPr lvl="1" eaLnBrk="1" hangingPunct="1">
              <a:lnSpc>
                <a:spcPct val="110000"/>
              </a:lnSpc>
            </a:pPr>
            <a:endParaRPr lang="en-US" dirty="0" smtClean="0"/>
          </a:p>
          <a:p>
            <a:pPr marL="457200" lvl="1" indent="0" eaLnBrk="1" hangingPunct="1">
              <a:lnSpc>
                <a:spcPct val="110000"/>
              </a:lnSpc>
              <a:buNone/>
            </a:pPr>
            <a:endParaRPr lang="en-US" dirty="0" smtClean="0"/>
          </a:p>
          <a:p>
            <a:pPr eaLnBrk="1" hangingPunct="1"/>
            <a:r>
              <a:rPr lang="en-US" dirty="0" smtClean="0"/>
              <a:t>"Truth tables" for each, used with logical values </a:t>
            </a:r>
            <a:r>
              <a:rPr lang="en-US" i="1" dirty="0" smtClean="0"/>
              <a:t>p</a:t>
            </a:r>
            <a:r>
              <a:rPr lang="en-US" dirty="0" smtClean="0"/>
              <a:t> and </a:t>
            </a:r>
            <a:r>
              <a:rPr lang="en-US" i="1" dirty="0" smtClean="0"/>
              <a:t>q</a:t>
            </a:r>
            <a:r>
              <a:rPr lang="en-US" dirty="0" smtClean="0"/>
              <a:t>:</a:t>
            </a:r>
          </a:p>
        </p:txBody>
      </p:sp>
      <p:graphicFrame>
        <p:nvGraphicFramePr>
          <p:cNvPr id="684036" name="Group 4"/>
          <p:cNvGraphicFramePr>
            <a:graphicFrameLocks noGrp="1"/>
          </p:cNvGraphicFramePr>
          <p:nvPr>
            <p:extLst/>
          </p:nvPr>
        </p:nvGraphicFramePr>
        <p:xfrm>
          <a:off x="2008833" y="2477757"/>
          <a:ext cx="8001000" cy="1463676"/>
        </p:xfrm>
        <a:graphic>
          <a:graphicData uri="http://schemas.openxmlformats.org/drawingml/2006/table">
            <a:tbl>
              <a:tblPr/>
              <a:tblGrid>
                <a:gridCol w="1933765"/>
                <a:gridCol w="1825065"/>
                <a:gridCol w="3218848"/>
                <a:gridCol w="1023322"/>
              </a:tblGrid>
              <a:tr h="365919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Operator</a:t>
                      </a:r>
                    </a:p>
                  </a:txBody>
                  <a:tcPr marT="45740" marB="4574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Description</a:t>
                      </a: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Example</a:t>
                      </a: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Result</a:t>
                      </a: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919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and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40" marB="4574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and</a:t>
                      </a: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(2 == 3)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and </a:t>
                      </a: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(-1 &lt; 5) </a:t>
                      </a: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919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or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40" marB="4574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or</a:t>
                      </a: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(2 == 3)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or </a:t>
                      </a: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(-1 &lt; 5)</a:t>
                      </a: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919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not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40" marB="4574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not</a:t>
                      </a: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not (2 </a:t>
                      </a: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== 3)</a:t>
                      </a: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740" marB="4574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684063" name="Group 31"/>
          <p:cNvGraphicFramePr>
            <a:graphicFrameLocks noGrp="1"/>
          </p:cNvGraphicFramePr>
          <p:nvPr>
            <p:extLst/>
          </p:nvPr>
        </p:nvGraphicFramePr>
        <p:xfrm>
          <a:off x="2196820" y="4802938"/>
          <a:ext cx="4133642" cy="1828800"/>
        </p:xfrm>
        <a:graphic>
          <a:graphicData uri="http://schemas.openxmlformats.org/drawingml/2006/table">
            <a:tbl>
              <a:tblPr/>
              <a:tblGrid>
                <a:gridCol w="962871"/>
                <a:gridCol w="962871"/>
                <a:gridCol w="1170963"/>
                <a:gridCol w="1036937"/>
              </a:tblGrid>
              <a:tr h="3587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P</a:t>
                      </a:r>
                      <a:endParaRPr kumimoji="0" lang="en-US" sz="1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q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p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and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q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p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or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q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1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87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1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1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684095" name="Group 63"/>
          <p:cNvGraphicFramePr>
            <a:graphicFrameLocks noGrp="1"/>
          </p:cNvGraphicFramePr>
          <p:nvPr>
            <p:extLst/>
          </p:nvPr>
        </p:nvGraphicFramePr>
        <p:xfrm>
          <a:off x="6946308" y="5079899"/>
          <a:ext cx="1774825" cy="1097064"/>
        </p:xfrm>
        <a:graphic>
          <a:graphicData uri="http://schemas.openxmlformats.org/drawingml/2006/table">
            <a:tbl>
              <a:tblPr/>
              <a:tblGrid>
                <a:gridCol w="866775"/>
                <a:gridCol w="908050"/>
              </a:tblGrid>
              <a:tr h="36565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p</a:t>
                      </a:r>
                    </a:p>
                  </a:txBody>
                  <a:tcPr marT="45684" marB="4568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not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p</a:t>
                      </a:r>
                      <a:endParaRPr kumimoji="0" lang="en-US" sz="1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</a:endParaRPr>
                    </a:p>
                  </a:txBody>
                  <a:tcPr marT="45684" marB="4568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65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684" marB="4568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684" marB="4568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65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False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684" marB="4568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True</a:t>
                      </a:r>
                      <a:endParaRPr kumimoji="0" 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684" marB="4568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9633619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/>
          </p:cNvSpPr>
          <p:nvPr>
            <p:ph type="title"/>
          </p:nvPr>
        </p:nvSpPr>
        <p:spPr>
          <a:xfrm>
            <a:off x="1752600" y="439738"/>
            <a:ext cx="8686800" cy="703262"/>
          </a:xfrm>
        </p:spPr>
        <p:txBody>
          <a:bodyPr/>
          <a:lstStyle/>
          <a:p>
            <a:pPr eaLnBrk="1" hangingPunct="1"/>
            <a:r>
              <a:rPr lang="en-US" smtClean="0"/>
              <a:t>Evaluating logical expressions</a:t>
            </a:r>
          </a:p>
        </p:txBody>
      </p:sp>
      <p:sp>
        <p:nvSpPr>
          <p:cNvPr id="685059" name="Rectangle 3"/>
          <p:cNvSpPr>
            <a:spLocks noGrp="1"/>
          </p:cNvSpPr>
          <p:nvPr>
            <p:ph type="body" idx="1"/>
          </p:nvPr>
        </p:nvSpPr>
        <p:spPr>
          <a:xfrm>
            <a:off x="1752600" y="1219200"/>
            <a:ext cx="8915400" cy="5181600"/>
          </a:xfrm>
        </p:spPr>
        <p:txBody>
          <a:bodyPr>
            <a:normAutofit/>
          </a:bodyPr>
          <a:lstStyle/>
          <a:p>
            <a:pPr eaLnBrk="1" hangingPunct="1"/>
            <a:r>
              <a:rPr lang="en-US" dirty="0" smtClean="0"/>
              <a:t>Relational operators have lower precedence than math; logical operators have lower precedence than relational operators</a:t>
            </a:r>
            <a:endParaRPr lang="en-US" sz="800" dirty="0">
              <a:latin typeface="Courier New" panose="02070309020205020404" pitchFamily="49" charset="0"/>
            </a:endParaRPr>
          </a:p>
          <a:p>
            <a:pPr lvl="2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5 * 7 &gt;= 3 + 5 * </a:t>
            </a:r>
            <a:r>
              <a:rPr lang="en-US" b="1" dirty="0" smtClean="0">
                <a:latin typeface="Courier New" panose="02070309020205020404" pitchFamily="49" charset="0"/>
              </a:rPr>
              <a:t>(7 – 1)</a:t>
            </a:r>
            <a:r>
              <a:rPr lang="en-US" dirty="0" smtClean="0">
                <a:latin typeface="Courier New" panose="02070309020205020404" pitchFamily="49" charset="0"/>
              </a:rPr>
              <a:t> and 7 &lt;= 11</a:t>
            </a:r>
            <a:endParaRPr lang="en-US" b="1" dirty="0" smtClean="0">
              <a:latin typeface="Courier New" panose="02070309020205020404" pitchFamily="49" charset="0"/>
            </a:endParaRPr>
          </a:p>
          <a:p>
            <a:pPr lvl="2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b="1" dirty="0" smtClean="0">
                <a:latin typeface="Courier New" panose="02070309020205020404" pitchFamily="49" charset="0"/>
              </a:rPr>
              <a:t>5 * 7</a:t>
            </a:r>
            <a:r>
              <a:rPr lang="en-US" dirty="0" smtClean="0">
                <a:latin typeface="Courier New" panose="02070309020205020404" pitchFamily="49" charset="0"/>
              </a:rPr>
              <a:t> &gt;= 3 + </a:t>
            </a:r>
            <a:r>
              <a:rPr lang="en-US" b="1" dirty="0" smtClean="0">
                <a:latin typeface="Courier New" panose="02070309020205020404" pitchFamily="49" charset="0"/>
              </a:rPr>
              <a:t>5 * 6 </a:t>
            </a:r>
            <a:r>
              <a:rPr lang="en-US" dirty="0" smtClean="0">
                <a:latin typeface="Courier New" panose="02070309020205020404" pitchFamily="49" charset="0"/>
              </a:rPr>
              <a:t>and 7 &lt;= 11</a:t>
            </a:r>
            <a:endParaRPr lang="en-US" b="1" dirty="0" smtClean="0">
              <a:latin typeface="Courier New" panose="02070309020205020404" pitchFamily="49" charset="0"/>
            </a:endParaRPr>
          </a:p>
          <a:p>
            <a:pPr lvl="2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35    &gt;= </a:t>
            </a:r>
            <a:r>
              <a:rPr lang="en-US" b="1" dirty="0" smtClean="0">
                <a:latin typeface="Courier New" panose="02070309020205020404" pitchFamily="49" charset="0"/>
              </a:rPr>
              <a:t>3 + 30 </a:t>
            </a:r>
            <a:r>
              <a:rPr lang="en-US" dirty="0" smtClean="0">
                <a:latin typeface="Courier New" panose="02070309020205020404" pitchFamily="49" charset="0"/>
              </a:rPr>
              <a:t>and 7 &lt;= 11</a:t>
            </a:r>
            <a:endParaRPr lang="en-US" b="1" dirty="0" smtClean="0">
              <a:latin typeface="Courier New" panose="02070309020205020404" pitchFamily="49" charset="0"/>
            </a:endParaRPr>
          </a:p>
          <a:p>
            <a:pPr lvl="2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b="1" dirty="0" smtClean="0">
                <a:latin typeface="Courier New" panose="02070309020205020404" pitchFamily="49" charset="0"/>
              </a:rPr>
              <a:t>35    &gt;= 33 </a:t>
            </a:r>
            <a:r>
              <a:rPr lang="en-US" dirty="0" smtClean="0">
                <a:latin typeface="Courier New" panose="02070309020205020404" pitchFamily="49" charset="0"/>
              </a:rPr>
              <a:t>and </a:t>
            </a:r>
            <a:r>
              <a:rPr lang="en-US" b="1" dirty="0" smtClean="0">
                <a:latin typeface="Courier New" panose="02070309020205020404" pitchFamily="49" charset="0"/>
              </a:rPr>
              <a:t>7 &lt;= 11</a:t>
            </a:r>
          </a:p>
          <a:p>
            <a:pPr lvl="2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b="1" dirty="0">
                <a:latin typeface="Courier New" panose="02070309020205020404" pitchFamily="49" charset="0"/>
              </a:rPr>
              <a:t>T</a:t>
            </a:r>
            <a:r>
              <a:rPr lang="en-US" b="1" dirty="0" smtClean="0">
                <a:latin typeface="Courier New" panose="02070309020205020404" pitchFamily="49" charset="0"/>
              </a:rPr>
              <a:t>rue and True</a:t>
            </a:r>
          </a:p>
          <a:p>
            <a:pPr lvl="2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True</a:t>
            </a:r>
            <a:endParaRPr lang="en-US" sz="800" dirty="0"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12309024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Logical questions</a:t>
            </a:r>
          </a:p>
        </p:txBody>
      </p:sp>
      <p:sp>
        <p:nvSpPr>
          <p:cNvPr id="687107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eaLnBrk="1" hangingPunct="1"/>
            <a:r>
              <a:rPr lang="en-US" dirty="0" smtClean="0"/>
              <a:t>What is the result of each of the following expressions?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x = 42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y = 17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z = 25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90000"/>
              </a:lnSpc>
            </a:pPr>
            <a:r>
              <a:rPr lang="en-US" dirty="0" smtClean="0">
                <a:latin typeface="Courier New" panose="02070309020205020404" pitchFamily="49" charset="0"/>
              </a:rPr>
              <a:t>y &lt; x and y &lt;= z</a:t>
            </a:r>
          </a:p>
          <a:p>
            <a:pPr lvl="1" eaLnBrk="1" hangingPunct="1">
              <a:lnSpc>
                <a:spcPct val="90000"/>
              </a:lnSpc>
            </a:pPr>
            <a:r>
              <a:rPr lang="en-US" dirty="0" smtClean="0">
                <a:latin typeface="Courier New" panose="02070309020205020404" pitchFamily="49" charset="0"/>
              </a:rPr>
              <a:t>x % 2 == y % 2 or x % 2 == z % 2</a:t>
            </a:r>
          </a:p>
          <a:p>
            <a:pPr lvl="1" eaLnBrk="1" hangingPunct="1">
              <a:lnSpc>
                <a:spcPct val="90000"/>
              </a:lnSpc>
            </a:pPr>
            <a:r>
              <a:rPr lang="en-US" dirty="0" smtClean="0">
                <a:latin typeface="Courier New" panose="02070309020205020404" pitchFamily="49" charset="0"/>
              </a:rPr>
              <a:t>x &lt;= y + z and x &gt;= y + z</a:t>
            </a:r>
          </a:p>
          <a:p>
            <a:pPr lvl="1" eaLnBrk="1" hangingPunct="1">
              <a:lnSpc>
                <a:spcPct val="90000"/>
              </a:lnSpc>
            </a:pPr>
            <a:r>
              <a:rPr lang="en-US" dirty="0" smtClean="0">
                <a:latin typeface="Courier New" panose="02070309020205020404" pitchFamily="49" charset="0"/>
              </a:rPr>
              <a:t>not(x &lt; y and x &lt; z)</a:t>
            </a:r>
          </a:p>
          <a:p>
            <a:pPr lvl="1" eaLnBrk="1" hangingPunct="1">
              <a:lnSpc>
                <a:spcPct val="90000"/>
              </a:lnSpc>
            </a:pPr>
            <a:r>
              <a:rPr lang="en-US" dirty="0" smtClean="0">
                <a:latin typeface="Courier New" panose="02070309020205020404" pitchFamily="49" charset="0"/>
              </a:rPr>
              <a:t>(x + y) % 2 == 0 or not((z - y) % 2 == 0)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lvl="2" eaLnBrk="1" hangingPunct="1"/>
            <a:r>
              <a:rPr lang="en-US" dirty="0" smtClean="0"/>
              <a:t>Answers: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  <a:r>
              <a:rPr lang="en-US" dirty="0" smtClean="0"/>
              <a:t>,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  <a:r>
              <a:rPr lang="en-US" dirty="0" smtClean="0"/>
              <a:t>,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  <a:r>
              <a:rPr lang="en-US" dirty="0" smtClean="0"/>
              <a:t>,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  <a:r>
              <a:rPr lang="en-US" dirty="0" smtClean="0"/>
              <a:t>,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</a:p>
          <a:p>
            <a:pPr lvl="1" eaLnBrk="1" hangingPunct="1"/>
            <a:endParaRPr lang="en-US" sz="1200" dirty="0">
              <a:latin typeface="Courier New" panose="02070309020205020404" pitchFamily="49" charset="0"/>
            </a:endParaRPr>
          </a:p>
        </p:txBody>
      </p:sp>
      <p:pic>
        <p:nvPicPr>
          <p:cNvPr id="21508" name="Picture 3" descr="boolean-hair-logic.gi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90503" y="2342941"/>
            <a:ext cx="2667000" cy="2179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693366195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7107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687107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87107" grpId="0" build="p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Type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endParaRPr lang="en-US" dirty="0" smtClean="0">
              <a:latin typeface="Courier New" panose="02070309020205020404" pitchFamily="49" charset="0"/>
            </a:endParaRPr>
          </a:p>
        </p:txBody>
      </p:sp>
      <p:sp>
        <p:nvSpPr>
          <p:cNvPr id="431107" name="Rectangle 3"/>
          <p:cNvSpPr>
            <a:spLocks noGrp="1"/>
          </p:cNvSpPr>
          <p:nvPr>
            <p:ph type="body" idx="4294967295"/>
          </p:nvPr>
        </p:nvSpPr>
        <p:spPr/>
        <p:txBody>
          <a:bodyPr>
            <a:normAutofit fontScale="92500" lnSpcReduction="20000"/>
          </a:bodyPr>
          <a:lstStyle/>
          <a:p>
            <a:pPr eaLnBrk="1" hangingPunct="1"/>
            <a:r>
              <a:rPr lang="en-US" b="1" dirty="0" err="1" smtClean="0">
                <a:latin typeface="Courier New" panose="02070309020205020404" pitchFamily="49" charset="0"/>
              </a:rPr>
              <a:t>bool</a:t>
            </a:r>
            <a:r>
              <a:rPr lang="en-US" dirty="0" smtClean="0"/>
              <a:t>: A logical type whose values are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  <a:r>
              <a:rPr lang="en-US" dirty="0" smtClean="0"/>
              <a:t> and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  <a:r>
              <a:rPr lang="en-US" dirty="0" smtClean="0"/>
              <a:t>.</a:t>
            </a:r>
          </a:p>
          <a:p>
            <a:pPr lvl="1" eaLnBrk="1" hangingPunct="1"/>
            <a:r>
              <a:rPr lang="en-US" dirty="0" smtClean="0"/>
              <a:t>A logical </a:t>
            </a:r>
            <a:r>
              <a:rPr lang="en-US" b="1" i="1" dirty="0" smtClean="0"/>
              <a:t>test</a:t>
            </a:r>
            <a:r>
              <a:rPr lang="en-US" dirty="0" smtClean="0"/>
              <a:t> is actually a </a:t>
            </a:r>
            <a:r>
              <a:rPr lang="en-US" dirty="0">
                <a:cs typeface="Courier New" panose="02070309020205020404" pitchFamily="49" charset="0"/>
              </a:rPr>
              <a:t>B</a:t>
            </a:r>
            <a:r>
              <a:rPr lang="en-US" dirty="0" smtClean="0">
                <a:cs typeface="Courier New" panose="02070309020205020404" pitchFamily="49" charset="0"/>
              </a:rPr>
              <a:t>oolean</a:t>
            </a:r>
            <a:r>
              <a:rPr lang="en-US" dirty="0" smtClean="0"/>
              <a:t> expression.</a:t>
            </a:r>
            <a:endParaRPr lang="en-US" sz="900" dirty="0"/>
          </a:p>
          <a:p>
            <a:pPr lvl="1" eaLnBrk="1" hangingPunct="1"/>
            <a:r>
              <a:rPr lang="en-US" dirty="0" smtClean="0"/>
              <a:t>Like other types, it is legal to:</a:t>
            </a:r>
          </a:p>
          <a:p>
            <a:pPr lvl="2"/>
            <a:r>
              <a:rPr lang="en-US" dirty="0" smtClean="0"/>
              <a:t>create a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r>
              <a:rPr lang="en-US" dirty="0" smtClean="0"/>
              <a:t> variable</a:t>
            </a:r>
          </a:p>
          <a:p>
            <a:pPr lvl="2"/>
            <a:r>
              <a:rPr lang="en-US" dirty="0" smtClean="0"/>
              <a:t>pass a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r>
              <a:rPr lang="en-US" dirty="0" smtClean="0"/>
              <a:t> value as a parameter</a:t>
            </a:r>
          </a:p>
          <a:p>
            <a:pPr lvl="2"/>
            <a:r>
              <a:rPr lang="en-US" dirty="0" smtClean="0"/>
              <a:t>return a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r>
              <a:rPr lang="en-US" dirty="0" smtClean="0"/>
              <a:t> value from function</a:t>
            </a:r>
          </a:p>
          <a:p>
            <a:pPr lvl="2"/>
            <a:r>
              <a:rPr lang="en-US" dirty="0" smtClean="0"/>
              <a:t>call a function that returns a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r>
              <a:rPr lang="en-US" dirty="0" smtClean="0"/>
              <a:t> and use it as a test</a:t>
            </a: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minor     = </a:t>
            </a:r>
            <a:r>
              <a:rPr lang="en-US" b="1" dirty="0" smtClean="0">
                <a:latin typeface="Courier New" panose="02070309020205020404" pitchFamily="49" charset="0"/>
              </a:rPr>
              <a:t>age &lt; 21</a:t>
            </a:r>
            <a:endParaRPr lang="en-US" dirty="0" smtClean="0"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  <a:r>
              <a:rPr lang="en-US" dirty="0" err="1" smtClean="0">
                <a:latin typeface="Courier New" panose="02070309020205020404" pitchFamily="49" charset="0"/>
              </a:rPr>
              <a:t>is_prof</a:t>
            </a:r>
            <a:r>
              <a:rPr lang="en-US" dirty="0" smtClean="0">
                <a:latin typeface="Courier New" panose="02070309020205020404" pitchFamily="49" charset="0"/>
              </a:rPr>
              <a:t>   = </a:t>
            </a:r>
            <a:r>
              <a:rPr lang="en-US" b="1" dirty="0" smtClean="0">
                <a:latin typeface="Courier New" panose="02070309020205020404" pitchFamily="49" charset="0"/>
              </a:rPr>
              <a:t>"Prof" in name</a:t>
            </a: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  <a:r>
              <a:rPr lang="en-US" dirty="0" err="1" smtClean="0">
                <a:latin typeface="Courier New" panose="02070309020205020404" pitchFamily="49" charset="0"/>
              </a:rPr>
              <a:t>loves_csc</a:t>
            </a:r>
            <a:r>
              <a:rPr lang="en-US" dirty="0" smtClean="0">
                <a:latin typeface="Courier New" panose="02070309020205020404" pitchFamily="49" charset="0"/>
              </a:rPr>
              <a:t> = </a:t>
            </a:r>
            <a:r>
              <a:rPr lang="en-US" b="1" dirty="0">
                <a:latin typeface="Courier New" panose="02070309020205020404" pitchFamily="49" charset="0"/>
              </a:rPr>
              <a:t>T</a:t>
            </a:r>
            <a:r>
              <a:rPr lang="en-US" b="1" dirty="0" smtClean="0">
                <a:latin typeface="Courier New" panose="02070309020205020404" pitchFamily="49" charset="0"/>
              </a:rPr>
              <a:t>rue</a:t>
            </a: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	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allow only CS-loving students over 21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if </a:t>
            </a:r>
            <a:r>
              <a:rPr lang="en-US" b="1" dirty="0" smtClean="0">
                <a:latin typeface="Courier New" panose="02070309020205020404" pitchFamily="49" charset="0"/>
              </a:rPr>
              <a:t>minor or </a:t>
            </a:r>
            <a:r>
              <a:rPr lang="en-US" b="1" dirty="0" err="1" smtClean="0">
                <a:latin typeface="Courier New" panose="02070309020205020404" pitchFamily="49" charset="0"/>
              </a:rPr>
              <a:t>is_prof</a:t>
            </a:r>
            <a:r>
              <a:rPr lang="en-US" b="1" dirty="0" smtClean="0">
                <a:latin typeface="Courier New" panose="02070309020205020404" pitchFamily="49" charset="0"/>
              </a:rPr>
              <a:t> or not </a:t>
            </a:r>
            <a:r>
              <a:rPr lang="en-US" b="1" dirty="0" err="1" smtClean="0">
                <a:latin typeface="Courier New" panose="02070309020205020404" pitchFamily="49" charset="0"/>
              </a:rPr>
              <a:t>loves_csc</a:t>
            </a:r>
            <a:r>
              <a:rPr lang="en-US" dirty="0" smtClean="0">
                <a:latin typeface="Courier New" panose="02070309020205020404" pitchFamily="49" charset="0"/>
              </a:rPr>
              <a:t>: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print("Can't enter the club!")</a:t>
            </a:r>
          </a:p>
        </p:txBody>
      </p:sp>
    </p:spTree>
    <p:extLst>
      <p:ext uri="{BB962C8B-B14F-4D97-AF65-F5344CB8AC3E}">
        <p14:creationId xmlns:p14="http://schemas.microsoft.com/office/powerpoint/2010/main" val="302238272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1107" grpId="0" build="p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Using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endParaRPr lang="en-US" dirty="0" smtClean="0">
              <a:latin typeface="Courier New" panose="02070309020205020404" pitchFamily="49" charset="0"/>
            </a:endParaRPr>
          </a:p>
        </p:txBody>
      </p:sp>
      <p:sp>
        <p:nvSpPr>
          <p:cNvPr id="431107" name="Rectangle 3"/>
          <p:cNvSpPr>
            <a:spLocks noGrp="1"/>
          </p:cNvSpPr>
          <p:nvPr>
            <p:ph type="body" idx="4294967295"/>
          </p:nvPr>
        </p:nvSpPr>
        <p:spPr/>
        <p:txBody>
          <a:bodyPr>
            <a:normAutofit fontScale="92500" lnSpcReduction="10000"/>
          </a:bodyPr>
          <a:lstStyle/>
          <a:p>
            <a:pPr eaLnBrk="1" hangingPunct="1"/>
            <a:r>
              <a:rPr lang="en-US" dirty="0" smtClean="0"/>
              <a:t>Why is type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r>
              <a:rPr lang="en-US" dirty="0" smtClean="0"/>
              <a:t> useful?</a:t>
            </a:r>
          </a:p>
          <a:p>
            <a:pPr lvl="1" eaLnBrk="1" hangingPunct="1"/>
            <a:r>
              <a:rPr lang="en-US" dirty="0" smtClean="0"/>
              <a:t>Can capture a complex logical test result and use it later</a:t>
            </a:r>
          </a:p>
          <a:p>
            <a:pPr lvl="1" eaLnBrk="1" hangingPunct="1"/>
            <a:r>
              <a:rPr lang="en-US" dirty="0" smtClean="0"/>
              <a:t>Can write a function that does a complex test and returns it</a:t>
            </a:r>
          </a:p>
          <a:p>
            <a:pPr lvl="1" eaLnBrk="1" hangingPunct="1"/>
            <a:r>
              <a:rPr lang="en-US" dirty="0" smtClean="0"/>
              <a:t>Makes code more readable</a:t>
            </a:r>
          </a:p>
          <a:p>
            <a:pPr lvl="1" eaLnBrk="1" hangingPunct="1"/>
            <a:r>
              <a:rPr lang="en-US" dirty="0" smtClean="0"/>
              <a:t>Can pass around the result of a logical test (as </a:t>
            </a:r>
            <a:r>
              <a:rPr lang="en-US" dirty="0" err="1" smtClean="0"/>
              <a:t>param</a:t>
            </a:r>
            <a:r>
              <a:rPr lang="en-US" dirty="0" smtClean="0"/>
              <a:t>/return)</a:t>
            </a: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dirty="0" err="1" smtClean="0">
                <a:latin typeface="Courier New" panose="02070309020205020404" pitchFamily="49" charset="0"/>
              </a:rPr>
              <a:t>good_age</a:t>
            </a:r>
            <a:r>
              <a:rPr lang="en-US" dirty="0" smtClean="0">
                <a:latin typeface="Courier New" panose="02070309020205020404" pitchFamily="49" charset="0"/>
              </a:rPr>
              <a:t>    = age &gt;= 27 and age &lt; 39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dirty="0" err="1" smtClean="0">
                <a:latin typeface="Courier New" panose="02070309020205020404" pitchFamily="49" charset="0"/>
              </a:rPr>
              <a:t>good_height</a:t>
            </a:r>
            <a:r>
              <a:rPr lang="en-US" dirty="0" smtClean="0">
                <a:latin typeface="Courier New" panose="02070309020205020404" pitchFamily="49" charset="0"/>
              </a:rPr>
              <a:t> = height &gt;= 78 and height &lt; 84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rich        = salary &gt;= 100000.0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if </a:t>
            </a:r>
            <a:r>
              <a:rPr lang="en-US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(</a:t>
            </a:r>
            <a:r>
              <a:rPr lang="en-US" b="1" dirty="0" err="1" smtClean="0">
                <a:solidFill>
                  <a:srgbClr val="003399"/>
                </a:solidFill>
                <a:latin typeface="Courier New" panose="02070309020205020404" pitchFamily="49" charset="0"/>
              </a:rPr>
              <a:t>goodAge</a:t>
            </a:r>
            <a:r>
              <a:rPr lang="en-US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 and </a:t>
            </a:r>
            <a:r>
              <a:rPr lang="en-US" b="1" dirty="0" err="1" smtClean="0">
                <a:solidFill>
                  <a:srgbClr val="003399"/>
                </a:solidFill>
                <a:latin typeface="Courier New" panose="02070309020205020404" pitchFamily="49" charset="0"/>
              </a:rPr>
              <a:t>goodHeight</a:t>
            </a:r>
            <a:r>
              <a:rPr lang="en-US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) or rich</a:t>
            </a:r>
            <a:r>
              <a:rPr lang="en-US" dirty="0" smtClean="0">
                <a:latin typeface="Courier New" panose="02070309020205020404" pitchFamily="49" charset="0"/>
              </a:rPr>
              <a:t>: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    print("Okay, let's go out!")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else: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    print("It's not you, it's me...")</a:t>
            </a:r>
          </a:p>
        </p:txBody>
      </p:sp>
    </p:spTree>
    <p:extLst>
      <p:ext uri="{BB962C8B-B14F-4D97-AF65-F5344CB8AC3E}">
        <p14:creationId xmlns:p14="http://schemas.microsoft.com/office/powerpoint/2010/main" val="2380061231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107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1107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 deceptive problem...</a:t>
            </a:r>
          </a:p>
        </p:txBody>
      </p:sp>
      <p:sp>
        <p:nvSpPr>
          <p:cNvPr id="8195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Write a method </a:t>
            </a:r>
            <a:r>
              <a:rPr lang="en-US" dirty="0" err="1" smtClean="0">
                <a:latin typeface="Courier New" panose="02070309020205020404" pitchFamily="49" charset="0"/>
              </a:rPr>
              <a:t>print_letters</a:t>
            </a:r>
            <a:r>
              <a:rPr lang="en-US" dirty="0" smtClean="0"/>
              <a:t> that prints each letter from a word separated by commas.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For example, the call: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dirty="0" err="1">
                <a:latin typeface="Courier New" panose="02070309020205020404" pitchFamily="49" charset="0"/>
              </a:rPr>
              <a:t>p</a:t>
            </a:r>
            <a:r>
              <a:rPr lang="en-US" dirty="0" err="1" smtClean="0">
                <a:latin typeface="Courier New" panose="02070309020205020404" pitchFamily="49" charset="0"/>
              </a:rPr>
              <a:t>rint_letters</a:t>
            </a:r>
            <a:r>
              <a:rPr lang="en-US" dirty="0" smtClean="0">
                <a:latin typeface="Courier New" panose="02070309020205020404" pitchFamily="49" charset="0"/>
              </a:rPr>
              <a:t>("Atmosphere")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eaLnBrk="1" hangingPunct="1">
              <a:buFont typeface="Wingdings 2" panose="05020102010507070707" pitchFamily="18" charset="2"/>
              <a:buNone/>
            </a:pPr>
            <a:r>
              <a:rPr lang="en-US" dirty="0" smtClean="0"/>
              <a:t>	should print: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A, t, m, o, s, p, h, e, r, e</a:t>
            </a:r>
          </a:p>
        </p:txBody>
      </p:sp>
    </p:spTree>
    <p:extLst>
      <p:ext uri="{BB962C8B-B14F-4D97-AF65-F5344CB8AC3E}">
        <p14:creationId xmlns:p14="http://schemas.microsoft.com/office/powerpoint/2010/main" val="158692263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Returning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endParaRPr lang="en-US" dirty="0" smtClean="0"/>
          </a:p>
        </p:txBody>
      </p:sp>
      <p:sp>
        <p:nvSpPr>
          <p:cNvPr id="836611" name="Rectangle 3"/>
          <p:cNvSpPr>
            <a:spLocks noGrp="1"/>
          </p:cNvSpPr>
          <p:nvPr>
            <p:ph type="body" idx="4294967295"/>
          </p:nvPr>
        </p:nvSpPr>
        <p:spPr/>
        <p:txBody>
          <a:bodyPr>
            <a:normAutofit/>
          </a:bodyPr>
          <a:lstStyle/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</a:t>
            </a:r>
            <a:r>
              <a:rPr lang="en-US" sz="1800" dirty="0" err="1" smtClean="0">
                <a:latin typeface="Courier New" panose="02070309020205020404" pitchFamily="49" charset="0"/>
              </a:rPr>
              <a:t>is_prime</a:t>
            </a:r>
            <a:r>
              <a:rPr lang="en-US" sz="1800" dirty="0" smtClean="0">
                <a:latin typeface="Courier New" panose="02070309020205020404" pitchFamily="49" charset="0"/>
              </a:rPr>
              <a:t>(n):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</a:t>
            </a:r>
            <a:r>
              <a:rPr lang="en-US" sz="1800" dirty="0" smtClean="0">
                <a:latin typeface="Courier New" panose="02070309020205020404" pitchFamily="49" charset="0"/>
              </a:rPr>
              <a:t>factors </a:t>
            </a:r>
            <a:r>
              <a:rPr lang="en-US" sz="1800" dirty="0">
                <a:latin typeface="Courier New" panose="02070309020205020404" pitchFamily="49" charset="0"/>
              </a:rPr>
              <a:t>= 0;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for </a:t>
            </a:r>
            <a:r>
              <a:rPr lang="en-US" sz="1800" dirty="0" err="1" smtClean="0">
                <a:latin typeface="Courier New" panose="02070309020205020404" pitchFamily="49" charset="0"/>
              </a:rPr>
              <a:t>i</a:t>
            </a:r>
            <a:r>
              <a:rPr lang="en-US" sz="1800" dirty="0" smtClean="0">
                <a:latin typeface="Courier New" panose="02070309020205020404" pitchFamily="49" charset="0"/>
              </a:rPr>
              <a:t> in range(1, n + 1):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if (n % </a:t>
            </a:r>
            <a:r>
              <a:rPr lang="en-US" sz="1800" dirty="0" err="1">
                <a:latin typeface="Courier New" panose="02070309020205020404" pitchFamily="49" charset="0"/>
              </a:rPr>
              <a:t>i</a:t>
            </a:r>
            <a:r>
              <a:rPr lang="en-US" sz="1800" dirty="0">
                <a:latin typeface="Courier New" panose="02070309020205020404" pitchFamily="49" charset="0"/>
              </a:rPr>
              <a:t> == 0</a:t>
            </a:r>
            <a:r>
              <a:rPr lang="en-US" sz="1800" dirty="0" smtClean="0">
                <a:latin typeface="Courier New" panose="02070309020205020404" pitchFamily="49" charset="0"/>
              </a:rPr>
              <a:t>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    </a:t>
            </a:r>
            <a:r>
              <a:rPr lang="en-US" sz="1800" dirty="0" smtClean="0">
                <a:latin typeface="Courier New" panose="02070309020205020404" pitchFamily="49" charset="0"/>
              </a:rPr>
              <a:t>factors</a:t>
            </a:r>
            <a:r>
              <a:rPr lang="en-US" sz="1800" dirty="0">
                <a:latin typeface="Courier New" panose="02070309020205020404" pitchFamily="49" charset="0"/>
              </a:rPr>
              <a:t> </a:t>
            </a:r>
            <a:r>
              <a:rPr lang="en-US" sz="1800" dirty="0" smtClean="0">
                <a:latin typeface="Courier New" panose="02070309020205020404" pitchFamily="49" charset="0"/>
              </a:rPr>
              <a:t>+= 1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if </a:t>
            </a:r>
            <a:r>
              <a:rPr lang="en-US" sz="1800" dirty="0" smtClean="0">
                <a:latin typeface="Courier New" panose="02070309020205020404" pitchFamily="49" charset="0"/>
              </a:rPr>
              <a:t>factors </a:t>
            </a:r>
            <a:r>
              <a:rPr lang="en-US" sz="1800" dirty="0">
                <a:latin typeface="Courier New" panose="02070309020205020404" pitchFamily="49" charset="0"/>
              </a:rPr>
              <a:t>== </a:t>
            </a:r>
            <a:r>
              <a:rPr lang="en-US" sz="1800" dirty="0" smtClean="0">
                <a:latin typeface="Courier New" panose="02070309020205020404" pitchFamily="49" charset="0"/>
              </a:rPr>
              <a:t>2: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return </a:t>
            </a:r>
            <a:r>
              <a:rPr lang="en-US" sz="1800" dirty="0" smtClean="0">
                <a:latin typeface="Courier New" panose="02070309020205020404" pitchFamily="49" charset="0"/>
              </a:rPr>
              <a:t>True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</a:t>
            </a:r>
            <a:r>
              <a:rPr lang="en-US" sz="1800" dirty="0" smtClean="0">
                <a:latin typeface="Courier New" panose="02070309020205020404" pitchFamily="49" charset="0"/>
              </a:rPr>
              <a:t>else: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return F</a:t>
            </a:r>
            <a:r>
              <a:rPr lang="en-US" sz="1800" dirty="0" smtClean="0">
                <a:latin typeface="Courier New" panose="02070309020205020404" pitchFamily="49" charset="0"/>
              </a:rPr>
              <a:t>alse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</a:t>
            </a:r>
          </a:p>
          <a:p>
            <a:pPr eaLnBrk="1" hangingPunct="1">
              <a:lnSpc>
                <a:spcPct val="90000"/>
              </a:lnSpc>
            </a:pPr>
            <a:r>
              <a:rPr lang="en-US" dirty="0" smtClean="0"/>
              <a:t>Calls to functions returning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r>
              <a:rPr lang="en-US" dirty="0" smtClean="0"/>
              <a:t> can be used as tests: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7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if </a:t>
            </a:r>
            <a:r>
              <a:rPr lang="en-US" sz="1800" b="1" dirty="0" err="1" smtClean="0">
                <a:latin typeface="Courier New" panose="02070309020205020404" pitchFamily="49" charset="0"/>
              </a:rPr>
              <a:t>is_prime</a:t>
            </a:r>
            <a:r>
              <a:rPr lang="en-US" sz="1800" b="1" dirty="0" smtClean="0">
                <a:latin typeface="Courier New" panose="02070309020205020404" pitchFamily="49" charset="0"/>
              </a:rPr>
              <a:t>(57)</a:t>
            </a:r>
            <a:r>
              <a:rPr lang="en-US" sz="1800" dirty="0" smtClean="0">
                <a:latin typeface="Courier New" panose="02070309020205020404" pitchFamily="49" charset="0"/>
              </a:rPr>
              <a:t>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...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7767376" y="2086882"/>
            <a:ext cx="24116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Is this good style?</a:t>
            </a:r>
            <a:endParaRPr lang="en-US" sz="2400" dirty="0"/>
          </a:p>
        </p:txBody>
      </p:sp>
      <p:cxnSp>
        <p:nvCxnSpPr>
          <p:cNvPr id="4" name="Straight Arrow Connector 3"/>
          <p:cNvCxnSpPr/>
          <p:nvPr/>
        </p:nvCxnSpPr>
        <p:spPr>
          <a:xfrm flipH="1">
            <a:off x="4672484" y="2532185"/>
            <a:ext cx="2773345" cy="1115367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28323579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661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6611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6611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"Boolean Zen", part 1</a:t>
            </a:r>
          </a:p>
        </p:txBody>
      </p:sp>
      <p:sp>
        <p:nvSpPr>
          <p:cNvPr id="846851" name="Rectangle 3"/>
          <p:cNvSpPr>
            <a:spLocks noGrp="1"/>
          </p:cNvSpPr>
          <p:nvPr>
            <p:ph type="body" idx="4294967295"/>
          </p:nvPr>
        </p:nvSpPr>
        <p:spPr/>
        <p:txBody>
          <a:bodyPr>
            <a:normAutofit fontScale="85000" lnSpcReduction="20000"/>
          </a:bodyPr>
          <a:lstStyle/>
          <a:p>
            <a:pPr eaLnBrk="1" hangingPunct="1">
              <a:lnSpc>
                <a:spcPct val="90000"/>
              </a:lnSpc>
            </a:pPr>
            <a:r>
              <a:rPr lang="en-US" dirty="0" smtClean="0"/>
              <a:t>Students new to </a:t>
            </a:r>
            <a:r>
              <a:rPr lang="en-US" dirty="0" err="1" smtClean="0">
                <a:latin typeface="Courier New" panose="02070309020205020404" pitchFamily="49" charset="0"/>
              </a:rPr>
              <a:t>boolean</a:t>
            </a:r>
            <a:r>
              <a:rPr lang="en-US" dirty="0" smtClean="0"/>
              <a:t> often test if a result is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  <a:r>
              <a:rPr lang="en-US" dirty="0" smtClean="0"/>
              <a:t>: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if </a:t>
            </a:r>
            <a:r>
              <a:rPr lang="en-US" b="1" dirty="0" err="1" smtClean="0">
                <a:solidFill>
                  <a:srgbClr val="800000"/>
                </a:solidFill>
                <a:latin typeface="Courier New" panose="02070309020205020404" pitchFamily="49" charset="0"/>
              </a:rPr>
              <a:t>is_prime</a:t>
            </a:r>
            <a:r>
              <a:rPr lang="en-US" b="1" dirty="0" smtClean="0">
                <a:solidFill>
                  <a:srgbClr val="800000"/>
                </a:solidFill>
                <a:latin typeface="Courier New" panose="02070309020205020404" pitchFamily="49" charset="0"/>
              </a:rPr>
              <a:t>(57) == True</a:t>
            </a:r>
            <a:r>
              <a:rPr lang="en-US" dirty="0" smtClean="0">
                <a:latin typeface="Courier New" panose="02070309020205020404" pitchFamily="49" charset="0"/>
              </a:rPr>
              <a:t>:    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bad</a:t>
            </a: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    ...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eaLnBrk="1" hangingPunct="1">
              <a:lnSpc>
                <a:spcPct val="90000"/>
              </a:lnSpc>
            </a:pPr>
            <a:r>
              <a:rPr lang="en-US" dirty="0" smtClean="0"/>
              <a:t>But this is unnecessary and redundant.  Preferred: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if </a:t>
            </a:r>
            <a:r>
              <a:rPr lang="en-US" b="1" dirty="0" err="1" smtClean="0">
                <a:solidFill>
                  <a:srgbClr val="003399"/>
                </a:solidFill>
                <a:latin typeface="Courier New" panose="02070309020205020404" pitchFamily="49" charset="0"/>
              </a:rPr>
              <a:t>is_prime</a:t>
            </a:r>
            <a:r>
              <a:rPr lang="en-US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(57)</a:t>
            </a:r>
            <a:r>
              <a:rPr lang="en-US" dirty="0" smtClean="0">
                <a:latin typeface="Courier New" panose="02070309020205020404" pitchFamily="49" charset="0"/>
              </a:rPr>
              <a:t>:            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good</a:t>
            </a: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    ...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eaLnBrk="1" hangingPunct="1">
              <a:lnSpc>
                <a:spcPct val="90000"/>
              </a:lnSpc>
            </a:pPr>
            <a:r>
              <a:rPr lang="en-US" dirty="0" smtClean="0"/>
              <a:t>A similar pattern can be used for a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  <a:r>
              <a:rPr lang="en-US" dirty="0" smtClean="0"/>
              <a:t> test: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if </a:t>
            </a:r>
            <a:r>
              <a:rPr lang="en-US" b="1" dirty="0" err="1" smtClean="0">
                <a:solidFill>
                  <a:srgbClr val="800000"/>
                </a:solidFill>
                <a:latin typeface="Courier New" panose="02070309020205020404" pitchFamily="49" charset="0"/>
              </a:rPr>
              <a:t>is_prime</a:t>
            </a:r>
            <a:r>
              <a:rPr lang="en-US" b="1" dirty="0" smtClean="0">
                <a:solidFill>
                  <a:srgbClr val="800000"/>
                </a:solidFill>
                <a:latin typeface="Courier New" panose="02070309020205020404" pitchFamily="49" charset="0"/>
              </a:rPr>
              <a:t>(57) == False</a:t>
            </a:r>
            <a:r>
              <a:rPr lang="en-US" dirty="0" smtClean="0">
                <a:latin typeface="Courier New" panose="02070309020205020404" pitchFamily="49" charset="0"/>
              </a:rPr>
              <a:t>:   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bad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if </a:t>
            </a:r>
            <a:r>
              <a:rPr lang="en-US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not </a:t>
            </a:r>
            <a:r>
              <a:rPr lang="en-US" b="1" dirty="0" err="1" smtClean="0">
                <a:solidFill>
                  <a:srgbClr val="003399"/>
                </a:solidFill>
                <a:latin typeface="Courier New" panose="02070309020205020404" pitchFamily="49" charset="0"/>
              </a:rPr>
              <a:t>is_prime</a:t>
            </a:r>
            <a:r>
              <a:rPr lang="en-US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(57)</a:t>
            </a:r>
            <a:r>
              <a:rPr lang="en-US" dirty="0" smtClean="0">
                <a:latin typeface="Courier New" panose="02070309020205020404" pitchFamily="49" charset="0"/>
              </a:rPr>
              <a:t>:        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good</a:t>
            </a:r>
          </a:p>
        </p:txBody>
      </p:sp>
    </p:spTree>
    <p:extLst>
      <p:ext uri="{BB962C8B-B14F-4D97-AF65-F5344CB8AC3E}">
        <p14:creationId xmlns:p14="http://schemas.microsoft.com/office/powerpoint/2010/main" val="4202156166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685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685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685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6851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6851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6851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"Boolean Zen", part 2</a:t>
            </a:r>
          </a:p>
        </p:txBody>
      </p:sp>
      <p:sp>
        <p:nvSpPr>
          <p:cNvPr id="15363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Functions that return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r>
              <a:rPr lang="en-US" dirty="0" smtClean="0"/>
              <a:t> often have an</a:t>
            </a:r>
            <a:br>
              <a:rPr lang="en-US" dirty="0" smtClean="0"/>
            </a:br>
            <a:r>
              <a:rPr lang="en-US" dirty="0" smtClean="0">
                <a:latin typeface="Courier New" panose="02070309020205020404" pitchFamily="49" charset="0"/>
              </a:rPr>
              <a:t>if/else</a:t>
            </a:r>
            <a:r>
              <a:rPr lang="en-US" dirty="0" smtClean="0"/>
              <a:t> that returns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  <a:r>
              <a:rPr lang="en-US" dirty="0" smtClean="0"/>
              <a:t> or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  <a:r>
              <a:rPr lang="en-US" dirty="0" smtClean="0"/>
              <a:t>:</a:t>
            </a:r>
            <a:endParaRPr lang="en-US" sz="9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</a:t>
            </a:r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</a:t>
            </a:r>
            <a:r>
              <a:rPr lang="en-US" sz="1800" dirty="0" err="1" smtClean="0">
                <a:latin typeface="Courier New" panose="02070309020205020404" pitchFamily="49" charset="0"/>
              </a:rPr>
              <a:t>both_odd</a:t>
            </a:r>
            <a:r>
              <a:rPr lang="en-US" sz="1800" dirty="0" smtClean="0">
                <a:latin typeface="Courier New" panose="02070309020205020404" pitchFamily="49" charset="0"/>
              </a:rPr>
              <a:t>(n1, </a:t>
            </a:r>
            <a:r>
              <a:rPr lang="en-US" sz="1800" dirty="0">
                <a:latin typeface="Courier New" panose="02070309020205020404" pitchFamily="49" charset="0"/>
              </a:rPr>
              <a:t>n2</a:t>
            </a:r>
            <a:r>
              <a:rPr lang="en-US" sz="1800" dirty="0" smtClean="0">
                <a:latin typeface="Courier New" panose="02070309020205020404" pitchFamily="49" charset="0"/>
              </a:rPr>
              <a:t>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    if </a:t>
            </a:r>
            <a:r>
              <a:rPr lang="en-US" sz="1800" b="1" dirty="0" smtClean="0">
                <a:latin typeface="Courier New" panose="02070309020205020404" pitchFamily="49" charset="0"/>
              </a:rPr>
              <a:t>n1 </a:t>
            </a:r>
            <a:r>
              <a:rPr lang="en-US" sz="1800" b="1" dirty="0">
                <a:latin typeface="Courier New" panose="02070309020205020404" pitchFamily="49" charset="0"/>
              </a:rPr>
              <a:t>% 2 != 0 </a:t>
            </a:r>
            <a:r>
              <a:rPr lang="en-US" sz="1800" b="1" dirty="0" smtClean="0">
                <a:latin typeface="Courier New" panose="02070309020205020404" pitchFamily="49" charset="0"/>
              </a:rPr>
              <a:t>and </a:t>
            </a:r>
            <a:r>
              <a:rPr lang="en-US" sz="1800" b="1" dirty="0">
                <a:latin typeface="Courier New" panose="02070309020205020404" pitchFamily="49" charset="0"/>
              </a:rPr>
              <a:t>n2 % 2 != </a:t>
            </a:r>
            <a:r>
              <a:rPr lang="en-US" sz="1800" b="1" dirty="0" smtClean="0">
                <a:latin typeface="Courier New" panose="02070309020205020404" pitchFamily="49" charset="0"/>
              </a:rPr>
              <a:t>0</a:t>
            </a:r>
            <a:r>
              <a:rPr lang="en-US" sz="1800" dirty="0" smtClean="0">
                <a:latin typeface="Courier New" panose="02070309020205020404" pitchFamily="49" charset="0"/>
              </a:rPr>
              <a:t>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        return </a:t>
            </a:r>
            <a:r>
              <a:rPr lang="en-US" sz="1800" dirty="0" smtClean="0">
                <a:latin typeface="Courier New" panose="02070309020205020404" pitchFamily="49" charset="0"/>
              </a:rPr>
              <a:t>True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    </a:t>
            </a:r>
            <a:r>
              <a:rPr lang="en-US" sz="1800" dirty="0" smtClean="0">
                <a:latin typeface="Courier New" panose="02070309020205020404" pitchFamily="49" charset="0"/>
              </a:rPr>
              <a:t>else: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        return </a:t>
            </a:r>
            <a:r>
              <a:rPr lang="en-US" sz="1800" dirty="0" smtClean="0">
                <a:latin typeface="Courier New" panose="02070309020205020404" pitchFamily="49" charset="0"/>
              </a:rPr>
              <a:t>False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    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/>
            <a:r>
              <a:rPr lang="en-US" dirty="0" smtClean="0"/>
              <a:t>But the code above is unnecessarily verbose.</a:t>
            </a:r>
          </a:p>
        </p:txBody>
      </p:sp>
    </p:spTree>
    <p:extLst>
      <p:ext uri="{BB962C8B-B14F-4D97-AF65-F5344CB8AC3E}">
        <p14:creationId xmlns:p14="http://schemas.microsoft.com/office/powerpoint/2010/main" val="949217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Solution w/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r>
              <a:rPr lang="en-US" dirty="0" smtClean="0"/>
              <a:t> variable</a:t>
            </a:r>
          </a:p>
        </p:txBody>
      </p:sp>
      <p:sp>
        <p:nvSpPr>
          <p:cNvPr id="868355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90000"/>
              </a:lnSpc>
            </a:pPr>
            <a:r>
              <a:rPr lang="en-US" sz="2400" dirty="0"/>
              <a:t>We could store the result of the logical test.</a:t>
            </a:r>
            <a:endParaRPr lang="en-US" sz="9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</a:t>
            </a:r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</a:t>
            </a:r>
            <a:r>
              <a:rPr lang="en-US" sz="1800" dirty="0" err="1" smtClean="0">
                <a:latin typeface="Courier New" panose="02070309020205020404" pitchFamily="49" charset="0"/>
              </a:rPr>
              <a:t>both_odd</a:t>
            </a:r>
            <a:r>
              <a:rPr lang="en-US" sz="1800" dirty="0" smtClean="0">
                <a:latin typeface="Courier New" panose="02070309020205020404" pitchFamily="49" charset="0"/>
              </a:rPr>
              <a:t>(n1</a:t>
            </a:r>
            <a:r>
              <a:rPr lang="en-US" sz="1800" dirty="0">
                <a:latin typeface="Courier New" panose="02070309020205020404" pitchFamily="49" charset="0"/>
              </a:rPr>
              <a:t>, </a:t>
            </a:r>
            <a:r>
              <a:rPr lang="en-US" sz="1800" dirty="0" smtClean="0">
                <a:latin typeface="Courier New" panose="02070309020205020404" pitchFamily="49" charset="0"/>
              </a:rPr>
              <a:t>n2):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    </a:t>
            </a:r>
            <a:r>
              <a:rPr lang="en-US" sz="1800" b="1" dirty="0" smtClean="0">
                <a:latin typeface="Courier New" panose="02070309020205020404" pitchFamily="49" charset="0"/>
              </a:rPr>
              <a:t>test </a:t>
            </a:r>
            <a:r>
              <a:rPr lang="en-US" sz="1800" b="1" dirty="0">
                <a:latin typeface="Courier New" panose="02070309020205020404" pitchFamily="49" charset="0"/>
              </a:rPr>
              <a:t>= </a:t>
            </a:r>
            <a:r>
              <a:rPr lang="en-US" sz="1800" dirty="0">
                <a:latin typeface="Courier New" panose="02070309020205020404" pitchFamily="49" charset="0"/>
              </a:rPr>
              <a:t>(n1 % 2 != 0 </a:t>
            </a:r>
            <a:r>
              <a:rPr lang="en-US" sz="1800" dirty="0" smtClean="0">
                <a:latin typeface="Courier New" panose="02070309020205020404" pitchFamily="49" charset="0"/>
              </a:rPr>
              <a:t>and </a:t>
            </a:r>
            <a:r>
              <a:rPr lang="en-US" sz="1800" dirty="0">
                <a:latin typeface="Courier New" panose="02070309020205020404" pitchFamily="49" charset="0"/>
              </a:rPr>
              <a:t>n2 % 2 != 0</a:t>
            </a:r>
            <a:r>
              <a:rPr lang="en-US" sz="1800" dirty="0" smtClean="0">
                <a:latin typeface="Courier New" panose="02070309020205020404" pitchFamily="49" charset="0"/>
              </a:rPr>
              <a:t>)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latin typeface="Courier New" panose="02070309020205020404" pitchFamily="49" charset="0"/>
              </a:rPr>
              <a:t>	    </a:t>
            </a:r>
            <a:r>
              <a:rPr lang="en-US" sz="1800" dirty="0">
                <a:latin typeface="Courier New" panose="02070309020205020404" pitchFamily="49" charset="0"/>
              </a:rPr>
              <a:t>if </a:t>
            </a:r>
            <a:r>
              <a:rPr lang="en-US" sz="1800" b="1" dirty="0" smtClean="0">
                <a:latin typeface="Courier New" panose="02070309020205020404" pitchFamily="49" charset="0"/>
              </a:rPr>
              <a:t>test</a:t>
            </a:r>
            <a:r>
              <a:rPr lang="en-US" sz="1800" dirty="0" smtClean="0">
                <a:latin typeface="Courier New" panose="02070309020205020404" pitchFamily="49" charset="0"/>
              </a:rPr>
              <a:t>:   #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test == 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True</a:t>
            </a:r>
            <a:endParaRPr lang="en-US" sz="1800" b="1" dirty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        return T</a:t>
            </a:r>
            <a:r>
              <a:rPr lang="en-US" sz="1800" dirty="0" smtClean="0">
                <a:latin typeface="Courier New" panose="02070309020205020404" pitchFamily="49" charset="0"/>
              </a:rPr>
              <a:t>rue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    </a:t>
            </a:r>
            <a:r>
              <a:rPr lang="en-US" sz="1800" dirty="0" smtClean="0">
                <a:latin typeface="Courier New" panose="02070309020205020404" pitchFamily="49" charset="0"/>
              </a:rPr>
              <a:t>else:     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test == 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False</a:t>
            </a:r>
            <a:endParaRPr lang="en-US" sz="1800" b="1" dirty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        return F</a:t>
            </a:r>
            <a:r>
              <a:rPr lang="en-US" sz="1800" dirty="0" smtClean="0">
                <a:latin typeface="Courier New" panose="02070309020205020404" pitchFamily="49" charset="0"/>
              </a:rPr>
              <a:t>alse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    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110000"/>
              </a:lnSpc>
            </a:pPr>
            <a:r>
              <a:rPr lang="en-US" dirty="0" smtClean="0"/>
              <a:t>Notice: Whatever </a:t>
            </a:r>
            <a:r>
              <a:rPr lang="en-US" dirty="0" smtClean="0">
                <a:latin typeface="Courier New" panose="02070309020205020404" pitchFamily="49" charset="0"/>
              </a:rPr>
              <a:t>test</a:t>
            </a:r>
            <a:r>
              <a:rPr lang="en-US" dirty="0" smtClean="0"/>
              <a:t> is, we want to return that.</a:t>
            </a:r>
          </a:p>
          <a:p>
            <a:pPr lvl="2" eaLnBrk="1" hangingPunct="1">
              <a:lnSpc>
                <a:spcPct val="110000"/>
              </a:lnSpc>
            </a:pPr>
            <a:r>
              <a:rPr lang="en-US" dirty="0" smtClean="0"/>
              <a:t>If </a:t>
            </a:r>
            <a:r>
              <a:rPr lang="en-US" dirty="0" smtClean="0">
                <a:latin typeface="Courier New" panose="02070309020205020404" pitchFamily="49" charset="0"/>
              </a:rPr>
              <a:t>test</a:t>
            </a:r>
            <a:r>
              <a:rPr lang="en-US" dirty="0" smtClean="0"/>
              <a:t> is </a:t>
            </a:r>
            <a:r>
              <a:rPr lang="en-US" dirty="0" smtClean="0">
                <a:latin typeface="Courier New" panose="02070309020205020404" pitchFamily="49" charset="0"/>
              </a:rPr>
              <a:t>True</a:t>
            </a:r>
            <a:r>
              <a:rPr lang="en-US" dirty="0" smtClean="0"/>
              <a:t>, we want to return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  <a:r>
              <a:rPr lang="en-US" dirty="0" smtClean="0"/>
              <a:t>.</a:t>
            </a:r>
          </a:p>
          <a:p>
            <a:pPr lvl="2" eaLnBrk="1" hangingPunct="1">
              <a:lnSpc>
                <a:spcPct val="110000"/>
              </a:lnSpc>
            </a:pPr>
            <a:r>
              <a:rPr lang="en-US" dirty="0" smtClean="0"/>
              <a:t>If </a:t>
            </a:r>
            <a:r>
              <a:rPr lang="en-US" dirty="0" smtClean="0">
                <a:latin typeface="Courier New" panose="02070309020205020404" pitchFamily="49" charset="0"/>
              </a:rPr>
              <a:t>test</a:t>
            </a:r>
            <a:r>
              <a:rPr lang="en-US" dirty="0" smtClean="0"/>
              <a:t> is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  <a:r>
              <a:rPr lang="en-US" dirty="0" smtClean="0"/>
              <a:t>, we want to return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  <a:r>
              <a:rPr lang="en-US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630869430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835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835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835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Solution w/ "Boolean Zen"</a:t>
            </a:r>
          </a:p>
        </p:txBody>
      </p:sp>
      <p:sp>
        <p:nvSpPr>
          <p:cNvPr id="869379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pPr eaLnBrk="1" hangingPunct="1">
              <a:lnSpc>
                <a:spcPct val="110000"/>
              </a:lnSpc>
            </a:pPr>
            <a:r>
              <a:rPr lang="en-US" dirty="0" smtClean="0"/>
              <a:t>Observation: The </a:t>
            </a:r>
            <a:r>
              <a:rPr lang="en-US" dirty="0" smtClean="0">
                <a:latin typeface="Courier New" panose="02070309020205020404" pitchFamily="49" charset="0"/>
              </a:rPr>
              <a:t>if/else</a:t>
            </a:r>
            <a:r>
              <a:rPr lang="en-US" dirty="0" smtClean="0"/>
              <a:t> is unnecessary.</a:t>
            </a:r>
          </a:p>
          <a:p>
            <a:pPr lvl="1" eaLnBrk="1" hangingPunct="1">
              <a:lnSpc>
                <a:spcPct val="110000"/>
              </a:lnSpc>
            </a:pPr>
            <a:r>
              <a:rPr lang="en-US" dirty="0" smtClean="0"/>
              <a:t>The variable </a:t>
            </a:r>
            <a:r>
              <a:rPr lang="en-US" dirty="0" smtClean="0">
                <a:latin typeface="Courier New" panose="02070309020205020404" pitchFamily="49" charset="0"/>
              </a:rPr>
              <a:t>test</a:t>
            </a:r>
            <a:r>
              <a:rPr lang="en-US" dirty="0" smtClean="0"/>
              <a:t> stores a </a:t>
            </a:r>
            <a:r>
              <a:rPr lang="en-US" dirty="0" err="1" smtClean="0">
                <a:latin typeface="Courier New" panose="02070309020205020404" pitchFamily="49" charset="0"/>
              </a:rPr>
              <a:t>bool</a:t>
            </a:r>
            <a:r>
              <a:rPr lang="en-US" dirty="0" smtClean="0"/>
              <a:t> value;</a:t>
            </a:r>
            <a:br>
              <a:rPr lang="en-US" dirty="0" smtClean="0"/>
            </a:br>
            <a:r>
              <a:rPr lang="en-US" dirty="0" smtClean="0"/>
              <a:t>its value is exactly what you want to return.  So return that!</a:t>
            </a:r>
          </a:p>
          <a:p>
            <a:pPr lvl="1" eaLnBrk="1" hangingPunct="1">
              <a:lnSpc>
                <a:spcPct val="9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</a:t>
            </a:r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</a:t>
            </a:r>
            <a:r>
              <a:rPr lang="en-US" sz="1800" dirty="0" err="1" smtClean="0">
                <a:latin typeface="Courier New" panose="02070309020205020404" pitchFamily="49" charset="0"/>
              </a:rPr>
              <a:t>both_odd</a:t>
            </a:r>
            <a:r>
              <a:rPr lang="en-US" sz="1800" dirty="0" smtClean="0">
                <a:latin typeface="Courier New" panose="02070309020205020404" pitchFamily="49" charset="0"/>
              </a:rPr>
              <a:t>(n1</a:t>
            </a:r>
            <a:r>
              <a:rPr lang="en-US" sz="1800" dirty="0">
                <a:latin typeface="Courier New" panose="02070309020205020404" pitchFamily="49" charset="0"/>
              </a:rPr>
              <a:t>, </a:t>
            </a:r>
            <a:r>
              <a:rPr lang="en-US" sz="1800" dirty="0" smtClean="0">
                <a:latin typeface="Courier New" panose="02070309020205020404" pitchFamily="49" charset="0"/>
              </a:rPr>
              <a:t>n2):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    </a:t>
            </a:r>
            <a:r>
              <a:rPr lang="en-US" sz="1800" dirty="0" smtClean="0">
                <a:latin typeface="Courier New" panose="02070309020205020404" pitchFamily="49" charset="0"/>
              </a:rPr>
              <a:t>test </a:t>
            </a:r>
            <a:r>
              <a:rPr lang="en-US" sz="1800" dirty="0">
                <a:latin typeface="Courier New" panose="02070309020205020404" pitchFamily="49" charset="0"/>
              </a:rPr>
              <a:t>= (n1 % 2 != 0 </a:t>
            </a:r>
            <a:r>
              <a:rPr lang="en-US" sz="1800" dirty="0" smtClean="0">
                <a:latin typeface="Courier New" panose="02070309020205020404" pitchFamily="49" charset="0"/>
              </a:rPr>
              <a:t>and </a:t>
            </a:r>
            <a:r>
              <a:rPr lang="en-US" sz="1800" dirty="0">
                <a:latin typeface="Courier New" panose="02070309020205020404" pitchFamily="49" charset="0"/>
              </a:rPr>
              <a:t>n2 % 2 != 0</a:t>
            </a:r>
            <a:r>
              <a:rPr lang="en-US" sz="1800" dirty="0" smtClean="0">
                <a:latin typeface="Courier New" panose="02070309020205020404" pitchFamily="49" charset="0"/>
              </a:rPr>
              <a:t>)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latin typeface="Courier New" panose="02070309020205020404" pitchFamily="49" charset="0"/>
              </a:rPr>
              <a:t>	    return </a:t>
            </a:r>
            <a:r>
              <a:rPr lang="en-US" sz="1800" b="1" dirty="0" smtClean="0">
                <a:latin typeface="Courier New" panose="02070309020205020404" pitchFamily="49" charset="0"/>
              </a:rPr>
              <a:t>test</a:t>
            </a:r>
            <a:endParaRPr lang="en-US" sz="1800" b="1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110000"/>
              </a:lnSpc>
            </a:pPr>
            <a:r>
              <a:rPr lang="en-US" dirty="0" smtClean="0"/>
              <a:t>An even shorter version:</a:t>
            </a:r>
          </a:p>
          <a:p>
            <a:pPr lvl="1" eaLnBrk="1" hangingPunct="1">
              <a:lnSpc>
                <a:spcPct val="110000"/>
              </a:lnSpc>
            </a:pPr>
            <a:r>
              <a:rPr lang="en-US" dirty="0" smtClean="0"/>
              <a:t>We don't even need the variable </a:t>
            </a:r>
            <a:r>
              <a:rPr lang="en-US" dirty="0" smtClean="0">
                <a:latin typeface="Courier New" panose="02070309020205020404" pitchFamily="49" charset="0"/>
              </a:rPr>
              <a:t>test</a:t>
            </a:r>
            <a:r>
              <a:rPr lang="en-US" dirty="0" smtClean="0"/>
              <a:t>.</a:t>
            </a:r>
            <a:br>
              <a:rPr lang="en-US" dirty="0" smtClean="0"/>
            </a:br>
            <a:r>
              <a:rPr lang="en-US" dirty="0" smtClean="0"/>
              <a:t>We can just perform the test and return its result in one step.</a:t>
            </a:r>
          </a:p>
          <a:p>
            <a:pPr lvl="1" eaLnBrk="1" hangingPunct="1">
              <a:lnSpc>
                <a:spcPct val="11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	</a:t>
            </a:r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</a:t>
            </a:r>
            <a:r>
              <a:rPr lang="en-US" sz="1800" dirty="0" err="1" smtClean="0">
                <a:latin typeface="Courier New" panose="02070309020205020404" pitchFamily="49" charset="0"/>
              </a:rPr>
              <a:t>both_odd</a:t>
            </a:r>
            <a:r>
              <a:rPr lang="en-US" sz="1800" dirty="0" smtClean="0">
                <a:latin typeface="Courier New" panose="02070309020205020404" pitchFamily="49" charset="0"/>
              </a:rPr>
              <a:t>(n1</a:t>
            </a:r>
            <a:r>
              <a:rPr lang="en-US" sz="1800" dirty="0">
                <a:latin typeface="Courier New" panose="02070309020205020404" pitchFamily="49" charset="0"/>
              </a:rPr>
              <a:t>, </a:t>
            </a:r>
            <a:r>
              <a:rPr lang="en-US" sz="1800" dirty="0" smtClean="0">
                <a:latin typeface="Courier New" panose="02070309020205020404" pitchFamily="49" charset="0"/>
              </a:rPr>
              <a:t>n2):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latin typeface="Courier New" panose="02070309020205020404" pitchFamily="49" charset="0"/>
              </a:rPr>
              <a:t>	    return (n1 % 2 != 0 </a:t>
            </a:r>
            <a:r>
              <a:rPr lang="en-US" sz="1800" b="1" dirty="0" smtClean="0">
                <a:latin typeface="Courier New" panose="02070309020205020404" pitchFamily="49" charset="0"/>
              </a:rPr>
              <a:t>and </a:t>
            </a:r>
            <a:r>
              <a:rPr lang="en-US" sz="1800" b="1" dirty="0">
                <a:latin typeface="Courier New" panose="02070309020205020404" pitchFamily="49" charset="0"/>
              </a:rPr>
              <a:t>n2 % 2 != 0</a:t>
            </a:r>
            <a:r>
              <a:rPr lang="en-US" sz="1800" b="1" dirty="0" smtClean="0">
                <a:latin typeface="Courier New" panose="02070309020205020404" pitchFamily="49" charset="0"/>
              </a:rPr>
              <a:t>)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8908067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937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937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9379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9379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"Boolean Zen" template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4294967295"/>
          </p:nvPr>
        </p:nvSpPr>
        <p:spPr/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</a:pPr>
            <a:r>
              <a:rPr lang="en-US" dirty="0" smtClean="0"/>
              <a:t>Replace</a:t>
            </a: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</a:t>
            </a:r>
            <a:r>
              <a:rPr lang="en-US" sz="1800" b="1" i="1" dirty="0"/>
              <a:t>name</a:t>
            </a:r>
            <a:r>
              <a:rPr lang="en-US" sz="1800" dirty="0">
                <a:latin typeface="Courier New" panose="02070309020205020404" pitchFamily="49" charset="0"/>
              </a:rPr>
              <a:t>(</a:t>
            </a:r>
            <a:r>
              <a:rPr lang="en-US" sz="1800" b="1" i="1" dirty="0"/>
              <a:t>parameters</a:t>
            </a:r>
            <a:r>
              <a:rPr lang="en-US" sz="1800" dirty="0" smtClean="0">
                <a:latin typeface="Courier New" panose="02070309020205020404" pitchFamily="49" charset="0"/>
              </a:rPr>
              <a:t>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1800" dirty="0">
                <a:solidFill>
                  <a:srgbClr val="800000"/>
                </a:solidFill>
                <a:latin typeface="Courier New" panose="02070309020205020404" pitchFamily="49" charset="0"/>
              </a:rPr>
              <a:t>    if </a:t>
            </a:r>
            <a:r>
              <a:rPr lang="en-US" sz="1800" b="1" i="1" dirty="0" smtClean="0">
                <a:solidFill>
                  <a:srgbClr val="800000"/>
                </a:solidFill>
              </a:rPr>
              <a:t>test</a:t>
            </a:r>
            <a:r>
              <a:rPr lang="en-US" sz="1800" dirty="0" smtClean="0">
                <a:solidFill>
                  <a:srgbClr val="800000"/>
                </a:solidFill>
                <a:latin typeface="Courier New" panose="02070309020205020404" pitchFamily="49" charset="0"/>
              </a:rPr>
              <a:t>:</a:t>
            </a:r>
            <a:endParaRPr lang="en-US" sz="1800" dirty="0">
              <a:solidFill>
                <a:srgbClr val="80000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1800" dirty="0">
                <a:solidFill>
                  <a:srgbClr val="800000"/>
                </a:solidFill>
                <a:latin typeface="Courier New" panose="02070309020205020404" pitchFamily="49" charset="0"/>
              </a:rPr>
              <a:t>        return </a:t>
            </a:r>
            <a:r>
              <a:rPr lang="en-US" sz="1800" dirty="0" smtClean="0">
                <a:solidFill>
                  <a:srgbClr val="800000"/>
                </a:solidFill>
                <a:latin typeface="Courier New" panose="02070309020205020404" pitchFamily="49" charset="0"/>
              </a:rPr>
              <a:t>True</a:t>
            </a:r>
            <a:endParaRPr lang="en-US" sz="1800" dirty="0">
              <a:solidFill>
                <a:srgbClr val="80000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1800" dirty="0">
                <a:solidFill>
                  <a:srgbClr val="800000"/>
                </a:solidFill>
                <a:latin typeface="Courier New" panose="02070309020205020404" pitchFamily="49" charset="0"/>
              </a:rPr>
              <a:t>    </a:t>
            </a:r>
            <a:r>
              <a:rPr lang="en-US" sz="1800" dirty="0" smtClean="0">
                <a:solidFill>
                  <a:srgbClr val="800000"/>
                </a:solidFill>
                <a:latin typeface="Courier New" panose="02070309020205020404" pitchFamily="49" charset="0"/>
              </a:rPr>
              <a:t>else:</a:t>
            </a:r>
            <a:endParaRPr lang="en-US" sz="1800" dirty="0">
              <a:solidFill>
                <a:srgbClr val="80000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1800" dirty="0">
                <a:solidFill>
                  <a:srgbClr val="800000"/>
                </a:solidFill>
                <a:latin typeface="Courier New" panose="02070309020205020404" pitchFamily="49" charset="0"/>
              </a:rPr>
              <a:t>        return </a:t>
            </a:r>
            <a:r>
              <a:rPr lang="en-US" sz="1800" dirty="0" smtClean="0">
                <a:solidFill>
                  <a:srgbClr val="800000"/>
                </a:solidFill>
                <a:latin typeface="Courier New" panose="02070309020205020404" pitchFamily="49" charset="0"/>
              </a:rPr>
              <a:t>False</a:t>
            </a:r>
            <a:endParaRPr lang="en-US" sz="1800" dirty="0">
              <a:solidFill>
                <a:srgbClr val="80000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1800" dirty="0">
                <a:solidFill>
                  <a:srgbClr val="800000"/>
                </a:solidFill>
                <a:latin typeface="Courier New" panose="02070309020205020404" pitchFamily="49" charset="0"/>
              </a:rPr>
              <a:t>    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sz="16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90000"/>
              </a:lnSpc>
              <a:buFontTx/>
              <a:buChar char="•"/>
            </a:pPr>
            <a:r>
              <a:rPr lang="en-US" dirty="0" smtClean="0"/>
              <a:t>with</a:t>
            </a: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</a:t>
            </a:r>
            <a:r>
              <a:rPr lang="en-US" sz="1800" b="1" i="1" dirty="0"/>
              <a:t>name</a:t>
            </a:r>
            <a:r>
              <a:rPr lang="en-US" sz="1800" dirty="0">
                <a:latin typeface="Courier New" panose="02070309020205020404" pitchFamily="49" charset="0"/>
              </a:rPr>
              <a:t>(</a:t>
            </a:r>
            <a:r>
              <a:rPr lang="en-US" sz="1800" b="1" i="1" dirty="0"/>
              <a:t>parameters</a:t>
            </a:r>
            <a:r>
              <a:rPr lang="en-US" sz="1800" dirty="0" smtClean="0">
                <a:latin typeface="Courier New" panose="02070309020205020404" pitchFamily="49" charset="0"/>
              </a:rPr>
              <a:t>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1800" dirty="0">
                <a:solidFill>
                  <a:srgbClr val="003399"/>
                </a:solidFill>
                <a:latin typeface="Courier New" panose="02070309020205020404" pitchFamily="49" charset="0"/>
              </a:rPr>
              <a:t>    return </a:t>
            </a:r>
            <a:r>
              <a:rPr lang="en-US" sz="1800" b="1" i="1" dirty="0" smtClean="0">
                <a:solidFill>
                  <a:srgbClr val="003399"/>
                </a:solidFill>
              </a:rPr>
              <a:t>test</a:t>
            </a:r>
            <a:endParaRPr lang="en-US" sz="1800" dirty="0">
              <a:solidFill>
                <a:srgbClr val="003399"/>
              </a:solidFill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5977998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Improve the </a:t>
            </a:r>
            <a:r>
              <a:rPr lang="en-US" dirty="0" err="1" smtClean="0">
                <a:latin typeface="Courier New" panose="02070309020205020404" pitchFamily="49" charset="0"/>
              </a:rPr>
              <a:t>is_prime</a:t>
            </a:r>
            <a:r>
              <a:rPr lang="en-US" dirty="0" smtClean="0"/>
              <a:t> function</a:t>
            </a:r>
          </a:p>
        </p:txBody>
      </p:sp>
      <p:sp>
        <p:nvSpPr>
          <p:cNvPr id="19459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How can we fix this code?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700" dirty="0"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sz="1800" dirty="0" err="1">
                <a:latin typeface="Courier New" panose="02070309020205020404" pitchFamily="49" charset="0"/>
              </a:rPr>
              <a:t>def</a:t>
            </a:r>
            <a:r>
              <a:rPr lang="en-US" sz="1800" dirty="0">
                <a:latin typeface="Courier New" panose="02070309020205020404" pitchFamily="49" charset="0"/>
              </a:rPr>
              <a:t> </a:t>
            </a:r>
            <a:r>
              <a:rPr lang="en-US" sz="1800" dirty="0" err="1">
                <a:latin typeface="Courier New" panose="02070309020205020404" pitchFamily="49" charset="0"/>
              </a:rPr>
              <a:t>is_prime</a:t>
            </a:r>
            <a:r>
              <a:rPr lang="en-US" sz="1800" dirty="0">
                <a:latin typeface="Courier New" panose="02070309020205020404" pitchFamily="49" charset="0"/>
              </a:rPr>
              <a:t>(n):</a:t>
            </a:r>
          </a:p>
          <a:p>
            <a:pPr lvl="1">
              <a:lnSpc>
                <a:spcPct val="70000"/>
              </a:lnSpc>
              <a:buNone/>
            </a:pPr>
            <a:r>
              <a:rPr lang="en-US" sz="1800" dirty="0">
                <a:latin typeface="Courier New" panose="02070309020205020404" pitchFamily="49" charset="0"/>
              </a:rPr>
              <a:t>    factors = 0;</a:t>
            </a:r>
          </a:p>
          <a:p>
            <a:pPr lvl="1">
              <a:lnSpc>
                <a:spcPct val="70000"/>
              </a:lnSpc>
              <a:buNone/>
            </a:pPr>
            <a:r>
              <a:rPr lang="en-US" sz="1800" dirty="0">
                <a:latin typeface="Courier New" panose="02070309020205020404" pitchFamily="49" charset="0"/>
              </a:rPr>
              <a:t>    for </a:t>
            </a:r>
            <a:r>
              <a:rPr lang="en-US" sz="1800" dirty="0" err="1">
                <a:latin typeface="Courier New" panose="02070309020205020404" pitchFamily="49" charset="0"/>
              </a:rPr>
              <a:t>i</a:t>
            </a:r>
            <a:r>
              <a:rPr lang="en-US" sz="1800" dirty="0">
                <a:latin typeface="Courier New" panose="02070309020205020404" pitchFamily="49" charset="0"/>
              </a:rPr>
              <a:t> in range(1, n + 1):</a:t>
            </a:r>
          </a:p>
          <a:p>
            <a:pPr lvl="1">
              <a:lnSpc>
                <a:spcPct val="70000"/>
              </a:lnSpc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if </a:t>
            </a:r>
            <a:r>
              <a:rPr lang="en-US" sz="1800" dirty="0" smtClean="0">
                <a:latin typeface="Courier New" panose="02070309020205020404" pitchFamily="49" charset="0"/>
              </a:rPr>
              <a:t>n </a:t>
            </a:r>
            <a:r>
              <a:rPr lang="en-US" sz="1800" dirty="0">
                <a:latin typeface="Courier New" panose="02070309020205020404" pitchFamily="49" charset="0"/>
              </a:rPr>
              <a:t>% </a:t>
            </a:r>
            <a:r>
              <a:rPr lang="en-US" sz="1800" dirty="0" err="1">
                <a:latin typeface="Courier New" panose="02070309020205020404" pitchFamily="49" charset="0"/>
              </a:rPr>
              <a:t>i</a:t>
            </a:r>
            <a:r>
              <a:rPr lang="en-US" sz="1800" dirty="0">
                <a:latin typeface="Courier New" panose="02070309020205020404" pitchFamily="49" charset="0"/>
              </a:rPr>
              <a:t> == </a:t>
            </a:r>
            <a:r>
              <a:rPr lang="en-US" sz="1800" dirty="0" smtClean="0">
                <a:latin typeface="Courier New" panose="02070309020205020404" pitchFamily="49" charset="0"/>
              </a:rPr>
              <a:t>0: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    factors += 1</a:t>
            </a:r>
          </a:p>
          <a:p>
            <a:pPr lvl="1">
              <a:lnSpc>
                <a:spcPct val="70000"/>
              </a:lnSpc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sz="1800" dirty="0">
                <a:latin typeface="Courier New" panose="02070309020205020404" pitchFamily="49" charset="0"/>
              </a:rPr>
              <a:t>    if </a:t>
            </a:r>
            <a:r>
              <a:rPr lang="en-US" sz="1800" dirty="0" smtClean="0">
                <a:latin typeface="Courier New" panose="02070309020205020404" pitchFamily="49" charset="0"/>
              </a:rPr>
              <a:t>factors != 2: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return </a:t>
            </a:r>
            <a:r>
              <a:rPr lang="en-US" sz="1800" dirty="0" smtClean="0">
                <a:latin typeface="Courier New" panose="02070309020205020404" pitchFamily="49" charset="0"/>
              </a:rPr>
              <a:t>False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>
              <a:lnSpc>
                <a:spcPct val="70000"/>
              </a:lnSpc>
              <a:buNone/>
            </a:pPr>
            <a:r>
              <a:rPr lang="en-US" sz="1800" dirty="0">
                <a:latin typeface="Courier New" panose="02070309020205020404" pitchFamily="49" charset="0"/>
              </a:rPr>
              <a:t>    else:</a:t>
            </a:r>
          </a:p>
          <a:p>
            <a:pPr lvl="1">
              <a:lnSpc>
                <a:spcPct val="70000"/>
              </a:lnSpc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return </a:t>
            </a:r>
            <a:r>
              <a:rPr lang="en-US" sz="1800" dirty="0" smtClean="0">
                <a:latin typeface="Courier New" panose="02070309020205020404" pitchFamily="49" charset="0"/>
              </a:rPr>
              <a:t>True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75801553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De Morgan's Law</a:t>
            </a:r>
          </a:p>
        </p:txBody>
      </p:sp>
      <p:sp>
        <p:nvSpPr>
          <p:cNvPr id="2048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b="1" dirty="0" smtClean="0"/>
              <a:t>De Morgan's Law</a:t>
            </a:r>
            <a:r>
              <a:rPr lang="en-US" dirty="0" smtClean="0"/>
              <a:t>: Rules used to negate </a:t>
            </a:r>
            <a:r>
              <a:rPr lang="en-US" dirty="0" err="1" smtClean="0"/>
              <a:t>boolean</a:t>
            </a:r>
            <a:r>
              <a:rPr lang="en-US" dirty="0" smtClean="0"/>
              <a:t> tests.</a:t>
            </a:r>
          </a:p>
          <a:p>
            <a:pPr lvl="1" eaLnBrk="1" hangingPunct="1"/>
            <a:r>
              <a:rPr lang="en-US" dirty="0" smtClean="0"/>
              <a:t>Useful when you want the opposite of an existing test.</a:t>
            </a:r>
          </a:p>
          <a:p>
            <a:pPr lvl="1" eaLnBrk="1" hangingPunct="1"/>
            <a:endParaRPr lang="en-US" dirty="0" smtClean="0"/>
          </a:p>
          <a:p>
            <a:pPr lvl="1" eaLnBrk="1" hangingPunct="1"/>
            <a:endParaRPr lang="en-US" dirty="0" smtClean="0"/>
          </a:p>
          <a:p>
            <a:pPr lvl="1" eaLnBrk="1" hangingPunct="1"/>
            <a:endParaRPr lang="en-US" dirty="0" smtClean="0"/>
          </a:p>
          <a:p>
            <a:pPr marL="457200" lvl="1" indent="0" eaLnBrk="1" hangingPunct="1">
              <a:buNone/>
            </a:pPr>
            <a:endParaRPr lang="en-US" dirty="0" smtClean="0"/>
          </a:p>
          <a:p>
            <a:pPr lvl="1" eaLnBrk="1" hangingPunct="1"/>
            <a:r>
              <a:rPr lang="en-US" dirty="0" smtClean="0"/>
              <a:t>Example:</a:t>
            </a:r>
          </a:p>
        </p:txBody>
      </p:sp>
      <p:graphicFrame>
        <p:nvGraphicFramePr>
          <p:cNvPr id="855076" name="Group 36"/>
          <p:cNvGraphicFramePr>
            <a:graphicFrameLocks noGrp="1"/>
          </p:cNvGraphicFramePr>
          <p:nvPr>
            <p:extLst/>
          </p:nvPr>
        </p:nvGraphicFramePr>
        <p:xfrm>
          <a:off x="1536561" y="2830216"/>
          <a:ext cx="8823289" cy="1066800"/>
        </p:xfrm>
        <a:graphic>
          <a:graphicData uri="http://schemas.openxmlformats.org/drawingml/2006/table">
            <a:tbl>
              <a:tblPr/>
              <a:tblGrid>
                <a:gridCol w="3246454"/>
                <a:gridCol w="3366198"/>
                <a:gridCol w="2210637"/>
              </a:tblGrid>
              <a:tr h="39624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Original Expression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Negated Expression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Alternative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528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a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and </a:t>
                      </a: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b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not a or not b</a:t>
                      </a:r>
                      <a:endParaRPr kumimoji="0" lang="en-US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not(a and </a:t>
                      </a: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b)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528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a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or </a:t>
                      </a: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b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not a and not b</a:t>
                      </a:r>
                      <a:endParaRPr kumimoji="0" lang="en-US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not(a or </a:t>
                      </a: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b)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855077" name="Group 37"/>
          <p:cNvGraphicFramePr>
            <a:graphicFrameLocks noGrp="1"/>
          </p:cNvGraphicFramePr>
          <p:nvPr>
            <p:extLst/>
          </p:nvPr>
        </p:nvGraphicFramePr>
        <p:xfrm>
          <a:off x="1810379" y="4889497"/>
          <a:ext cx="8229600" cy="1287466"/>
        </p:xfrm>
        <a:graphic>
          <a:graphicData uri="http://schemas.openxmlformats.org/drawingml/2006/table">
            <a:tbl>
              <a:tblPr/>
              <a:tblGrid>
                <a:gridCol w="4114800"/>
                <a:gridCol w="4114800"/>
              </a:tblGrid>
              <a:tr h="396189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Original Code</a:t>
                      </a:r>
                    </a:p>
                  </a:txBody>
                  <a:tcPr marT="45696" marB="4569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</a:rPr>
                        <a:t>Negated Code</a:t>
                      </a:r>
                    </a:p>
                  </a:txBody>
                  <a:tcPr marT="45696" marB="456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9127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if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x </a:t>
                      </a: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== 7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and </a:t>
                      </a: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y &gt;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3:</a:t>
                      </a:r>
                      <a:endParaRPr kumimoji="0" lang="en-US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   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...</a:t>
                      </a:r>
                      <a:endParaRPr kumimoji="0" lang="en-US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696" marB="4569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if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x </a:t>
                      </a: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3399"/>
                          </a:solidFill>
                          <a:effectLst/>
                          <a:latin typeface="Courier New" charset="0"/>
                        </a:rPr>
                        <a:t>!=</a:t>
                      </a: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 7 </a:t>
                      </a: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3399"/>
                          </a:solidFill>
                          <a:effectLst/>
                          <a:latin typeface="Courier New" charset="0"/>
                        </a:rPr>
                        <a:t>or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y </a:t>
                      </a: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3399"/>
                          </a:solidFill>
                          <a:effectLst/>
                          <a:latin typeface="Courier New" charset="0"/>
                        </a:rPr>
                        <a:t>&lt;=</a:t>
                      </a: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3: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EB641B"/>
                        </a:buClr>
                        <a:buSzPct val="95000"/>
                        <a:buFont typeface="Wingdings 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</a:rPr>
                        <a:t>    ...</a:t>
                      </a:r>
                      <a:endParaRPr kumimoji="0" lang="en-US" sz="2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</a:endParaRPr>
                    </a:p>
                  </a:txBody>
                  <a:tcPr marT="45696" marB="456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9584837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Boolean practice questions</a:t>
            </a:r>
          </a:p>
        </p:txBody>
      </p:sp>
      <p:sp>
        <p:nvSpPr>
          <p:cNvPr id="21507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eaLnBrk="1" hangingPunct="1"/>
            <a:r>
              <a:rPr lang="en-US" dirty="0" smtClean="0"/>
              <a:t>Write a function named </a:t>
            </a:r>
            <a:r>
              <a:rPr lang="en-US" dirty="0" err="1" smtClean="0">
                <a:latin typeface="Courier New" panose="02070309020205020404" pitchFamily="49" charset="0"/>
              </a:rPr>
              <a:t>is_vowel</a:t>
            </a:r>
            <a:r>
              <a:rPr lang="en-US" dirty="0" smtClean="0"/>
              <a:t> that returns whether a </a:t>
            </a:r>
            <a:r>
              <a:rPr lang="en-US" dirty="0" err="1" smtClean="0">
                <a:latin typeface="Courier New" panose="02070309020205020404" pitchFamily="49" charset="0"/>
              </a:rPr>
              <a:t>str</a:t>
            </a:r>
            <a:r>
              <a:rPr lang="en-US" dirty="0" smtClean="0"/>
              <a:t> is a vowel (a, e, </a:t>
            </a:r>
            <a:r>
              <a:rPr lang="en-US" dirty="0" err="1" smtClean="0"/>
              <a:t>i</a:t>
            </a:r>
            <a:r>
              <a:rPr lang="en-US" dirty="0" smtClean="0"/>
              <a:t>, o, or u), case-insensitively.</a:t>
            </a:r>
          </a:p>
          <a:p>
            <a:pPr lvl="1" eaLnBrk="1" hangingPunct="1"/>
            <a:r>
              <a:rPr lang="en-US" dirty="0" err="1" smtClean="0">
                <a:latin typeface="Courier New" panose="02070309020205020404" pitchFamily="49" charset="0"/>
              </a:rPr>
              <a:t>is_vowel</a:t>
            </a:r>
            <a:r>
              <a:rPr lang="en-US" dirty="0" smtClean="0">
                <a:latin typeface="Courier New" panose="02070309020205020404" pitchFamily="49" charset="0"/>
              </a:rPr>
              <a:t>("q")</a:t>
            </a:r>
            <a:r>
              <a:rPr lang="en-US" dirty="0" smtClean="0"/>
              <a:t> returns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</a:p>
          <a:p>
            <a:pPr lvl="1" eaLnBrk="1" hangingPunct="1"/>
            <a:r>
              <a:rPr lang="en-US" dirty="0" err="1" smtClean="0">
                <a:latin typeface="Courier New" panose="02070309020205020404" pitchFamily="49" charset="0"/>
              </a:rPr>
              <a:t>is_vowel</a:t>
            </a:r>
            <a:r>
              <a:rPr lang="en-US" dirty="0" smtClean="0">
                <a:latin typeface="Courier New" panose="02070309020205020404" pitchFamily="49" charset="0"/>
              </a:rPr>
              <a:t>("A")</a:t>
            </a:r>
            <a:r>
              <a:rPr lang="en-US" dirty="0" smtClean="0"/>
              <a:t> returns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</a:p>
          <a:p>
            <a:pPr lvl="1" eaLnBrk="1" hangingPunct="1"/>
            <a:r>
              <a:rPr lang="en-US" dirty="0" err="1" smtClean="0">
                <a:latin typeface="Courier New" panose="02070309020205020404" pitchFamily="49" charset="0"/>
              </a:rPr>
              <a:t>is_vowel</a:t>
            </a:r>
            <a:r>
              <a:rPr lang="en-US" dirty="0" smtClean="0">
                <a:latin typeface="Courier New" panose="02070309020205020404" pitchFamily="49" charset="0"/>
              </a:rPr>
              <a:t>("e")</a:t>
            </a:r>
            <a:r>
              <a:rPr lang="en-US" dirty="0" smtClean="0"/>
              <a:t> returns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</a:p>
          <a:p>
            <a:pPr lvl="1" eaLnBrk="1" hangingPunct="1"/>
            <a:endParaRPr lang="en-US" dirty="0" smtClean="0"/>
          </a:p>
          <a:p>
            <a:pPr eaLnBrk="1" hangingPunct="1"/>
            <a:r>
              <a:rPr lang="en-US" dirty="0" smtClean="0"/>
              <a:t>Change the above function into an </a:t>
            </a:r>
            <a:r>
              <a:rPr lang="en-US" dirty="0" err="1" smtClean="0">
                <a:latin typeface="Courier New" panose="02070309020205020404" pitchFamily="49" charset="0"/>
              </a:rPr>
              <a:t>is_non_vowel</a:t>
            </a:r>
            <a:r>
              <a:rPr lang="en-US" dirty="0" smtClean="0"/>
              <a:t> that returns whether a </a:t>
            </a:r>
            <a:r>
              <a:rPr lang="en-US" dirty="0" err="1" smtClean="0">
                <a:latin typeface="Courier New" panose="02070309020205020404" pitchFamily="49" charset="0"/>
              </a:rPr>
              <a:t>str</a:t>
            </a:r>
            <a:r>
              <a:rPr lang="en-US" dirty="0" smtClean="0"/>
              <a:t> is any character except a vowel.</a:t>
            </a:r>
          </a:p>
          <a:p>
            <a:pPr lvl="1" eaLnBrk="1" hangingPunct="1"/>
            <a:r>
              <a:rPr lang="en-US" dirty="0" err="1" smtClean="0">
                <a:latin typeface="Courier New" panose="02070309020205020404" pitchFamily="49" charset="0"/>
              </a:rPr>
              <a:t>is_non_vowel</a:t>
            </a:r>
            <a:r>
              <a:rPr lang="en-US" dirty="0" smtClean="0">
                <a:latin typeface="Courier New" panose="02070309020205020404" pitchFamily="49" charset="0"/>
              </a:rPr>
              <a:t>("q")</a:t>
            </a:r>
            <a:r>
              <a:rPr lang="en-US" dirty="0" smtClean="0"/>
              <a:t> returns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</a:p>
          <a:p>
            <a:pPr lvl="1" eaLnBrk="1" hangingPunct="1"/>
            <a:r>
              <a:rPr lang="en-US" dirty="0" err="1" smtClean="0">
                <a:latin typeface="Courier New" panose="02070309020205020404" pitchFamily="49" charset="0"/>
              </a:rPr>
              <a:t>is_non_vowel</a:t>
            </a:r>
            <a:r>
              <a:rPr lang="en-US" dirty="0" smtClean="0">
                <a:latin typeface="Courier New" panose="02070309020205020404" pitchFamily="49" charset="0"/>
              </a:rPr>
              <a:t>("A")</a:t>
            </a:r>
            <a:r>
              <a:rPr lang="en-US" dirty="0" smtClean="0"/>
              <a:t> returns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</a:p>
          <a:p>
            <a:pPr lvl="1" eaLnBrk="1" hangingPunct="1"/>
            <a:r>
              <a:rPr lang="en-US" dirty="0" err="1" smtClean="0">
                <a:latin typeface="Courier New" panose="02070309020205020404" pitchFamily="49" charset="0"/>
              </a:rPr>
              <a:t>is_non_vowel</a:t>
            </a:r>
            <a:r>
              <a:rPr lang="en-US" dirty="0" smtClean="0">
                <a:latin typeface="Courier New" panose="02070309020205020404" pitchFamily="49" charset="0"/>
              </a:rPr>
              <a:t>("e")</a:t>
            </a:r>
            <a:r>
              <a:rPr lang="en-US" dirty="0" smtClean="0"/>
              <a:t> returns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749191104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Boolean practice answers</a:t>
            </a:r>
          </a:p>
        </p:txBody>
      </p:sp>
      <p:sp>
        <p:nvSpPr>
          <p:cNvPr id="2253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Enlightened version.  I have seen the true way (and false way)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600" dirty="0" err="1" smtClean="0">
                <a:latin typeface="Courier New" panose="02070309020205020404" pitchFamily="49" charset="0"/>
              </a:rPr>
              <a:t>def</a:t>
            </a:r>
            <a:r>
              <a:rPr lang="en-US" sz="1600" dirty="0" smtClean="0">
                <a:latin typeface="Courier New" panose="02070309020205020404" pitchFamily="49" charset="0"/>
              </a:rPr>
              <a:t> </a:t>
            </a:r>
            <a:r>
              <a:rPr lang="en-US" sz="1600" dirty="0" err="1" smtClean="0">
                <a:latin typeface="Courier New" panose="02070309020205020404" pitchFamily="49" charset="0"/>
              </a:rPr>
              <a:t>is_vowel</a:t>
            </a:r>
            <a:r>
              <a:rPr lang="en-US" sz="1600" dirty="0" smtClean="0">
                <a:latin typeface="Courier New" panose="02070309020205020404" pitchFamily="49" charset="0"/>
              </a:rPr>
              <a:t>(s):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return </a:t>
            </a:r>
            <a:r>
              <a:rPr lang="en-US" sz="1600" dirty="0" smtClean="0">
                <a:latin typeface="Courier New" panose="02070309020205020404" pitchFamily="49" charset="0"/>
              </a:rPr>
              <a:t>s == </a:t>
            </a:r>
            <a:r>
              <a:rPr lang="en-US" sz="1600" dirty="0">
                <a:latin typeface="Courier New" panose="02070309020205020404" pitchFamily="49" charset="0"/>
              </a:rPr>
              <a:t>'</a:t>
            </a:r>
            <a:r>
              <a:rPr lang="en-US" sz="1600" dirty="0" smtClean="0">
                <a:latin typeface="Courier New" panose="02070309020205020404" pitchFamily="49" charset="0"/>
              </a:rPr>
              <a:t>a</a:t>
            </a:r>
            <a:r>
              <a:rPr lang="en-US" sz="1600" dirty="0">
                <a:latin typeface="Courier New" panose="02070309020205020404" pitchFamily="49" charset="0"/>
              </a:rPr>
              <a:t>'</a:t>
            </a:r>
            <a:r>
              <a:rPr lang="en-US" sz="1600" dirty="0" smtClean="0">
                <a:latin typeface="Courier New" panose="02070309020205020404" pitchFamily="49" charset="0"/>
              </a:rPr>
              <a:t> or s == 'A' or s == 'e' or s == 'E' or s =='</a:t>
            </a:r>
            <a:r>
              <a:rPr lang="en-US" sz="1600" dirty="0" err="1" smtClean="0">
                <a:latin typeface="Courier New" panose="02070309020205020404" pitchFamily="49" charset="0"/>
              </a:rPr>
              <a:t>i</a:t>
            </a:r>
            <a:r>
              <a:rPr lang="en-US" sz="1600" dirty="0" smtClean="0">
                <a:latin typeface="Courier New" panose="02070309020205020404" pitchFamily="49" charset="0"/>
              </a:rPr>
              <a:t>' or s == 'I'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</a:t>
            </a:r>
            <a:r>
              <a:rPr lang="en-US" sz="1600" dirty="0" smtClean="0">
                <a:latin typeface="Courier New" panose="02070309020205020404" pitchFamily="49" charset="0"/>
              </a:rPr>
              <a:t>          or s == 'o' or s == 'O' or s == 'u' or s =='U'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Enlightened "Boolean Zen" version</a:t>
            </a:r>
          </a:p>
          <a:p>
            <a:pPr lvl="1">
              <a:lnSpc>
                <a:spcPct val="80000"/>
              </a:lnSpc>
              <a:buNone/>
            </a:pPr>
            <a:r>
              <a:rPr lang="en-US" sz="1600" dirty="0" err="1" smtClean="0">
                <a:latin typeface="Courier New" panose="02070309020205020404" pitchFamily="49" charset="0"/>
              </a:rPr>
              <a:t>def</a:t>
            </a:r>
            <a:r>
              <a:rPr lang="en-US" sz="1600" dirty="0" smtClean="0">
                <a:latin typeface="Courier New" panose="02070309020205020404" pitchFamily="49" charset="0"/>
              </a:rPr>
              <a:t> </a:t>
            </a:r>
            <a:r>
              <a:rPr lang="en-US" sz="1600" dirty="0" err="1" smtClean="0">
                <a:latin typeface="Courier New" panose="02070309020205020404" pitchFamily="49" charset="0"/>
              </a:rPr>
              <a:t>is_non_vowel</a:t>
            </a:r>
            <a:r>
              <a:rPr lang="en-US" sz="1600" dirty="0" smtClean="0">
                <a:latin typeface="Courier New" panose="02070309020205020404" pitchFamily="49" charset="0"/>
              </a:rPr>
              <a:t>(s):</a:t>
            </a:r>
          </a:p>
          <a:p>
            <a:pPr lvl="1">
              <a:lnSpc>
                <a:spcPct val="80000"/>
              </a:lnSpc>
              <a:buNone/>
            </a:pPr>
            <a:r>
              <a:rPr lang="en-US" sz="1600" dirty="0" smtClean="0">
                <a:latin typeface="Courier New" panose="02070309020205020404" pitchFamily="49" charset="0"/>
              </a:rPr>
              <a:t>    return not(s == 'a') and not(s == 'A') and not(s == 'e') and not(s == 'E')</a:t>
            </a:r>
          </a:p>
          <a:p>
            <a:pPr lvl="1">
              <a:lnSpc>
                <a:spcPct val="80000"/>
              </a:lnSpc>
              <a:buNone/>
            </a:pPr>
            <a:r>
              <a:rPr lang="en-US" sz="1600" dirty="0">
                <a:latin typeface="Courier New" panose="02070309020205020404" pitchFamily="49" charset="0"/>
              </a:rPr>
              <a:t> </a:t>
            </a:r>
            <a:r>
              <a:rPr lang="en-US" sz="1600" dirty="0" smtClean="0">
                <a:latin typeface="Courier New" panose="02070309020205020404" pitchFamily="49" charset="0"/>
              </a:rPr>
              <a:t>          and not(s =='</a:t>
            </a:r>
            <a:r>
              <a:rPr lang="en-US" sz="1600" dirty="0" err="1" smtClean="0">
                <a:latin typeface="Courier New" panose="02070309020205020404" pitchFamily="49" charset="0"/>
              </a:rPr>
              <a:t>i</a:t>
            </a:r>
            <a:r>
              <a:rPr lang="en-US" sz="1600" dirty="0" smtClean="0">
                <a:latin typeface="Courier New" panose="02070309020205020404" pitchFamily="49" charset="0"/>
              </a:rPr>
              <a:t>') and not(s == 'I') and not(s == 'o') and </a:t>
            </a:r>
          </a:p>
          <a:p>
            <a:pPr lvl="1">
              <a:lnSpc>
                <a:spcPct val="80000"/>
              </a:lnSpc>
              <a:buNone/>
            </a:pPr>
            <a:r>
              <a:rPr lang="en-US" sz="1600" dirty="0">
                <a:latin typeface="Courier New" panose="02070309020205020404" pitchFamily="49" charset="0"/>
              </a:rPr>
              <a:t> </a:t>
            </a:r>
            <a:r>
              <a:rPr lang="en-US" sz="1600" dirty="0" smtClean="0">
                <a:latin typeface="Courier New" panose="02070309020205020404" pitchFamily="49" charset="0"/>
              </a:rPr>
              <a:t>          not(s == 'O') and not(s == 'u') and not(s =='U')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or, return 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not </a:t>
            </a:r>
            <a:r>
              <a:rPr lang="en-US" sz="1600" b="1" dirty="0" err="1" smtClean="0">
                <a:solidFill>
                  <a:srgbClr val="008080"/>
                </a:solidFill>
                <a:latin typeface="Courier New" panose="02070309020205020404" pitchFamily="49" charset="0"/>
              </a:rPr>
              <a:t>is_vowel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(s)</a:t>
            </a:r>
            <a:endParaRPr lang="en-US" sz="1600" b="1" dirty="0">
              <a:solidFill>
                <a:srgbClr val="008080"/>
              </a:solidFill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271283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Flawed solutions</a:t>
            </a:r>
          </a:p>
        </p:txBody>
      </p:sp>
      <p:sp>
        <p:nvSpPr>
          <p:cNvPr id="786435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/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</a:t>
            </a:r>
            <a:r>
              <a:rPr lang="en-US" sz="1800" dirty="0" err="1" smtClean="0">
                <a:latin typeface="Courier New" panose="02070309020205020404" pitchFamily="49" charset="0"/>
              </a:rPr>
              <a:t>print_letters</a:t>
            </a:r>
            <a:r>
              <a:rPr lang="en-US" sz="1800" dirty="0" smtClean="0">
                <a:latin typeface="Courier New" panose="02070309020205020404" pitchFamily="49" charset="0"/>
              </a:rPr>
              <a:t>(word):</a:t>
            </a:r>
            <a:r>
              <a:rPr lang="en-US" sz="1800" dirty="0">
                <a:latin typeface="Courier New" panose="02070309020205020404" pitchFamily="49" charset="0"/>
              </a:rPr>
              <a:t/>
            </a:r>
            <a:br>
              <a:rPr lang="en-US" sz="1800" dirty="0">
                <a:latin typeface="Courier New" panose="02070309020205020404" pitchFamily="49" charset="0"/>
              </a:rPr>
            </a:br>
            <a:r>
              <a:rPr lang="en-US" sz="1800" dirty="0">
                <a:latin typeface="Courier New" panose="02070309020205020404" pitchFamily="49" charset="0"/>
              </a:rPr>
              <a:t>      </a:t>
            </a:r>
            <a:r>
              <a:rPr lang="en-US" sz="1800" dirty="0" smtClean="0">
                <a:latin typeface="Courier New" panose="02070309020205020404" pitchFamily="49" charset="0"/>
              </a:rPr>
              <a:t>for </a:t>
            </a:r>
            <a:r>
              <a:rPr lang="en-US" sz="1800" dirty="0" err="1" smtClean="0">
                <a:latin typeface="Courier New" panose="02070309020205020404" pitchFamily="49" charset="0"/>
              </a:rPr>
              <a:t>i</a:t>
            </a:r>
            <a:r>
              <a:rPr lang="en-US" sz="1800" dirty="0" smtClean="0">
                <a:latin typeface="Courier New" panose="02070309020205020404" pitchFamily="49" charset="0"/>
              </a:rPr>
              <a:t> in range(0, </a:t>
            </a:r>
            <a:r>
              <a:rPr lang="en-US" sz="1800" dirty="0" err="1" smtClean="0">
                <a:latin typeface="Courier New" panose="02070309020205020404" pitchFamily="49" charset="0"/>
              </a:rPr>
              <a:t>len</a:t>
            </a:r>
            <a:r>
              <a:rPr lang="en-US" sz="1800" dirty="0" smtClean="0">
                <a:latin typeface="Courier New" panose="02070309020205020404" pitchFamily="49" charset="0"/>
              </a:rPr>
              <a:t>(word)):</a:t>
            </a:r>
            <a:r>
              <a:rPr lang="en-US" sz="1800" dirty="0">
                <a:latin typeface="Courier New" panose="02070309020205020404" pitchFamily="49" charset="0"/>
              </a:rPr>
              <a:t/>
            </a:r>
            <a:br>
              <a:rPr lang="en-US" sz="1800" dirty="0">
                <a:latin typeface="Courier New" panose="02070309020205020404" pitchFamily="49" charset="0"/>
              </a:rPr>
            </a:br>
            <a:r>
              <a:rPr lang="en-US" sz="1800" dirty="0">
                <a:latin typeface="Courier New" panose="02070309020205020404" pitchFamily="49" charset="0"/>
              </a:rPr>
              <a:t>         </a:t>
            </a:r>
            <a:r>
              <a:rPr lang="en-US" sz="1800" dirty="0" smtClean="0">
                <a:latin typeface="Courier New" panose="02070309020205020404" pitchFamily="49" charset="0"/>
              </a:rPr>
              <a:t>print(</a:t>
            </a:r>
            <a:r>
              <a:rPr lang="en-US" sz="1800" b="1" dirty="0" smtClean="0">
                <a:latin typeface="Courier New" panose="02070309020205020404" pitchFamily="49" charset="0"/>
              </a:rPr>
              <a:t>word[</a:t>
            </a:r>
            <a:r>
              <a:rPr lang="en-US" sz="1800" b="1" dirty="0" err="1" smtClean="0">
                <a:latin typeface="Courier New" panose="02070309020205020404" pitchFamily="49" charset="0"/>
              </a:rPr>
              <a:t>i</a:t>
            </a:r>
            <a:r>
              <a:rPr lang="en-US" sz="1800" b="1" dirty="0" smtClean="0">
                <a:latin typeface="Courier New" panose="02070309020205020404" pitchFamily="49" charset="0"/>
              </a:rPr>
              <a:t>] </a:t>
            </a:r>
            <a:r>
              <a:rPr lang="en-US" sz="1800" b="1" dirty="0">
                <a:latin typeface="Courier New" panose="02070309020205020404" pitchFamily="49" charset="0"/>
              </a:rPr>
              <a:t>+ ", </a:t>
            </a:r>
            <a:r>
              <a:rPr lang="en-US" sz="1800" b="1" dirty="0" smtClean="0">
                <a:latin typeface="Courier New" panose="02070309020205020404" pitchFamily="49" charset="0"/>
              </a:rPr>
              <a:t>", end=''</a:t>
            </a:r>
            <a:r>
              <a:rPr lang="en-US" sz="1800" dirty="0" smtClean="0">
                <a:latin typeface="Courier New" panose="02070309020205020404" pitchFamily="49" charset="0"/>
              </a:rPr>
              <a:t>)</a:t>
            </a:r>
            <a:r>
              <a:rPr lang="en-US" sz="1800" dirty="0">
                <a:latin typeface="Courier New" panose="02070309020205020404" pitchFamily="49" charset="0"/>
              </a:rPr>
              <a:t/>
            </a:r>
            <a:br>
              <a:rPr lang="en-US" sz="1800" dirty="0">
                <a:latin typeface="Courier New" panose="02070309020205020404" pitchFamily="49" charset="0"/>
              </a:rPr>
            </a:br>
            <a:r>
              <a:rPr lang="en-US" sz="1800" dirty="0">
                <a:latin typeface="Courier New" panose="02070309020205020404" pitchFamily="49" charset="0"/>
              </a:rPr>
              <a:t>      </a:t>
            </a:r>
            <a:r>
              <a:rPr lang="en-US" sz="1800" dirty="0" smtClean="0">
                <a:latin typeface="Courier New" panose="02070309020205020404" pitchFamily="49" charset="0"/>
              </a:rPr>
              <a:t>print()  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end line</a:t>
            </a:r>
            <a:b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</a:b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/>
            <a:r>
              <a:rPr lang="en-US" sz="1800" dirty="0"/>
              <a:t>Output:	</a:t>
            </a:r>
            <a:r>
              <a:rPr lang="en-US" sz="1800" dirty="0">
                <a:latin typeface="Courier New" panose="02070309020205020404" pitchFamily="49" charset="0"/>
              </a:rPr>
              <a:t>A, t, m, o, s, p, h, e, r, e</a:t>
            </a:r>
            <a:r>
              <a:rPr lang="en-US" sz="1800" b="1" dirty="0">
                <a:solidFill>
                  <a:srgbClr val="A50021"/>
                </a:solidFill>
                <a:latin typeface="Courier New" panose="02070309020205020404" pitchFamily="49" charset="0"/>
              </a:rPr>
              <a:t>,</a:t>
            </a:r>
            <a:r>
              <a:rPr lang="en-US" sz="1800" dirty="0">
                <a:latin typeface="Courier New" panose="02070309020205020404" pitchFamily="49" charset="0"/>
              </a:rPr>
              <a:t>  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endParaRPr lang="en-US" sz="1800" b="1" dirty="0">
              <a:solidFill>
                <a:srgbClr val="A50021"/>
              </a:solidFill>
              <a:latin typeface="Courier New" panose="02070309020205020404" pitchFamily="49" charset="0"/>
            </a:endParaRPr>
          </a:p>
          <a:p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</a:t>
            </a:r>
            <a:r>
              <a:rPr lang="en-US" sz="1800" dirty="0" err="1" smtClean="0">
                <a:latin typeface="Courier New" panose="02070309020205020404" pitchFamily="49" charset="0"/>
              </a:rPr>
              <a:t>print_letters</a:t>
            </a:r>
            <a:r>
              <a:rPr lang="en-US" sz="1800" dirty="0" smtClean="0">
                <a:latin typeface="Courier New" panose="02070309020205020404" pitchFamily="49" charset="0"/>
              </a:rPr>
              <a:t>(word):</a:t>
            </a:r>
            <a:r>
              <a:rPr lang="en-US" sz="1800" dirty="0">
                <a:latin typeface="Courier New" panose="02070309020205020404" pitchFamily="49" charset="0"/>
              </a:rPr>
              <a:t/>
            </a:r>
            <a:br>
              <a:rPr lang="en-US" sz="1800" dirty="0">
                <a:latin typeface="Courier New" panose="02070309020205020404" pitchFamily="49" charset="0"/>
              </a:rPr>
            </a:br>
            <a:r>
              <a:rPr lang="en-US" sz="1800" dirty="0">
                <a:latin typeface="Courier New" panose="02070309020205020404" pitchFamily="49" charset="0"/>
              </a:rPr>
              <a:t> </a:t>
            </a:r>
            <a:r>
              <a:rPr lang="en-US" sz="1800" dirty="0" smtClean="0">
                <a:latin typeface="Courier New" panose="02070309020205020404" pitchFamily="49" charset="0"/>
              </a:rPr>
              <a:t>     for </a:t>
            </a:r>
            <a:r>
              <a:rPr lang="en-US" sz="1800" dirty="0" err="1" smtClean="0">
                <a:latin typeface="Courier New" panose="02070309020205020404" pitchFamily="49" charset="0"/>
              </a:rPr>
              <a:t>i</a:t>
            </a:r>
            <a:r>
              <a:rPr lang="en-US" sz="1800" dirty="0" smtClean="0">
                <a:latin typeface="Courier New" panose="02070309020205020404" pitchFamily="49" charset="0"/>
              </a:rPr>
              <a:t> in range(0, </a:t>
            </a:r>
            <a:r>
              <a:rPr lang="en-US" sz="1800" dirty="0" err="1" smtClean="0">
                <a:latin typeface="Courier New" panose="02070309020205020404" pitchFamily="49" charset="0"/>
              </a:rPr>
              <a:t>len</a:t>
            </a:r>
            <a:r>
              <a:rPr lang="en-US" sz="1800" dirty="0" smtClean="0">
                <a:latin typeface="Courier New" panose="02070309020205020404" pitchFamily="49" charset="0"/>
              </a:rPr>
              <a:t>(word)):</a:t>
            </a:r>
            <a:br>
              <a:rPr lang="en-US" sz="1800" dirty="0" smtClean="0">
                <a:latin typeface="Courier New" panose="02070309020205020404" pitchFamily="49" charset="0"/>
              </a:rPr>
            </a:br>
            <a:r>
              <a:rPr lang="en-US" sz="1800" dirty="0" smtClean="0">
                <a:latin typeface="Courier New" panose="02070309020205020404" pitchFamily="49" charset="0"/>
              </a:rPr>
              <a:t>         print(</a:t>
            </a:r>
            <a:r>
              <a:rPr lang="en-US" sz="1800" b="1" dirty="0" smtClean="0">
                <a:latin typeface="Courier New" panose="02070309020205020404" pitchFamily="49" charset="0"/>
              </a:rPr>
              <a:t>", " + word[</a:t>
            </a:r>
            <a:r>
              <a:rPr lang="en-US" sz="1800" b="1" dirty="0" err="1" smtClean="0">
                <a:latin typeface="Courier New" panose="02070309020205020404" pitchFamily="49" charset="0"/>
              </a:rPr>
              <a:t>i</a:t>
            </a:r>
            <a:r>
              <a:rPr lang="en-US" sz="1800" b="1" dirty="0" smtClean="0">
                <a:latin typeface="Courier New" panose="02070309020205020404" pitchFamily="49" charset="0"/>
              </a:rPr>
              <a:t>], end=''</a:t>
            </a:r>
            <a:r>
              <a:rPr lang="en-US" sz="1800" dirty="0" smtClean="0">
                <a:latin typeface="Courier New" panose="02070309020205020404" pitchFamily="49" charset="0"/>
              </a:rPr>
              <a:t>)</a:t>
            </a:r>
            <a:br>
              <a:rPr lang="en-US" sz="1800" dirty="0" smtClean="0">
                <a:latin typeface="Courier New" panose="02070309020205020404" pitchFamily="49" charset="0"/>
              </a:rPr>
            </a:br>
            <a:r>
              <a:rPr lang="en-US" sz="1800" dirty="0" smtClean="0">
                <a:latin typeface="Courier New" panose="02070309020205020404" pitchFamily="49" charset="0"/>
              </a:rPr>
              <a:t>      print()   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end line</a:t>
            </a:r>
            <a:endParaRPr lang="en-US" sz="700" dirty="0"/>
          </a:p>
          <a:p>
            <a:pPr lvl="1" eaLnBrk="1" hangingPunct="1"/>
            <a:r>
              <a:rPr lang="en-US" sz="1800" dirty="0"/>
              <a:t>Output:	</a:t>
            </a:r>
            <a:r>
              <a:rPr lang="en-US" sz="1800" b="1" dirty="0">
                <a:solidFill>
                  <a:srgbClr val="A50021"/>
                </a:solidFill>
                <a:latin typeface="Courier New" panose="02070309020205020404" pitchFamily="49" charset="0"/>
              </a:rPr>
              <a:t>, </a:t>
            </a:r>
            <a:r>
              <a:rPr lang="en-US" sz="1800" dirty="0">
                <a:latin typeface="Courier New" panose="02070309020205020404" pitchFamily="49" charset="0"/>
              </a:rPr>
              <a:t>A, t, m, o, s, p, h, e, r, e</a:t>
            </a:r>
          </a:p>
        </p:txBody>
      </p:sp>
    </p:spTree>
    <p:extLst>
      <p:ext uri="{BB962C8B-B14F-4D97-AF65-F5344CB8AC3E}">
        <p14:creationId xmlns:p14="http://schemas.microsoft.com/office/powerpoint/2010/main" val="132455571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6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When to return?</a:t>
            </a:r>
          </a:p>
        </p:txBody>
      </p:sp>
      <p:sp>
        <p:nvSpPr>
          <p:cNvPr id="863235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>
              <a:tabLst>
                <a:tab pos="5486400" algn="l"/>
              </a:tabLst>
            </a:pPr>
            <a:r>
              <a:rPr lang="en-US" dirty="0" smtClean="0"/>
              <a:t>Functions with loops and return values can be tricky.</a:t>
            </a:r>
          </a:p>
          <a:p>
            <a:pPr lvl="1">
              <a:tabLst>
                <a:tab pos="5486400" algn="l"/>
              </a:tabLst>
            </a:pPr>
            <a:r>
              <a:rPr lang="en-US" dirty="0" smtClean="0"/>
              <a:t>When and where should the function return its result?</a:t>
            </a:r>
          </a:p>
          <a:p>
            <a:pPr>
              <a:tabLst>
                <a:tab pos="5486400" algn="l"/>
              </a:tabLst>
            </a:pPr>
            <a:endParaRPr lang="en-US" dirty="0" smtClean="0"/>
          </a:p>
          <a:p>
            <a:pPr>
              <a:tabLst>
                <a:tab pos="5486400" algn="l"/>
              </a:tabLst>
            </a:pPr>
            <a:r>
              <a:rPr lang="en-US" dirty="0" smtClean="0"/>
              <a:t>Write a function </a:t>
            </a:r>
            <a:r>
              <a:rPr lang="en-US" dirty="0" smtClean="0">
                <a:latin typeface="Courier New" panose="02070309020205020404" pitchFamily="49" charset="0"/>
              </a:rPr>
              <a:t>seven</a:t>
            </a:r>
            <a:r>
              <a:rPr lang="en-US" dirty="0" smtClean="0"/>
              <a:t> that uses </a:t>
            </a:r>
            <a:r>
              <a:rPr lang="en-US" dirty="0" err="1" smtClean="0">
                <a:latin typeface="Courier New" panose="02070309020205020404" pitchFamily="49" charset="0"/>
              </a:rPr>
              <a:t>randint</a:t>
            </a:r>
            <a:r>
              <a:rPr lang="en-US" dirty="0" smtClean="0">
                <a:latin typeface="Courier New" panose="02070309020205020404" pitchFamily="49" charset="0"/>
              </a:rPr>
              <a:t> </a:t>
            </a:r>
            <a:r>
              <a:rPr lang="en-US" dirty="0" smtClean="0"/>
              <a:t>to draw up to ten lotto numbers from 1-30.</a:t>
            </a:r>
          </a:p>
          <a:p>
            <a:pPr lvl="1">
              <a:tabLst>
                <a:tab pos="5486400" algn="l"/>
              </a:tabLst>
            </a:pPr>
            <a:endParaRPr lang="en-US" sz="800" dirty="0"/>
          </a:p>
          <a:p>
            <a:pPr lvl="1">
              <a:tabLst>
                <a:tab pos="5486400" algn="l"/>
              </a:tabLst>
            </a:pPr>
            <a:r>
              <a:rPr lang="en-US" dirty="0" smtClean="0"/>
              <a:t>If any of the numbers is a lucky 7, the function should stop and return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  <a:r>
              <a:rPr lang="en-US" dirty="0" smtClean="0"/>
              <a:t>.  If none of the ten are 7 it should return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  <a:r>
              <a:rPr lang="en-US" dirty="0" smtClean="0"/>
              <a:t>.</a:t>
            </a:r>
          </a:p>
          <a:p>
            <a:pPr lvl="1">
              <a:tabLst>
                <a:tab pos="5486400" algn="l"/>
              </a:tabLst>
            </a:pPr>
            <a:endParaRPr lang="en-US" sz="800" dirty="0"/>
          </a:p>
          <a:p>
            <a:pPr lvl="1">
              <a:tabLst>
                <a:tab pos="5486400" algn="l"/>
              </a:tabLst>
            </a:pPr>
            <a:r>
              <a:rPr lang="en-US" dirty="0" smtClean="0"/>
              <a:t>The method should print each number as it is drawn.</a:t>
            </a:r>
          </a:p>
          <a:p>
            <a:pPr lvl="2">
              <a:buNone/>
              <a:tabLst>
                <a:tab pos="5486400" algn="l"/>
              </a:tabLst>
            </a:pPr>
            <a:endParaRPr lang="en-US" sz="800" dirty="0"/>
          </a:p>
          <a:p>
            <a:pPr lvl="2">
              <a:buNone/>
              <a:tabLst>
                <a:tab pos="5486400" algn="l"/>
              </a:tabLst>
            </a:pPr>
            <a:r>
              <a:rPr lang="en-US" dirty="0" smtClean="0">
                <a:latin typeface="Courier New" panose="02070309020205020404" pitchFamily="49" charset="0"/>
              </a:rPr>
              <a:t>	15 29 18 29 11 3 30 17 19 22	</a:t>
            </a:r>
            <a:r>
              <a:rPr lang="en-US" dirty="0" smtClean="0"/>
              <a:t>(first call)</a:t>
            </a:r>
          </a:p>
          <a:p>
            <a:pPr lvl="2">
              <a:buNone/>
              <a:tabLst>
                <a:tab pos="5486400" algn="l"/>
              </a:tabLst>
            </a:pPr>
            <a:r>
              <a:rPr lang="en-US" dirty="0" smtClean="0">
                <a:latin typeface="Courier New" panose="02070309020205020404" pitchFamily="49" charset="0"/>
              </a:rPr>
              <a:t>	29 5 29 4 </a:t>
            </a:r>
            <a:r>
              <a:rPr lang="en-US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7	</a:t>
            </a:r>
            <a:r>
              <a:rPr lang="en-US" dirty="0" smtClean="0"/>
              <a:t>(second call)</a:t>
            </a:r>
          </a:p>
          <a:p>
            <a:pPr lvl="2">
              <a:buNone/>
              <a:tabLst>
                <a:tab pos="5486400" algn="l"/>
              </a:tabLst>
            </a:pPr>
            <a:endParaRPr lang="en-US" sz="800" dirty="0"/>
          </a:p>
        </p:txBody>
      </p:sp>
    </p:spTree>
    <p:extLst>
      <p:ext uri="{BB962C8B-B14F-4D97-AF65-F5344CB8AC3E}">
        <p14:creationId xmlns:p14="http://schemas.microsoft.com/office/powerpoint/2010/main" val="504634491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32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32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323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323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323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63235" grpId="0" build="p" autoUpdateAnimBg="0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Flawed solution</a:t>
            </a:r>
          </a:p>
        </p:txBody>
      </p:sp>
      <p:sp>
        <p:nvSpPr>
          <p:cNvPr id="2457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Draws 10 lotto numbers; returns 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True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if one is 7.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seven():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for </a:t>
            </a:r>
            <a:r>
              <a:rPr lang="en-US" sz="1800" dirty="0" err="1" smtClean="0">
                <a:latin typeface="Courier New" panose="02070309020205020404" pitchFamily="49" charset="0"/>
              </a:rPr>
              <a:t>i</a:t>
            </a:r>
            <a:r>
              <a:rPr lang="en-US" sz="1800" dirty="0" smtClean="0">
                <a:latin typeface="Courier New" panose="02070309020205020404" pitchFamily="49" charset="0"/>
              </a:rPr>
              <a:t> in range(10):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</a:t>
            </a:r>
            <a:r>
              <a:rPr lang="en-US" sz="1800" dirty="0" err="1" smtClean="0">
                <a:latin typeface="Courier New" panose="02070309020205020404" pitchFamily="49" charset="0"/>
              </a:rPr>
              <a:t>num</a:t>
            </a:r>
            <a:r>
              <a:rPr lang="en-US" sz="1800" dirty="0" smtClean="0">
                <a:latin typeface="Courier New" panose="02070309020205020404" pitchFamily="49" charset="0"/>
              </a:rPr>
              <a:t> </a:t>
            </a:r>
            <a:r>
              <a:rPr lang="en-US" sz="1800" dirty="0">
                <a:latin typeface="Courier New" panose="02070309020205020404" pitchFamily="49" charset="0"/>
              </a:rPr>
              <a:t>= </a:t>
            </a:r>
            <a:r>
              <a:rPr lang="en-US" sz="1800" dirty="0" err="1" smtClean="0">
                <a:latin typeface="Courier New" panose="02070309020205020404" pitchFamily="49" charset="0"/>
              </a:rPr>
              <a:t>randint</a:t>
            </a:r>
            <a:r>
              <a:rPr lang="en-US" sz="1800" dirty="0" smtClean="0">
                <a:latin typeface="Courier New" panose="02070309020205020404" pitchFamily="49" charset="0"/>
              </a:rPr>
              <a:t>(1, 30)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</a:t>
            </a:r>
            <a:r>
              <a:rPr lang="en-US" sz="1800" dirty="0" smtClean="0">
                <a:latin typeface="Courier New" panose="02070309020205020404" pitchFamily="49" charset="0"/>
              </a:rPr>
              <a:t>print(</a:t>
            </a:r>
            <a:r>
              <a:rPr lang="en-US" sz="1800" dirty="0" err="1" smtClean="0">
                <a:latin typeface="Courier New" panose="02070309020205020404" pitchFamily="49" charset="0"/>
              </a:rPr>
              <a:t>num</a:t>
            </a:r>
            <a:r>
              <a:rPr lang="en-US" sz="1800" dirty="0" smtClean="0">
                <a:latin typeface="Courier New" panose="02070309020205020404" pitchFamily="49" charset="0"/>
              </a:rPr>
              <a:t>, " ", end='')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800" b="1" dirty="0">
              <a:solidFill>
                <a:srgbClr val="80000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solidFill>
                  <a:srgbClr val="800000"/>
                </a:solidFill>
                <a:latin typeface="Courier New" panose="02070309020205020404" pitchFamily="49" charset="0"/>
              </a:rPr>
              <a:t>        if </a:t>
            </a:r>
            <a:r>
              <a:rPr lang="en-US" sz="1800" b="1" dirty="0" err="1" smtClean="0">
                <a:solidFill>
                  <a:srgbClr val="800000"/>
                </a:solidFill>
                <a:latin typeface="Courier New" panose="02070309020205020404" pitchFamily="49" charset="0"/>
              </a:rPr>
              <a:t>num</a:t>
            </a:r>
            <a:r>
              <a:rPr lang="en-US" sz="1800" b="1" dirty="0" smtClean="0">
                <a:solidFill>
                  <a:srgbClr val="80000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dirty="0">
                <a:solidFill>
                  <a:srgbClr val="800000"/>
                </a:solidFill>
                <a:latin typeface="Courier New" panose="02070309020205020404" pitchFamily="49" charset="0"/>
              </a:rPr>
              <a:t>== </a:t>
            </a:r>
            <a:r>
              <a:rPr lang="en-US" sz="1800" b="1" dirty="0" smtClean="0">
                <a:solidFill>
                  <a:srgbClr val="800000"/>
                </a:solidFill>
                <a:latin typeface="Courier New" panose="02070309020205020404" pitchFamily="49" charset="0"/>
              </a:rPr>
              <a:t>7:</a:t>
            </a:r>
            <a:endParaRPr lang="en-US" sz="1800" b="1" dirty="0">
              <a:solidFill>
                <a:srgbClr val="80000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solidFill>
                  <a:srgbClr val="800000"/>
                </a:solidFill>
                <a:latin typeface="Courier New" panose="02070309020205020404" pitchFamily="49" charset="0"/>
              </a:rPr>
              <a:t>            return </a:t>
            </a:r>
            <a:r>
              <a:rPr lang="en-US" sz="1800" b="1" dirty="0" smtClean="0">
                <a:solidFill>
                  <a:srgbClr val="800000"/>
                </a:solidFill>
                <a:latin typeface="Courier New" panose="02070309020205020404" pitchFamily="49" charset="0"/>
              </a:rPr>
              <a:t>True</a:t>
            </a:r>
            <a:endParaRPr lang="en-US" sz="1800" b="1" dirty="0">
              <a:solidFill>
                <a:srgbClr val="80000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solidFill>
                  <a:srgbClr val="800000"/>
                </a:solidFill>
                <a:latin typeface="Courier New" panose="02070309020205020404" pitchFamily="49" charset="0"/>
              </a:rPr>
              <a:t>        </a:t>
            </a:r>
            <a:r>
              <a:rPr lang="en-US" sz="1800" b="1" dirty="0" smtClean="0">
                <a:solidFill>
                  <a:srgbClr val="800000"/>
                </a:solidFill>
                <a:latin typeface="Courier New" panose="02070309020205020404" pitchFamily="49" charset="0"/>
              </a:rPr>
              <a:t>else:</a:t>
            </a:r>
            <a:endParaRPr lang="en-US" sz="1800" b="1" dirty="0">
              <a:solidFill>
                <a:srgbClr val="80000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solidFill>
                  <a:srgbClr val="800000"/>
                </a:solidFill>
                <a:latin typeface="Courier New" panose="02070309020205020404" pitchFamily="49" charset="0"/>
              </a:rPr>
              <a:t>            return </a:t>
            </a:r>
            <a:r>
              <a:rPr lang="en-US" sz="1800" b="1" dirty="0" smtClean="0">
                <a:solidFill>
                  <a:srgbClr val="800000"/>
                </a:solidFill>
                <a:latin typeface="Courier New" panose="02070309020205020404" pitchFamily="49" charset="0"/>
              </a:rPr>
              <a:t>False</a:t>
            </a:r>
            <a:endParaRPr lang="en-US" sz="1800" b="1" dirty="0">
              <a:solidFill>
                <a:srgbClr val="80000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solidFill>
                  <a:srgbClr val="800000"/>
                </a:solidFill>
                <a:latin typeface="Courier New" panose="02070309020205020404" pitchFamily="49" charset="0"/>
              </a:rPr>
              <a:t>        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dirty="0" smtClean="0"/>
          </a:p>
          <a:p>
            <a:pPr lvl="1" eaLnBrk="1" hangingPunct="1"/>
            <a:r>
              <a:rPr lang="en-US" dirty="0" smtClean="0"/>
              <a:t>The function always returns immediately after the first draw.</a:t>
            </a:r>
          </a:p>
          <a:p>
            <a:pPr lvl="1" eaLnBrk="1" hangingPunct="1"/>
            <a:r>
              <a:rPr lang="en-US" dirty="0" smtClean="0"/>
              <a:t>This is wrong if that draw isn't a 7; we need to keep drawing.</a:t>
            </a:r>
          </a:p>
        </p:txBody>
      </p:sp>
    </p:spTree>
    <p:extLst>
      <p:ext uri="{BB962C8B-B14F-4D97-AF65-F5344CB8AC3E}">
        <p14:creationId xmlns:p14="http://schemas.microsoft.com/office/powerpoint/2010/main" val="407468188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Returning at the right time</a:t>
            </a:r>
          </a:p>
        </p:txBody>
      </p:sp>
      <p:sp>
        <p:nvSpPr>
          <p:cNvPr id="25603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Draws 10 lotto numbers; returns 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True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if one is 7.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seven():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for </a:t>
            </a:r>
            <a:r>
              <a:rPr lang="en-US" sz="1800" dirty="0" err="1" smtClean="0">
                <a:latin typeface="Courier New" panose="02070309020205020404" pitchFamily="49" charset="0"/>
              </a:rPr>
              <a:t>i</a:t>
            </a:r>
            <a:r>
              <a:rPr lang="en-US" sz="1800" dirty="0" smtClean="0">
                <a:latin typeface="Courier New" panose="02070309020205020404" pitchFamily="49" charset="0"/>
              </a:rPr>
              <a:t> in range(1, 11):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</a:t>
            </a:r>
            <a:r>
              <a:rPr lang="en-US" sz="1800" dirty="0" err="1" smtClean="0">
                <a:latin typeface="Courier New" panose="02070309020205020404" pitchFamily="49" charset="0"/>
              </a:rPr>
              <a:t>num</a:t>
            </a:r>
            <a:r>
              <a:rPr lang="en-US" sz="1800" dirty="0" smtClean="0">
                <a:latin typeface="Courier New" panose="02070309020205020404" pitchFamily="49" charset="0"/>
              </a:rPr>
              <a:t> </a:t>
            </a:r>
            <a:r>
              <a:rPr lang="en-US" sz="1800" dirty="0">
                <a:latin typeface="Courier New" panose="02070309020205020404" pitchFamily="49" charset="0"/>
              </a:rPr>
              <a:t>= </a:t>
            </a:r>
            <a:r>
              <a:rPr lang="en-US" sz="1800" dirty="0" err="1" smtClean="0">
                <a:latin typeface="Courier New" panose="02070309020205020404" pitchFamily="49" charset="0"/>
              </a:rPr>
              <a:t>randint</a:t>
            </a:r>
            <a:r>
              <a:rPr lang="en-US" sz="1800" dirty="0" smtClean="0">
                <a:latin typeface="Courier New" panose="02070309020205020404" pitchFamily="49" charset="0"/>
              </a:rPr>
              <a:t>(1, 30)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</a:t>
            </a:r>
            <a:r>
              <a:rPr lang="en-US" sz="1800" dirty="0" smtClean="0">
                <a:latin typeface="Courier New" panose="02070309020205020404" pitchFamily="49" charset="0"/>
              </a:rPr>
              <a:t>print(</a:t>
            </a:r>
            <a:r>
              <a:rPr lang="en-US" sz="1800" dirty="0" err="1" smtClean="0">
                <a:latin typeface="Courier New" panose="02070309020205020404" pitchFamily="49" charset="0"/>
              </a:rPr>
              <a:t>str</a:t>
            </a:r>
            <a:r>
              <a:rPr lang="en-US" sz="1800" dirty="0" smtClean="0">
                <a:latin typeface="Courier New" panose="02070309020205020404" pitchFamily="49" charset="0"/>
              </a:rPr>
              <a:t>(</a:t>
            </a:r>
            <a:r>
              <a:rPr lang="en-US" sz="1800" dirty="0" err="1" smtClean="0">
                <a:latin typeface="Courier New" panose="02070309020205020404" pitchFamily="49" charset="0"/>
              </a:rPr>
              <a:t>num</a:t>
            </a:r>
            <a:r>
              <a:rPr lang="en-US" sz="1800" dirty="0" smtClean="0">
                <a:latin typeface="Courier New" panose="02070309020205020404" pitchFamily="49" charset="0"/>
              </a:rPr>
              <a:t>) </a:t>
            </a:r>
            <a:r>
              <a:rPr lang="en-US" sz="1800" dirty="0">
                <a:latin typeface="Courier New" panose="02070309020205020404" pitchFamily="49" charset="0"/>
              </a:rPr>
              <a:t>+ " </a:t>
            </a:r>
            <a:r>
              <a:rPr lang="en-US" sz="1800" dirty="0" smtClean="0">
                <a:latin typeface="Courier New" panose="02070309020205020404" pitchFamily="49" charset="0"/>
              </a:rPr>
              <a:t>", end='')</a:t>
            </a: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800" b="1" dirty="0">
                <a:solidFill>
                  <a:srgbClr val="003399"/>
                </a:solidFill>
                <a:latin typeface="Courier New" panose="02070309020205020404" pitchFamily="49" charset="0"/>
              </a:rPr>
              <a:t>        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solidFill>
                  <a:srgbClr val="003399"/>
                </a:solidFill>
                <a:latin typeface="Courier New" panose="02070309020205020404" pitchFamily="49" charset="0"/>
              </a:rPr>
              <a:t>        if </a:t>
            </a:r>
            <a:r>
              <a:rPr lang="en-US" sz="1800" b="1" dirty="0" err="1" smtClean="0">
                <a:solidFill>
                  <a:srgbClr val="003399"/>
                </a:solidFill>
                <a:latin typeface="Courier New" panose="02070309020205020404" pitchFamily="49" charset="0"/>
              </a:rPr>
              <a:t>num</a:t>
            </a:r>
            <a:r>
              <a:rPr lang="en-US" sz="18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dirty="0">
                <a:solidFill>
                  <a:srgbClr val="003399"/>
                </a:solidFill>
                <a:latin typeface="Courier New" panose="02070309020205020404" pitchFamily="49" charset="0"/>
              </a:rPr>
              <a:t>== </a:t>
            </a:r>
            <a:r>
              <a:rPr lang="en-US" sz="18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7:   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found lucky 7; can exit now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solidFill>
                  <a:srgbClr val="003399"/>
                </a:solidFill>
                <a:latin typeface="Courier New" panose="02070309020205020404" pitchFamily="49" charset="0"/>
              </a:rPr>
              <a:t>            return </a:t>
            </a:r>
            <a:r>
              <a:rPr lang="en-US" sz="18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True</a:t>
            </a:r>
            <a:endParaRPr lang="en-US" sz="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800" b="1" dirty="0">
                <a:solidFill>
                  <a:srgbClr val="008080"/>
                </a:solidFill>
                <a:latin typeface="Courier New" panose="02070309020205020404" pitchFamily="49" charset="0"/>
              </a:rPr>
              <a:t>    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800" b="1" dirty="0">
                <a:solidFill>
                  <a:srgbClr val="003399"/>
                </a:solidFill>
                <a:latin typeface="Courier New" panose="02070309020205020404" pitchFamily="49" charset="0"/>
              </a:rPr>
              <a:t>    return F</a:t>
            </a:r>
            <a:r>
              <a:rPr lang="en-US" sz="18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alse  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8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dirty="0">
                <a:solidFill>
                  <a:srgbClr val="008080"/>
                </a:solidFill>
                <a:latin typeface="Courier New" panose="02070309020205020404" pitchFamily="49" charset="0"/>
              </a:rPr>
              <a:t>if we get here, there was no 7</a:t>
            </a:r>
            <a:endParaRPr lang="en-US" sz="1800" b="1" dirty="0">
              <a:solidFill>
                <a:srgbClr val="003399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  <a:p>
            <a:pPr lvl="1" eaLnBrk="1" hangingPunct="1"/>
            <a:r>
              <a:rPr lang="en-US" dirty="0" smtClean="0"/>
              <a:t>Returns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  <a:r>
              <a:rPr lang="en-US" dirty="0" smtClean="0"/>
              <a:t> immediately if 7 is found.</a:t>
            </a:r>
          </a:p>
          <a:p>
            <a:pPr lvl="1" eaLnBrk="1" hangingPunct="1"/>
            <a:r>
              <a:rPr lang="en-US" dirty="0" smtClean="0"/>
              <a:t>If 7 isn't found, the loop continues drawing lotto numbers.</a:t>
            </a:r>
          </a:p>
          <a:p>
            <a:pPr lvl="1" eaLnBrk="1" hangingPunct="1"/>
            <a:r>
              <a:rPr lang="en-US" dirty="0" smtClean="0"/>
              <a:t>If all ten aren't 7, the loop ends and we return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  <a:r>
              <a:rPr lang="en-US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474741104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>
                <a:latin typeface="Courier New" panose="02070309020205020404" pitchFamily="49" charset="0"/>
              </a:rPr>
              <a:t>if/else</a:t>
            </a:r>
            <a:r>
              <a:rPr lang="en-US" dirty="0" smtClean="0"/>
              <a:t>, </a:t>
            </a:r>
            <a:r>
              <a:rPr lang="en-US" dirty="0" smtClean="0">
                <a:latin typeface="Courier New" panose="02070309020205020404" pitchFamily="49" charset="0"/>
              </a:rPr>
              <a:t>return</a:t>
            </a:r>
            <a:r>
              <a:rPr lang="en-US" dirty="0" smtClean="0"/>
              <a:t> question</a:t>
            </a:r>
          </a:p>
        </p:txBody>
      </p:sp>
      <p:sp>
        <p:nvSpPr>
          <p:cNvPr id="30723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10000"/>
          </a:bodyPr>
          <a:lstStyle/>
          <a:p>
            <a:pPr eaLnBrk="1" hangingPunct="1">
              <a:lnSpc>
                <a:spcPct val="90000"/>
              </a:lnSpc>
            </a:pPr>
            <a:r>
              <a:rPr lang="en-US" dirty="0" smtClean="0"/>
              <a:t>Write a function </a:t>
            </a:r>
            <a:r>
              <a:rPr lang="en-US" dirty="0" err="1" smtClean="0">
                <a:latin typeface="Courier New" panose="02070309020205020404" pitchFamily="49" charset="0"/>
              </a:rPr>
              <a:t>count_factors</a:t>
            </a:r>
            <a:r>
              <a:rPr lang="en-US" dirty="0" smtClean="0"/>
              <a:t> that returns</a:t>
            </a:r>
            <a:br>
              <a:rPr lang="en-US" dirty="0" smtClean="0"/>
            </a:br>
            <a:r>
              <a:rPr lang="en-US" dirty="0" smtClean="0"/>
              <a:t>the number of factors of an integer.</a:t>
            </a:r>
          </a:p>
          <a:p>
            <a:pPr lvl="1" eaLnBrk="1" hangingPunct="1">
              <a:lnSpc>
                <a:spcPct val="110000"/>
              </a:lnSpc>
            </a:pPr>
            <a:r>
              <a:rPr lang="en-US" dirty="0" err="1">
                <a:latin typeface="Courier New" panose="02070309020205020404" pitchFamily="49" charset="0"/>
              </a:rPr>
              <a:t>c</a:t>
            </a:r>
            <a:r>
              <a:rPr lang="en-US" dirty="0" err="1" smtClean="0">
                <a:latin typeface="Courier New" panose="02070309020205020404" pitchFamily="49" charset="0"/>
              </a:rPr>
              <a:t>ount_factors</a:t>
            </a:r>
            <a:r>
              <a:rPr lang="en-US" dirty="0" smtClean="0">
                <a:latin typeface="Courier New" panose="02070309020205020404" pitchFamily="49" charset="0"/>
              </a:rPr>
              <a:t>(24)</a:t>
            </a:r>
            <a:r>
              <a:rPr lang="en-US" dirty="0" smtClean="0"/>
              <a:t> returns </a:t>
            </a:r>
            <a:r>
              <a:rPr lang="en-US" dirty="0" smtClean="0">
                <a:latin typeface="Courier New" panose="02070309020205020404" pitchFamily="49" charset="0"/>
              </a:rPr>
              <a:t>8</a:t>
            </a:r>
            <a:r>
              <a:rPr lang="en-US" dirty="0" smtClean="0"/>
              <a:t> because </a:t>
            </a:r>
            <a:br>
              <a:rPr lang="en-US" dirty="0" smtClean="0"/>
            </a:br>
            <a:r>
              <a:rPr lang="en-US" dirty="0" smtClean="0"/>
              <a:t>1, 2, 3, 4, 6, 8, 12, and 24 are factors of 24.</a:t>
            </a:r>
          </a:p>
          <a:p>
            <a:pPr lvl="1" eaLnBrk="1" hangingPunct="1">
              <a:lnSpc>
                <a:spcPct val="110000"/>
              </a:lnSpc>
              <a:buFont typeface="Wingdings 2" panose="05020102010507070707" pitchFamily="18" charset="2"/>
              <a:buNone/>
            </a:pPr>
            <a:endParaRPr lang="en-US" dirty="0" smtClean="0"/>
          </a:p>
          <a:p>
            <a:pPr eaLnBrk="1" hangingPunct="1">
              <a:lnSpc>
                <a:spcPct val="110000"/>
              </a:lnSpc>
            </a:pPr>
            <a:r>
              <a:rPr lang="en-US" dirty="0" smtClean="0"/>
              <a:t>Solution: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endParaRPr lang="en-US" sz="800" b="1" dirty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9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</a:t>
            </a:r>
            <a:r>
              <a:rPr lang="en-US" sz="1900" b="1" dirty="0">
                <a:solidFill>
                  <a:srgbClr val="008080"/>
                </a:solidFill>
                <a:latin typeface="Courier New" panose="02070309020205020404" pitchFamily="49" charset="0"/>
              </a:rPr>
              <a:t>Returns how many factors the given number has.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900" dirty="0" err="1" smtClean="0">
                <a:latin typeface="Courier New" panose="02070309020205020404" pitchFamily="49" charset="0"/>
              </a:rPr>
              <a:t>def</a:t>
            </a:r>
            <a:r>
              <a:rPr lang="en-US" sz="1900" dirty="0" smtClean="0">
                <a:latin typeface="Courier New" panose="02070309020205020404" pitchFamily="49" charset="0"/>
              </a:rPr>
              <a:t> </a:t>
            </a:r>
            <a:r>
              <a:rPr lang="en-US" sz="1900" dirty="0" err="1" smtClean="0">
                <a:latin typeface="Courier New" panose="02070309020205020404" pitchFamily="49" charset="0"/>
              </a:rPr>
              <a:t>count_factors</a:t>
            </a:r>
            <a:r>
              <a:rPr lang="en-US" sz="1900" dirty="0" smtClean="0">
                <a:latin typeface="Courier New" panose="02070309020205020404" pitchFamily="49" charset="0"/>
              </a:rPr>
              <a:t>(number):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900" dirty="0" smtClean="0">
                <a:latin typeface="Courier New" panose="02070309020205020404" pitchFamily="49" charset="0"/>
              </a:rPr>
              <a:t>    count = 0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900" dirty="0" smtClean="0">
                <a:latin typeface="Courier New" panose="02070309020205020404" pitchFamily="49" charset="0"/>
              </a:rPr>
              <a:t>    for </a:t>
            </a:r>
            <a:r>
              <a:rPr lang="en-US" sz="1900" dirty="0" err="1" smtClean="0">
                <a:latin typeface="Courier New" panose="02070309020205020404" pitchFamily="49" charset="0"/>
              </a:rPr>
              <a:t>i</a:t>
            </a:r>
            <a:r>
              <a:rPr lang="en-US" sz="1900" dirty="0" smtClean="0">
                <a:latin typeface="Courier New" panose="02070309020205020404" pitchFamily="49" charset="0"/>
              </a:rPr>
              <a:t> in range(1, number + 1):</a:t>
            </a:r>
            <a:endParaRPr lang="en-US" sz="19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900" b="1" dirty="0">
                <a:latin typeface="Courier New" panose="02070309020205020404" pitchFamily="49" charset="0"/>
              </a:rPr>
              <a:t>        if (number % </a:t>
            </a:r>
            <a:r>
              <a:rPr lang="en-US" sz="1900" b="1" dirty="0" err="1">
                <a:latin typeface="Courier New" panose="02070309020205020404" pitchFamily="49" charset="0"/>
              </a:rPr>
              <a:t>i</a:t>
            </a:r>
            <a:r>
              <a:rPr lang="en-US" sz="1900" b="1" dirty="0">
                <a:latin typeface="Courier New" panose="02070309020205020404" pitchFamily="49" charset="0"/>
              </a:rPr>
              <a:t> == 0</a:t>
            </a:r>
            <a:r>
              <a:rPr lang="en-US" sz="1900" b="1" dirty="0" smtClean="0">
                <a:latin typeface="Courier New" panose="02070309020205020404" pitchFamily="49" charset="0"/>
              </a:rPr>
              <a:t>):</a:t>
            </a:r>
            <a:endParaRPr lang="en-US" sz="1900" b="1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900" dirty="0">
                <a:latin typeface="Courier New" panose="02070309020205020404" pitchFamily="49" charset="0"/>
              </a:rPr>
              <a:t>            </a:t>
            </a:r>
            <a:r>
              <a:rPr lang="en-US" sz="1900" dirty="0" smtClean="0">
                <a:latin typeface="Courier New" panose="02070309020205020404" pitchFamily="49" charset="0"/>
              </a:rPr>
              <a:t>count += 1      </a:t>
            </a:r>
            <a:r>
              <a:rPr lang="en-US" sz="19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9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900" b="1" dirty="0" err="1">
                <a:solidFill>
                  <a:srgbClr val="008080"/>
                </a:solidFill>
                <a:latin typeface="Courier New" panose="02070309020205020404" pitchFamily="49" charset="0"/>
              </a:rPr>
              <a:t>i</a:t>
            </a:r>
            <a:r>
              <a:rPr lang="en-US" sz="1900" b="1" dirty="0">
                <a:solidFill>
                  <a:srgbClr val="008080"/>
                </a:solidFill>
                <a:latin typeface="Courier New" panose="02070309020205020404" pitchFamily="49" charset="0"/>
              </a:rPr>
              <a:t> is a factor of number</a:t>
            </a:r>
          </a:p>
          <a:p>
            <a:pPr lvl="1" eaLnBrk="1" hangingPunct="1">
              <a:lnSpc>
                <a:spcPct val="70000"/>
              </a:lnSpc>
              <a:buFont typeface="Wingdings 2" panose="05020102010507070707" pitchFamily="18" charset="2"/>
              <a:buNone/>
            </a:pPr>
            <a:r>
              <a:rPr lang="en-US" sz="1900" b="1" dirty="0">
                <a:latin typeface="Courier New" panose="02070309020205020404" pitchFamily="49" charset="0"/>
              </a:rPr>
              <a:t>   </a:t>
            </a:r>
            <a:r>
              <a:rPr lang="en-US" sz="1900" dirty="0" smtClean="0">
                <a:latin typeface="Courier New" panose="02070309020205020404" pitchFamily="49" charset="0"/>
              </a:rPr>
              <a:t> </a:t>
            </a:r>
            <a:r>
              <a:rPr lang="en-US" sz="1900" dirty="0">
                <a:latin typeface="Courier New" panose="02070309020205020404" pitchFamily="49" charset="0"/>
              </a:rPr>
              <a:t>return </a:t>
            </a:r>
            <a:r>
              <a:rPr lang="en-US" sz="1900" dirty="0" smtClean="0">
                <a:latin typeface="Courier New" panose="02070309020205020404" pitchFamily="49" charset="0"/>
              </a:rPr>
              <a:t>count</a:t>
            </a:r>
            <a:endParaRPr lang="en-US" sz="1900" dirty="0"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19716753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Assertions</a:t>
            </a:r>
          </a:p>
        </p:txBody>
      </p:sp>
    </p:spTree>
    <p:extLst>
      <p:ext uri="{BB962C8B-B14F-4D97-AF65-F5344CB8AC3E}">
        <p14:creationId xmlns:p14="http://schemas.microsoft.com/office/powerpoint/2010/main" val="20675579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Logical assertions</a:t>
            </a:r>
          </a:p>
        </p:txBody>
      </p:sp>
      <p:sp>
        <p:nvSpPr>
          <p:cNvPr id="854019" name="Rectangle 3"/>
          <p:cNvSpPr>
            <a:spLocks noGrp="1" noChangeArrowheads="1"/>
          </p:cNvSpPr>
          <p:nvPr>
            <p:ph idx="4294967295"/>
          </p:nvPr>
        </p:nvSpPr>
        <p:spPr/>
        <p:txBody>
          <a:bodyPr>
            <a:normAutofit lnSpcReduction="10000"/>
          </a:bodyPr>
          <a:lstStyle/>
          <a:p>
            <a:pPr eaLnBrk="1" hangingPunct="1"/>
            <a:r>
              <a:rPr lang="en-US" b="1" dirty="0" smtClean="0"/>
              <a:t>assertion</a:t>
            </a:r>
            <a:r>
              <a:rPr lang="en-US" dirty="0" smtClean="0"/>
              <a:t>: A statement that is either true or false.</a:t>
            </a:r>
          </a:p>
          <a:p>
            <a:pPr lvl="1" eaLnBrk="1" hangingPunct="1">
              <a:buFont typeface="Wingdings" panose="05000000000000000000" pitchFamily="2" charset="2"/>
              <a:buNone/>
            </a:pPr>
            <a:endParaRPr lang="en-US" sz="800" dirty="0"/>
          </a:p>
          <a:p>
            <a:pPr lvl="1" eaLnBrk="1" hangingPunct="1">
              <a:buFont typeface="Wingdings" panose="05000000000000000000" pitchFamily="2" charset="2"/>
              <a:buNone/>
            </a:pPr>
            <a:r>
              <a:rPr lang="en-US" dirty="0" smtClean="0"/>
              <a:t>Examples:</a:t>
            </a:r>
          </a:p>
          <a:p>
            <a:pPr lvl="1" eaLnBrk="1" hangingPunct="1"/>
            <a:r>
              <a:rPr lang="en-US" dirty="0" smtClean="0"/>
              <a:t>Python was created in 1995.</a:t>
            </a:r>
          </a:p>
          <a:p>
            <a:pPr lvl="1" eaLnBrk="1" hangingPunct="1"/>
            <a:r>
              <a:rPr lang="en-US" dirty="0" smtClean="0"/>
              <a:t>The sky is purple.</a:t>
            </a:r>
          </a:p>
          <a:p>
            <a:pPr lvl="1" eaLnBrk="1" hangingPunct="1"/>
            <a:r>
              <a:rPr lang="en-US" dirty="0" smtClean="0"/>
              <a:t>23 is a prime number.</a:t>
            </a:r>
          </a:p>
          <a:p>
            <a:pPr lvl="1" eaLnBrk="1" hangingPunct="1"/>
            <a:r>
              <a:rPr lang="en-US" dirty="0" smtClean="0"/>
              <a:t>10 is greater than 20.</a:t>
            </a:r>
          </a:p>
          <a:p>
            <a:pPr lvl="1" eaLnBrk="1" hangingPunct="1"/>
            <a:r>
              <a:rPr lang="en-US" dirty="0" smtClean="0"/>
              <a:t>x divided by 2 equals 7.  </a:t>
            </a:r>
            <a:r>
              <a:rPr lang="en-US" i="1" dirty="0" smtClean="0"/>
              <a:t>(depends on the value of x)</a:t>
            </a:r>
          </a:p>
          <a:p>
            <a:pPr lvl="1" eaLnBrk="1" hangingPunct="1"/>
            <a:endParaRPr lang="en-US" dirty="0" smtClean="0"/>
          </a:p>
          <a:p>
            <a:pPr lvl="1" eaLnBrk="1" hangingPunct="1"/>
            <a:endParaRPr lang="en-US" dirty="0" smtClean="0"/>
          </a:p>
          <a:p>
            <a:pPr eaLnBrk="1" hangingPunct="1"/>
            <a:r>
              <a:rPr lang="en-US" dirty="0" smtClean="0"/>
              <a:t>An assertion might be false ("The sky is purple" above), but it is still an assertion because it is a true/false statement.</a:t>
            </a:r>
          </a:p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790925515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4019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Reasoning about assertions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4294967295"/>
          </p:nvPr>
        </p:nvSpPr>
        <p:spPr/>
        <p:txBody>
          <a:bodyPr>
            <a:normAutofit fontScale="92500" lnSpcReduction="10000"/>
          </a:bodyPr>
          <a:lstStyle/>
          <a:p>
            <a:pPr eaLnBrk="1" hangingPunct="1">
              <a:lnSpc>
                <a:spcPct val="90000"/>
              </a:lnSpc>
            </a:pPr>
            <a:r>
              <a:rPr lang="en-US" dirty="0" smtClean="0"/>
              <a:t>Suppose you have the following code: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if x &gt;= 3: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    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# Point A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    x -= 1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else: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    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Point B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    x += 1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    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Point C</a:t>
            </a:r>
            <a:endParaRPr lang="en-US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Point D</a:t>
            </a:r>
            <a:endParaRPr lang="en-US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eaLnBrk="1" hangingPunct="1">
              <a:lnSpc>
                <a:spcPct val="80000"/>
              </a:lnSpc>
            </a:pPr>
            <a:endParaRPr lang="en-US" dirty="0" smtClean="0"/>
          </a:p>
          <a:p>
            <a:pPr eaLnBrk="1" hangingPunct="1">
              <a:lnSpc>
                <a:spcPct val="90000"/>
              </a:lnSpc>
            </a:pPr>
            <a:r>
              <a:rPr lang="en-US" dirty="0" smtClean="0"/>
              <a:t>What do you know about </a:t>
            </a:r>
            <a:r>
              <a:rPr lang="en-US" dirty="0" smtClean="0">
                <a:latin typeface="Courier New" panose="02070309020205020404" pitchFamily="49" charset="0"/>
              </a:rPr>
              <a:t>x</a:t>
            </a:r>
            <a:r>
              <a:rPr lang="en-US" dirty="0" smtClean="0"/>
              <a:t>'s value at the three points?</a:t>
            </a:r>
          </a:p>
          <a:p>
            <a:pPr lvl="1" eaLnBrk="1" hangingPunct="1">
              <a:lnSpc>
                <a:spcPct val="90000"/>
              </a:lnSpc>
            </a:pPr>
            <a:r>
              <a:rPr lang="en-US" dirty="0" smtClean="0"/>
              <a:t>Is </a:t>
            </a:r>
            <a:r>
              <a:rPr lang="en-US" dirty="0" smtClean="0">
                <a:latin typeface="Courier New" panose="02070309020205020404" pitchFamily="49" charset="0"/>
              </a:rPr>
              <a:t>x &gt; 3</a:t>
            </a:r>
            <a:r>
              <a:rPr lang="en-US" dirty="0" smtClean="0"/>
              <a:t>?  Always?  Sometimes?  Never?</a:t>
            </a:r>
          </a:p>
        </p:txBody>
      </p:sp>
    </p:spTree>
    <p:extLst>
      <p:ext uri="{BB962C8B-B14F-4D97-AF65-F5344CB8AC3E}">
        <p14:creationId xmlns:p14="http://schemas.microsoft.com/office/powerpoint/2010/main" val="175018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Assertions in code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idx="4294967295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80000"/>
              </a:lnSpc>
            </a:pPr>
            <a:r>
              <a:rPr lang="en-US" sz="2000" dirty="0"/>
              <a:t>We can make assertions about our code and ask whether they are true at various points in the code.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1900" dirty="0"/>
              <a:t>Valid answers are ALWAYS, NEVER, or SOMETIMES.</a:t>
            </a: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sz="7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number = input("Type a nonnegative number: ")</a:t>
            </a: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	</a:t>
            </a:r>
            <a:r>
              <a:rPr lang="en-US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Point A: is number &lt; 0.0 here?</a:t>
            </a: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while number &lt; 0.0:</a:t>
            </a: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	    </a:t>
            </a:r>
            <a:r>
              <a:rPr lang="en-US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Point B: is number &lt; 0.0 here?</a:t>
            </a: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number = input("Negative; try again: ")</a:t>
            </a: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	    </a:t>
            </a:r>
            <a:r>
              <a:rPr lang="en-US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Point C: is number &lt; 0.0 here?</a:t>
            </a: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	</a:t>
            </a:r>
            <a:r>
              <a:rPr lang="en-US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Point D: is number &lt; 0.0 here?</a:t>
            </a:r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8630697" y="2567354"/>
            <a:ext cx="2057400" cy="403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635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73050" indent="-273050">
              <a:spcBef>
                <a:spcPct val="20000"/>
              </a:spcBef>
              <a:buClr>
                <a:srgbClr val="EB641B"/>
              </a:buClr>
              <a:buSzPct val="95000"/>
              <a:buFont typeface="Wingdings 2" panose="05020102010507070707" pitchFamily="18" charset="2"/>
              <a:buChar char=""/>
              <a:defRPr sz="22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85000"/>
              <a:buFont typeface="Wingdings 2" panose="05020102010507070707" pitchFamily="18" charset="2"/>
              <a:buChar char=""/>
              <a:defRPr sz="20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 2" panose="05020102010507070707" pitchFamily="18" charset="2"/>
              <a:buChar char=""/>
              <a:defRPr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rgbClr val="EB641B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9pPr>
          </a:lstStyle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sz="2000" b="1" i="1" dirty="0">
              <a:solidFill>
                <a:srgbClr val="FF0000"/>
              </a:solidFill>
              <a:latin typeface="Courier New" panose="02070309020205020404" pitchFamily="49" charset="0"/>
            </a:endParaRPr>
          </a:p>
          <a:p>
            <a:pPr eaLnBrk="1" hangingPunct="1">
              <a:lnSpc>
                <a:spcPct val="80000"/>
              </a:lnSpc>
            </a:pPr>
            <a:endParaRPr lang="en-US" sz="2000" b="1" i="1" dirty="0">
              <a:solidFill>
                <a:srgbClr val="FF0000"/>
              </a:solidFill>
              <a:latin typeface="Courier New" panose="02070309020205020404" pitchFamily="49" charset="0"/>
            </a:endParaRP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2000" b="1" i="1" dirty="0">
                <a:solidFill>
                  <a:srgbClr val="FF0000"/>
                </a:solidFill>
                <a:latin typeface="Courier New" panose="02070309020205020404" pitchFamily="49" charset="0"/>
              </a:rPr>
              <a:t>(SOMETIMES</a:t>
            </a:r>
            <a:r>
              <a:rPr lang="en-US" sz="2000" b="1" i="1" dirty="0" smtClean="0">
                <a:solidFill>
                  <a:srgbClr val="FF0000"/>
                </a:solidFill>
                <a:latin typeface="Courier New" panose="02070309020205020404" pitchFamily="49" charset="0"/>
              </a:rPr>
              <a:t>)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sz="2000" b="1" i="1" dirty="0">
              <a:solidFill>
                <a:srgbClr val="FF0000"/>
              </a:solidFill>
              <a:latin typeface="Courier New" panose="02070309020205020404" pitchFamily="49" charset="0"/>
            </a:endParaRP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2000" b="1" i="1" dirty="0">
                <a:solidFill>
                  <a:srgbClr val="FF0000"/>
                </a:solidFill>
                <a:latin typeface="Courier New" panose="02070309020205020404" pitchFamily="49" charset="0"/>
              </a:rPr>
              <a:t>(ALWAYS)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sz="2000" b="1" i="1" dirty="0">
              <a:solidFill>
                <a:srgbClr val="FF0000"/>
              </a:solidFill>
              <a:latin typeface="Courier New" panose="02070309020205020404" pitchFamily="49" charset="0"/>
            </a:endParaRP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sz="2000" b="1" i="1" dirty="0">
              <a:solidFill>
                <a:srgbClr val="FF0000"/>
              </a:solidFill>
              <a:latin typeface="Courier New" panose="02070309020205020404" pitchFamily="49" charset="0"/>
            </a:endParaRP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sz="2000" b="1" i="1" dirty="0">
              <a:solidFill>
                <a:srgbClr val="FF0000"/>
              </a:solidFill>
              <a:latin typeface="Courier New" panose="02070309020205020404" pitchFamily="49" charset="0"/>
            </a:endParaRP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2000" b="1" i="1" dirty="0">
                <a:solidFill>
                  <a:srgbClr val="FF0000"/>
                </a:solidFill>
                <a:latin typeface="Courier New" panose="02070309020205020404" pitchFamily="49" charset="0"/>
              </a:rPr>
              <a:t>(SOMETIMES)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endParaRPr lang="en-US" sz="2000" b="1" i="1" dirty="0">
              <a:solidFill>
                <a:srgbClr val="FF0000"/>
              </a:solidFill>
              <a:latin typeface="Courier New" panose="02070309020205020404" pitchFamily="49" charset="0"/>
            </a:endParaRP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en-US" sz="2000" b="1" i="1" dirty="0">
                <a:solidFill>
                  <a:srgbClr val="FF0000"/>
                </a:solidFill>
                <a:latin typeface="Courier New" panose="02070309020205020404" pitchFamily="49" charset="0"/>
              </a:rPr>
              <a:t>(NEVER)</a:t>
            </a:r>
          </a:p>
        </p:txBody>
      </p:sp>
    </p:spTree>
    <p:extLst>
      <p:ext uri="{BB962C8B-B14F-4D97-AF65-F5344CB8AC3E}">
        <p14:creationId xmlns:p14="http://schemas.microsoft.com/office/powerpoint/2010/main" val="866266293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</p:bld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Reasoning about assertions</a:t>
            </a:r>
          </a:p>
        </p:txBody>
      </p:sp>
      <p:sp>
        <p:nvSpPr>
          <p:cNvPr id="872451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pPr eaLnBrk="1" hangingPunct="1"/>
            <a:r>
              <a:rPr lang="en-US" dirty="0" smtClean="0"/>
              <a:t>Right after a variable is initialized, its value is known: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x = 3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is x &gt; 0?  ALWAYS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b="1" dirty="0" smtClean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eaLnBrk="1" hangingPunct="1"/>
            <a:r>
              <a:rPr lang="en-US" dirty="0" smtClean="0"/>
              <a:t>In general you know nothing about parameters' values: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  <a:r>
              <a:rPr lang="en-US" dirty="0" err="1" smtClean="0">
                <a:latin typeface="Courier New" panose="02070309020205020404" pitchFamily="49" charset="0"/>
              </a:rPr>
              <a:t>def</a:t>
            </a:r>
            <a:r>
              <a:rPr lang="en-US" dirty="0" smtClean="0">
                <a:latin typeface="Courier New" panose="02070309020205020404" pitchFamily="49" charset="0"/>
              </a:rPr>
              <a:t> mystery(a, b):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is a == 10?  SOMETIMES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b="1" dirty="0" smtClean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eaLnBrk="1" hangingPunct="1"/>
            <a:r>
              <a:rPr lang="en-US" dirty="0" smtClean="0"/>
              <a:t>But inside an </a:t>
            </a:r>
            <a:r>
              <a:rPr lang="en-US" dirty="0" smtClean="0">
                <a:latin typeface="Courier New" panose="02070309020205020404" pitchFamily="49" charset="0"/>
              </a:rPr>
              <a:t>if</a:t>
            </a:r>
            <a:r>
              <a:rPr lang="en-US" dirty="0" smtClean="0"/>
              <a:t>, </a:t>
            </a:r>
            <a:r>
              <a:rPr lang="en-US" dirty="0" smtClean="0">
                <a:latin typeface="Courier New" panose="02070309020205020404" pitchFamily="49" charset="0"/>
              </a:rPr>
              <a:t>while</a:t>
            </a:r>
            <a:r>
              <a:rPr lang="en-US" dirty="0" smtClean="0"/>
              <a:t>, etc., you may know something: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  <a:r>
              <a:rPr lang="en-US" dirty="0" err="1" smtClean="0">
                <a:latin typeface="Courier New" panose="02070309020205020404" pitchFamily="49" charset="0"/>
              </a:rPr>
              <a:t>def</a:t>
            </a:r>
            <a:r>
              <a:rPr lang="en-US" dirty="0" smtClean="0">
                <a:latin typeface="Courier New" panose="02070309020205020404" pitchFamily="49" charset="0"/>
              </a:rPr>
              <a:t> mystery(a, b):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if a &lt; 0: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    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is a == 10?  NEVER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    ...</a:t>
            </a: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</a:t>
            </a:r>
          </a:p>
        </p:txBody>
      </p:sp>
    </p:spTree>
    <p:extLst>
      <p:ext uri="{BB962C8B-B14F-4D97-AF65-F5344CB8AC3E}">
        <p14:creationId xmlns:p14="http://schemas.microsoft.com/office/powerpoint/2010/main" val="16045910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24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24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245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245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245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2451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245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2451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2451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Assertions and loops</a:t>
            </a:r>
          </a:p>
        </p:txBody>
      </p:sp>
      <p:sp>
        <p:nvSpPr>
          <p:cNvPr id="871427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 fontScale="85000" lnSpcReduction="20000"/>
          </a:bodyPr>
          <a:lstStyle/>
          <a:p>
            <a:pPr eaLnBrk="1" hangingPunct="1">
              <a:lnSpc>
                <a:spcPct val="75000"/>
              </a:lnSpc>
            </a:pPr>
            <a:r>
              <a:rPr lang="en-US" dirty="0" smtClean="0"/>
              <a:t>At the start of a loop's body, the loop's test must be </a:t>
            </a:r>
            <a:r>
              <a:rPr lang="en-US" dirty="0">
                <a:latin typeface="Courier New" panose="02070309020205020404" pitchFamily="49" charset="0"/>
              </a:rPr>
              <a:t>T</a:t>
            </a:r>
            <a:r>
              <a:rPr lang="en-US" dirty="0" smtClean="0">
                <a:latin typeface="Courier New" panose="02070309020205020404" pitchFamily="49" charset="0"/>
              </a:rPr>
              <a:t>rue</a:t>
            </a:r>
            <a:r>
              <a:rPr lang="en-US" dirty="0" smtClean="0"/>
              <a:t>: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while y &lt; 10: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is y &lt; 10?  ALWAYS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...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eaLnBrk="1" hangingPunct="1">
              <a:lnSpc>
                <a:spcPct val="75000"/>
              </a:lnSpc>
            </a:pPr>
            <a:r>
              <a:rPr lang="en-US" dirty="0" smtClean="0"/>
              <a:t>After a loop, the loop's test must be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  <a:r>
              <a:rPr lang="en-US" dirty="0" smtClean="0"/>
              <a:t>: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while y &lt; 10: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...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is y &lt; 10?  NEVER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eaLnBrk="1" hangingPunct="1">
              <a:lnSpc>
                <a:spcPct val="75000"/>
              </a:lnSpc>
            </a:pPr>
            <a:r>
              <a:rPr lang="en-US" dirty="0" smtClean="0"/>
              <a:t>Inside a loop's body, the loop's test may become </a:t>
            </a:r>
            <a:r>
              <a:rPr lang="en-US" dirty="0">
                <a:latin typeface="Courier New" panose="02070309020205020404" pitchFamily="49" charset="0"/>
              </a:rPr>
              <a:t>F</a:t>
            </a:r>
            <a:r>
              <a:rPr lang="en-US" dirty="0" smtClean="0">
                <a:latin typeface="Courier New" panose="02070309020205020404" pitchFamily="49" charset="0"/>
              </a:rPr>
              <a:t>alse</a:t>
            </a:r>
            <a:r>
              <a:rPr lang="en-US" dirty="0" smtClean="0"/>
              <a:t>: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while y &lt; 10: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y</a:t>
            </a:r>
            <a:r>
              <a:rPr lang="en-US" dirty="0">
                <a:latin typeface="Courier New" panose="02070309020205020404" pitchFamily="49" charset="0"/>
              </a:rPr>
              <a:t> </a:t>
            </a:r>
            <a:r>
              <a:rPr lang="en-US" dirty="0" smtClean="0">
                <a:latin typeface="Courier New" panose="02070309020205020404" pitchFamily="49" charset="0"/>
              </a:rPr>
              <a:t>+= 1</a:t>
            </a: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    </a:t>
            </a:r>
            <a:r>
              <a:rPr lang="en-US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is y &lt; 10?  SOMETIMES</a:t>
            </a:r>
            <a:endParaRPr lang="en-US" dirty="0" smtClean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75000"/>
              </a:lnSpc>
              <a:buFont typeface="Wingdings 2" panose="05020102010507070707" pitchFamily="18" charset="2"/>
              <a:buNone/>
            </a:pPr>
            <a:r>
              <a:rPr lang="en-US" dirty="0" smtClean="0">
                <a:latin typeface="Courier New" panose="02070309020205020404" pitchFamily="49" charset="0"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6569786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142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142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142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142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1427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1427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1427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1427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1427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1427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Fence post analogy</a:t>
            </a:r>
          </a:p>
        </p:txBody>
      </p:sp>
      <p:sp>
        <p:nvSpPr>
          <p:cNvPr id="11267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We print </a:t>
            </a:r>
            <a:r>
              <a:rPr lang="en-US" i="1" dirty="0" smtClean="0"/>
              <a:t>n</a:t>
            </a:r>
            <a:r>
              <a:rPr lang="en-US" dirty="0" smtClean="0"/>
              <a:t> letters but need only </a:t>
            </a:r>
            <a:r>
              <a:rPr lang="en-US" i="1" dirty="0" smtClean="0"/>
              <a:t>n</a:t>
            </a:r>
            <a:r>
              <a:rPr lang="en-US" dirty="0" smtClean="0"/>
              <a:t> - 1 commas.</a:t>
            </a:r>
          </a:p>
          <a:p>
            <a:pPr eaLnBrk="1" hangingPunct="1"/>
            <a:r>
              <a:rPr lang="en-US" dirty="0" smtClean="0"/>
              <a:t>Similar to building a fence with wires separated by posts:</a:t>
            </a:r>
          </a:p>
          <a:p>
            <a:pPr lvl="1" eaLnBrk="1" hangingPunct="1">
              <a:lnSpc>
                <a:spcPct val="110000"/>
              </a:lnSpc>
            </a:pPr>
            <a:r>
              <a:rPr lang="en-US" dirty="0" smtClean="0"/>
              <a:t>If we use a flawed algorithm that repeatedly places a post + wire, the last post will have an extra dangling wire.</a:t>
            </a:r>
            <a:br>
              <a:rPr lang="en-US" dirty="0" smtClean="0"/>
            </a:br>
            <a:endParaRPr lang="en-US" dirty="0" smtClean="0"/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dirty="0" smtClean="0">
                <a:solidFill>
                  <a:srgbClr val="800000"/>
                </a:solidFill>
              </a:rPr>
              <a:t>	</a:t>
            </a:r>
            <a:r>
              <a:rPr lang="en-US" i="1" dirty="0" smtClean="0">
                <a:solidFill>
                  <a:srgbClr val="800000"/>
                </a:solidFill>
              </a:rPr>
              <a:t>for length of fence :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i="1" dirty="0" smtClean="0">
                <a:solidFill>
                  <a:srgbClr val="800000"/>
                </a:solidFill>
              </a:rPr>
              <a:t>	    place a post.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i="1" dirty="0" smtClean="0">
                <a:solidFill>
                  <a:srgbClr val="800000"/>
                </a:solidFill>
              </a:rPr>
              <a:t>	    place some wire.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i="1" dirty="0" smtClean="0">
                <a:solidFill>
                  <a:srgbClr val="800000"/>
                </a:solidFill>
              </a:rPr>
              <a:t>	</a:t>
            </a:r>
          </a:p>
        </p:txBody>
      </p:sp>
      <p:grpSp>
        <p:nvGrpSpPr>
          <p:cNvPr id="11268" name="Group 4"/>
          <p:cNvGrpSpPr>
            <a:grpSpLocks/>
          </p:cNvGrpSpPr>
          <p:nvPr/>
        </p:nvGrpSpPr>
        <p:grpSpPr bwMode="auto">
          <a:xfrm>
            <a:off x="5317252" y="4283948"/>
            <a:ext cx="4953000" cy="990600"/>
            <a:chOff x="480" y="2400"/>
            <a:chExt cx="3120" cy="624"/>
          </a:xfrm>
        </p:grpSpPr>
        <p:grpSp>
          <p:nvGrpSpPr>
            <p:cNvPr id="11269" name="Group 5"/>
            <p:cNvGrpSpPr>
              <a:grpSpLocks/>
            </p:cNvGrpSpPr>
            <p:nvPr/>
          </p:nvGrpSpPr>
          <p:grpSpPr bwMode="auto">
            <a:xfrm>
              <a:off x="480" y="2400"/>
              <a:ext cx="624" cy="624"/>
              <a:chOff x="480" y="2400"/>
              <a:chExt cx="624" cy="624"/>
            </a:xfrm>
          </p:grpSpPr>
          <p:sp>
            <p:nvSpPr>
              <p:cNvPr id="11290" name="Rectangle 6"/>
              <p:cNvSpPr>
                <a:spLocks noChangeArrowheads="1"/>
              </p:cNvSpPr>
              <p:nvPr/>
            </p:nvSpPr>
            <p:spPr bwMode="auto">
              <a:xfrm>
                <a:off x="480" y="2400"/>
                <a:ext cx="144" cy="624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>
                  <a:spcBef>
                    <a:spcPct val="20000"/>
                  </a:spcBef>
                  <a:buClr>
                    <a:srgbClr val="EB641B"/>
                  </a:buClr>
                  <a:buSzPct val="95000"/>
                  <a:buFont typeface="Wingdings 2" panose="05020102010507070707" pitchFamily="18" charset="2"/>
                  <a:buChar char=""/>
                  <a:defRPr sz="22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1"/>
                  </a:buClr>
                  <a:buSzPct val="85000"/>
                  <a:buFont typeface="Wingdings 2" panose="05020102010507070707" pitchFamily="18" charset="2"/>
                  <a:buChar char=""/>
                  <a:defRPr sz="20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 2" panose="05020102010507070707" pitchFamily="18" charset="2"/>
                  <a:buChar char=""/>
                  <a:defRPr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rgbClr val="EB641B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9pPr>
              </a:lstStyle>
              <a:p>
                <a:pPr>
                  <a:spcBef>
                    <a:spcPts val="500"/>
                  </a:spcBef>
                  <a:buClr>
                    <a:srgbClr val="800080"/>
                  </a:buClr>
                  <a:buSzPct val="55000"/>
                  <a:buFont typeface="Wingdings" panose="05000000000000000000" pitchFamily="2" charset="2"/>
                  <a:buChar char="n"/>
                </a:pPr>
                <a:endParaRPr lang="en-US" sz="2000"/>
              </a:p>
            </p:txBody>
          </p:sp>
          <p:grpSp>
            <p:nvGrpSpPr>
              <p:cNvPr id="11291" name="Group 7"/>
              <p:cNvGrpSpPr>
                <a:grpSpLocks/>
              </p:cNvGrpSpPr>
              <p:nvPr/>
            </p:nvGrpSpPr>
            <p:grpSpPr bwMode="auto">
              <a:xfrm>
                <a:off x="624" y="2496"/>
                <a:ext cx="480" cy="240"/>
                <a:chOff x="624" y="2496"/>
                <a:chExt cx="480" cy="240"/>
              </a:xfrm>
            </p:grpSpPr>
            <p:sp>
              <p:nvSpPr>
                <p:cNvPr id="11292" name="Rectangle 8"/>
                <p:cNvSpPr>
                  <a:spLocks noChangeArrowheads="1"/>
                </p:cNvSpPr>
                <p:nvPr/>
              </p:nvSpPr>
              <p:spPr bwMode="auto">
                <a:xfrm>
                  <a:off x="624" y="2496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  <p:sp>
              <p:nvSpPr>
                <p:cNvPr id="11293" name="Rectangle 9"/>
                <p:cNvSpPr>
                  <a:spLocks noChangeArrowheads="1"/>
                </p:cNvSpPr>
                <p:nvPr/>
              </p:nvSpPr>
              <p:spPr bwMode="auto">
                <a:xfrm>
                  <a:off x="624" y="2688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</p:grpSp>
        </p:grpSp>
        <p:grpSp>
          <p:nvGrpSpPr>
            <p:cNvPr id="11270" name="Group 10"/>
            <p:cNvGrpSpPr>
              <a:grpSpLocks/>
            </p:cNvGrpSpPr>
            <p:nvPr/>
          </p:nvGrpSpPr>
          <p:grpSpPr bwMode="auto">
            <a:xfrm>
              <a:off x="1104" y="2400"/>
              <a:ext cx="624" cy="624"/>
              <a:chOff x="480" y="2400"/>
              <a:chExt cx="624" cy="624"/>
            </a:xfrm>
          </p:grpSpPr>
          <p:sp>
            <p:nvSpPr>
              <p:cNvPr id="11286" name="Rectangle 11"/>
              <p:cNvSpPr>
                <a:spLocks noChangeArrowheads="1"/>
              </p:cNvSpPr>
              <p:nvPr/>
            </p:nvSpPr>
            <p:spPr bwMode="auto">
              <a:xfrm>
                <a:off x="480" y="2400"/>
                <a:ext cx="144" cy="624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>
                  <a:spcBef>
                    <a:spcPct val="20000"/>
                  </a:spcBef>
                  <a:buClr>
                    <a:srgbClr val="EB641B"/>
                  </a:buClr>
                  <a:buSzPct val="95000"/>
                  <a:buFont typeface="Wingdings 2" panose="05020102010507070707" pitchFamily="18" charset="2"/>
                  <a:buChar char=""/>
                  <a:defRPr sz="22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1"/>
                  </a:buClr>
                  <a:buSzPct val="85000"/>
                  <a:buFont typeface="Wingdings 2" panose="05020102010507070707" pitchFamily="18" charset="2"/>
                  <a:buChar char=""/>
                  <a:defRPr sz="20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 2" panose="05020102010507070707" pitchFamily="18" charset="2"/>
                  <a:buChar char=""/>
                  <a:defRPr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rgbClr val="EB641B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9pPr>
              </a:lstStyle>
              <a:p>
                <a:pPr>
                  <a:spcBef>
                    <a:spcPts val="500"/>
                  </a:spcBef>
                  <a:buClr>
                    <a:srgbClr val="800080"/>
                  </a:buClr>
                  <a:buSzPct val="55000"/>
                  <a:buFont typeface="Wingdings" panose="05000000000000000000" pitchFamily="2" charset="2"/>
                  <a:buChar char="n"/>
                </a:pPr>
                <a:endParaRPr lang="en-US" sz="2000"/>
              </a:p>
            </p:txBody>
          </p:sp>
          <p:grpSp>
            <p:nvGrpSpPr>
              <p:cNvPr id="11287" name="Group 12"/>
              <p:cNvGrpSpPr>
                <a:grpSpLocks/>
              </p:cNvGrpSpPr>
              <p:nvPr/>
            </p:nvGrpSpPr>
            <p:grpSpPr bwMode="auto">
              <a:xfrm>
                <a:off x="624" y="2496"/>
                <a:ext cx="480" cy="240"/>
                <a:chOff x="624" y="2496"/>
                <a:chExt cx="480" cy="240"/>
              </a:xfrm>
            </p:grpSpPr>
            <p:sp>
              <p:nvSpPr>
                <p:cNvPr id="11288" name="Rectangle 13"/>
                <p:cNvSpPr>
                  <a:spLocks noChangeArrowheads="1"/>
                </p:cNvSpPr>
                <p:nvPr/>
              </p:nvSpPr>
              <p:spPr bwMode="auto">
                <a:xfrm>
                  <a:off x="624" y="2496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  <p:sp>
              <p:nvSpPr>
                <p:cNvPr id="11289" name="Rectangle 14"/>
                <p:cNvSpPr>
                  <a:spLocks noChangeArrowheads="1"/>
                </p:cNvSpPr>
                <p:nvPr/>
              </p:nvSpPr>
              <p:spPr bwMode="auto">
                <a:xfrm>
                  <a:off x="624" y="2688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</p:grpSp>
        </p:grpSp>
        <p:grpSp>
          <p:nvGrpSpPr>
            <p:cNvPr id="11271" name="Group 15"/>
            <p:cNvGrpSpPr>
              <a:grpSpLocks/>
            </p:cNvGrpSpPr>
            <p:nvPr/>
          </p:nvGrpSpPr>
          <p:grpSpPr bwMode="auto">
            <a:xfrm>
              <a:off x="1728" y="2400"/>
              <a:ext cx="624" cy="624"/>
              <a:chOff x="480" y="2400"/>
              <a:chExt cx="624" cy="624"/>
            </a:xfrm>
          </p:grpSpPr>
          <p:sp>
            <p:nvSpPr>
              <p:cNvPr id="11282" name="Rectangle 16"/>
              <p:cNvSpPr>
                <a:spLocks noChangeArrowheads="1"/>
              </p:cNvSpPr>
              <p:nvPr/>
            </p:nvSpPr>
            <p:spPr bwMode="auto">
              <a:xfrm>
                <a:off x="480" y="2400"/>
                <a:ext cx="144" cy="624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>
                  <a:spcBef>
                    <a:spcPct val="20000"/>
                  </a:spcBef>
                  <a:buClr>
                    <a:srgbClr val="EB641B"/>
                  </a:buClr>
                  <a:buSzPct val="95000"/>
                  <a:buFont typeface="Wingdings 2" panose="05020102010507070707" pitchFamily="18" charset="2"/>
                  <a:buChar char=""/>
                  <a:defRPr sz="22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1"/>
                  </a:buClr>
                  <a:buSzPct val="85000"/>
                  <a:buFont typeface="Wingdings 2" panose="05020102010507070707" pitchFamily="18" charset="2"/>
                  <a:buChar char=""/>
                  <a:defRPr sz="20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 2" panose="05020102010507070707" pitchFamily="18" charset="2"/>
                  <a:buChar char=""/>
                  <a:defRPr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rgbClr val="EB641B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9pPr>
              </a:lstStyle>
              <a:p>
                <a:pPr>
                  <a:spcBef>
                    <a:spcPts val="500"/>
                  </a:spcBef>
                  <a:buClr>
                    <a:srgbClr val="800080"/>
                  </a:buClr>
                  <a:buSzPct val="55000"/>
                  <a:buFont typeface="Wingdings" panose="05000000000000000000" pitchFamily="2" charset="2"/>
                  <a:buChar char="n"/>
                </a:pPr>
                <a:endParaRPr lang="en-US" sz="2000"/>
              </a:p>
            </p:txBody>
          </p:sp>
          <p:grpSp>
            <p:nvGrpSpPr>
              <p:cNvPr id="11283" name="Group 17"/>
              <p:cNvGrpSpPr>
                <a:grpSpLocks/>
              </p:cNvGrpSpPr>
              <p:nvPr/>
            </p:nvGrpSpPr>
            <p:grpSpPr bwMode="auto">
              <a:xfrm>
                <a:off x="624" y="2496"/>
                <a:ext cx="480" cy="240"/>
                <a:chOff x="624" y="2496"/>
                <a:chExt cx="480" cy="240"/>
              </a:xfrm>
            </p:grpSpPr>
            <p:sp>
              <p:nvSpPr>
                <p:cNvPr id="11284" name="Rectangle 18"/>
                <p:cNvSpPr>
                  <a:spLocks noChangeArrowheads="1"/>
                </p:cNvSpPr>
                <p:nvPr/>
              </p:nvSpPr>
              <p:spPr bwMode="auto">
                <a:xfrm>
                  <a:off x="624" y="2496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  <p:sp>
              <p:nvSpPr>
                <p:cNvPr id="11285" name="Rectangle 19"/>
                <p:cNvSpPr>
                  <a:spLocks noChangeArrowheads="1"/>
                </p:cNvSpPr>
                <p:nvPr/>
              </p:nvSpPr>
              <p:spPr bwMode="auto">
                <a:xfrm>
                  <a:off x="624" y="2688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</p:grpSp>
        </p:grpSp>
        <p:grpSp>
          <p:nvGrpSpPr>
            <p:cNvPr id="11272" name="Group 20"/>
            <p:cNvGrpSpPr>
              <a:grpSpLocks/>
            </p:cNvGrpSpPr>
            <p:nvPr/>
          </p:nvGrpSpPr>
          <p:grpSpPr bwMode="auto">
            <a:xfrm>
              <a:off x="2352" y="2400"/>
              <a:ext cx="624" cy="624"/>
              <a:chOff x="480" y="2400"/>
              <a:chExt cx="624" cy="624"/>
            </a:xfrm>
          </p:grpSpPr>
          <p:sp>
            <p:nvSpPr>
              <p:cNvPr id="11278" name="Rectangle 21"/>
              <p:cNvSpPr>
                <a:spLocks noChangeArrowheads="1"/>
              </p:cNvSpPr>
              <p:nvPr/>
            </p:nvSpPr>
            <p:spPr bwMode="auto">
              <a:xfrm>
                <a:off x="480" y="2400"/>
                <a:ext cx="144" cy="624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>
                  <a:spcBef>
                    <a:spcPct val="20000"/>
                  </a:spcBef>
                  <a:buClr>
                    <a:srgbClr val="EB641B"/>
                  </a:buClr>
                  <a:buSzPct val="95000"/>
                  <a:buFont typeface="Wingdings 2" panose="05020102010507070707" pitchFamily="18" charset="2"/>
                  <a:buChar char=""/>
                  <a:defRPr sz="22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1"/>
                  </a:buClr>
                  <a:buSzPct val="85000"/>
                  <a:buFont typeface="Wingdings 2" panose="05020102010507070707" pitchFamily="18" charset="2"/>
                  <a:buChar char=""/>
                  <a:defRPr sz="20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 2" panose="05020102010507070707" pitchFamily="18" charset="2"/>
                  <a:buChar char=""/>
                  <a:defRPr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rgbClr val="EB641B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9pPr>
              </a:lstStyle>
              <a:p>
                <a:pPr>
                  <a:spcBef>
                    <a:spcPts val="500"/>
                  </a:spcBef>
                  <a:buClr>
                    <a:srgbClr val="800080"/>
                  </a:buClr>
                  <a:buSzPct val="55000"/>
                  <a:buFont typeface="Wingdings" panose="05000000000000000000" pitchFamily="2" charset="2"/>
                  <a:buChar char="n"/>
                </a:pPr>
                <a:endParaRPr lang="en-US" sz="2000"/>
              </a:p>
            </p:txBody>
          </p:sp>
          <p:grpSp>
            <p:nvGrpSpPr>
              <p:cNvPr id="11279" name="Group 22"/>
              <p:cNvGrpSpPr>
                <a:grpSpLocks/>
              </p:cNvGrpSpPr>
              <p:nvPr/>
            </p:nvGrpSpPr>
            <p:grpSpPr bwMode="auto">
              <a:xfrm>
                <a:off x="624" y="2496"/>
                <a:ext cx="480" cy="240"/>
                <a:chOff x="624" y="2496"/>
                <a:chExt cx="480" cy="240"/>
              </a:xfrm>
            </p:grpSpPr>
            <p:sp>
              <p:nvSpPr>
                <p:cNvPr id="11280" name="Rectangle 23"/>
                <p:cNvSpPr>
                  <a:spLocks noChangeArrowheads="1"/>
                </p:cNvSpPr>
                <p:nvPr/>
              </p:nvSpPr>
              <p:spPr bwMode="auto">
                <a:xfrm>
                  <a:off x="624" y="2496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  <p:sp>
              <p:nvSpPr>
                <p:cNvPr id="11281" name="Rectangle 24"/>
                <p:cNvSpPr>
                  <a:spLocks noChangeArrowheads="1"/>
                </p:cNvSpPr>
                <p:nvPr/>
              </p:nvSpPr>
              <p:spPr bwMode="auto">
                <a:xfrm>
                  <a:off x="624" y="2688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</p:grpSp>
        </p:grpSp>
        <p:grpSp>
          <p:nvGrpSpPr>
            <p:cNvPr id="11273" name="Group 25"/>
            <p:cNvGrpSpPr>
              <a:grpSpLocks/>
            </p:cNvGrpSpPr>
            <p:nvPr/>
          </p:nvGrpSpPr>
          <p:grpSpPr bwMode="auto">
            <a:xfrm>
              <a:off x="2976" y="2400"/>
              <a:ext cx="624" cy="624"/>
              <a:chOff x="480" y="2400"/>
              <a:chExt cx="624" cy="624"/>
            </a:xfrm>
          </p:grpSpPr>
          <p:sp>
            <p:nvSpPr>
              <p:cNvPr id="11274" name="Rectangle 26"/>
              <p:cNvSpPr>
                <a:spLocks noChangeArrowheads="1"/>
              </p:cNvSpPr>
              <p:nvPr/>
            </p:nvSpPr>
            <p:spPr bwMode="auto">
              <a:xfrm>
                <a:off x="480" y="2400"/>
                <a:ext cx="144" cy="624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>
                  <a:spcBef>
                    <a:spcPct val="20000"/>
                  </a:spcBef>
                  <a:buClr>
                    <a:srgbClr val="EB641B"/>
                  </a:buClr>
                  <a:buSzPct val="95000"/>
                  <a:buFont typeface="Wingdings 2" panose="05020102010507070707" pitchFamily="18" charset="2"/>
                  <a:buChar char=""/>
                  <a:defRPr sz="22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1"/>
                  </a:buClr>
                  <a:buSzPct val="85000"/>
                  <a:buFont typeface="Wingdings 2" panose="05020102010507070707" pitchFamily="18" charset="2"/>
                  <a:buChar char=""/>
                  <a:defRPr sz="20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 2" panose="05020102010507070707" pitchFamily="18" charset="2"/>
                  <a:buChar char=""/>
                  <a:defRPr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rgbClr val="EB641B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9pPr>
              </a:lstStyle>
              <a:p>
                <a:pPr>
                  <a:spcBef>
                    <a:spcPts val="500"/>
                  </a:spcBef>
                  <a:buClr>
                    <a:srgbClr val="800080"/>
                  </a:buClr>
                  <a:buSzPct val="55000"/>
                  <a:buFont typeface="Wingdings" panose="05000000000000000000" pitchFamily="2" charset="2"/>
                  <a:buChar char="n"/>
                </a:pPr>
                <a:endParaRPr lang="en-US" sz="2000"/>
              </a:p>
            </p:txBody>
          </p:sp>
          <p:grpSp>
            <p:nvGrpSpPr>
              <p:cNvPr id="11275" name="Group 27"/>
              <p:cNvGrpSpPr>
                <a:grpSpLocks/>
              </p:cNvGrpSpPr>
              <p:nvPr/>
            </p:nvGrpSpPr>
            <p:grpSpPr bwMode="auto">
              <a:xfrm>
                <a:off x="624" y="2496"/>
                <a:ext cx="480" cy="240"/>
                <a:chOff x="624" y="2496"/>
                <a:chExt cx="480" cy="240"/>
              </a:xfrm>
            </p:grpSpPr>
            <p:sp>
              <p:nvSpPr>
                <p:cNvPr id="11276" name="Rectangle 28"/>
                <p:cNvSpPr>
                  <a:spLocks noChangeArrowheads="1"/>
                </p:cNvSpPr>
                <p:nvPr/>
              </p:nvSpPr>
              <p:spPr bwMode="auto">
                <a:xfrm>
                  <a:off x="624" y="2496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  <p:sp>
              <p:nvSpPr>
                <p:cNvPr id="11277" name="Rectangle 29"/>
                <p:cNvSpPr>
                  <a:spLocks noChangeArrowheads="1"/>
                </p:cNvSpPr>
                <p:nvPr/>
              </p:nvSpPr>
              <p:spPr bwMode="auto">
                <a:xfrm>
                  <a:off x="624" y="2688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41968949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"Sometimes"</a:t>
            </a:r>
          </a:p>
        </p:txBody>
      </p:sp>
      <p:sp>
        <p:nvSpPr>
          <p:cNvPr id="870403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eaLnBrk="1" hangingPunct="1"/>
            <a:r>
              <a:rPr lang="en-US" dirty="0" smtClean="0"/>
              <a:t>Things that cause a variable's value to be unknown</a:t>
            </a:r>
            <a:br>
              <a:rPr lang="en-US" dirty="0" smtClean="0"/>
            </a:br>
            <a:r>
              <a:rPr lang="en-US" dirty="0" smtClean="0"/>
              <a:t>(often leads to "sometimes" answers):</a:t>
            </a:r>
          </a:p>
          <a:p>
            <a:pPr lvl="1" eaLnBrk="1" hangingPunct="1"/>
            <a:endParaRPr lang="en-US" sz="800" dirty="0"/>
          </a:p>
          <a:p>
            <a:pPr lvl="1" eaLnBrk="1" hangingPunct="1"/>
            <a:r>
              <a:rPr lang="en-US" dirty="0" smtClean="0"/>
              <a:t>reading from </a:t>
            </a:r>
            <a:r>
              <a:rPr lang="en-US" dirty="0" smtClean="0">
                <a:latin typeface="Courier New" panose="02070309020205020404" pitchFamily="49" charset="0"/>
              </a:rPr>
              <a:t>input</a:t>
            </a:r>
          </a:p>
          <a:p>
            <a:pPr lvl="1" eaLnBrk="1" hangingPunct="1"/>
            <a:r>
              <a:rPr lang="en-US" dirty="0" smtClean="0"/>
              <a:t>reading a number from a </a:t>
            </a:r>
            <a:r>
              <a:rPr lang="en-US" dirty="0">
                <a:latin typeface="Courier New" panose="02070309020205020404" pitchFamily="49" charset="0"/>
              </a:rPr>
              <a:t>r</a:t>
            </a:r>
            <a:r>
              <a:rPr lang="en-US" dirty="0" smtClean="0">
                <a:latin typeface="Courier New" panose="02070309020205020404" pitchFamily="49" charset="0"/>
              </a:rPr>
              <a:t>andom</a:t>
            </a:r>
            <a:r>
              <a:rPr lang="en-US" dirty="0" smtClean="0"/>
              <a:t> object</a:t>
            </a:r>
          </a:p>
          <a:p>
            <a:pPr lvl="1" eaLnBrk="1" hangingPunct="1"/>
            <a:r>
              <a:rPr lang="en-US" dirty="0" smtClean="0"/>
              <a:t>a parameter's initial value to a function</a:t>
            </a:r>
          </a:p>
          <a:p>
            <a:pPr lvl="1" eaLnBrk="1" hangingPunct="1"/>
            <a:endParaRPr lang="en-US" dirty="0" smtClean="0"/>
          </a:p>
          <a:p>
            <a:pPr eaLnBrk="1" hangingPunct="1"/>
            <a:r>
              <a:rPr lang="en-US" dirty="0" smtClean="0"/>
              <a:t>If you can reach a part of the program both with the answer being "yes" and the answer being "no", then the correct answer is "sometimes".</a:t>
            </a:r>
          </a:p>
          <a:p>
            <a:pPr lvl="1" eaLnBrk="1" hangingPunct="1"/>
            <a:endParaRPr lang="en-US" sz="800" dirty="0"/>
          </a:p>
          <a:p>
            <a:pPr lvl="1" eaLnBrk="1" hangingPunct="1"/>
            <a:r>
              <a:rPr lang="en-US" dirty="0" smtClean="0"/>
              <a:t>If you're unsure, "Sometimes" is a good guess.</a:t>
            </a:r>
          </a:p>
        </p:txBody>
      </p:sp>
    </p:spTree>
    <p:extLst>
      <p:ext uri="{BB962C8B-B14F-4D97-AF65-F5344CB8AC3E}">
        <p14:creationId xmlns:p14="http://schemas.microsoft.com/office/powerpoint/2010/main" val="35482337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04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040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Assertion example 1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idx="4294967295"/>
          </p:nvPr>
        </p:nvSpPr>
        <p:spPr/>
        <p:txBody>
          <a:bodyPr>
            <a:normAutofit fontScale="92500" lnSpcReduction="10000"/>
          </a:bodyPr>
          <a:lstStyle/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dirty="0" err="1" smtClean="0">
                <a:latin typeface="Courier New" panose="02070309020205020404" pitchFamily="49" charset="0"/>
              </a:rPr>
              <a:t>def</a:t>
            </a:r>
            <a:r>
              <a:rPr lang="en-US" sz="1800" dirty="0" smtClean="0">
                <a:latin typeface="Courier New" panose="02070309020205020404" pitchFamily="49" charset="0"/>
              </a:rPr>
              <a:t> mystery(x</a:t>
            </a:r>
            <a:r>
              <a:rPr lang="en-US" sz="1800" dirty="0">
                <a:latin typeface="Courier New" panose="02070309020205020404" pitchFamily="49" charset="0"/>
              </a:rPr>
              <a:t>, </a:t>
            </a:r>
            <a:r>
              <a:rPr lang="en-US" sz="1800" dirty="0" smtClean="0">
                <a:latin typeface="Courier New" panose="02070309020205020404" pitchFamily="49" charset="0"/>
              </a:rPr>
              <a:t>y):</a:t>
            </a:r>
            <a:endParaRPr lang="en-US" sz="1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</a:t>
            </a:r>
            <a:r>
              <a:rPr lang="en-US" sz="1800" dirty="0" smtClean="0">
                <a:latin typeface="Courier New" panose="02070309020205020404" pitchFamily="49" charset="0"/>
              </a:rPr>
              <a:t>z </a:t>
            </a:r>
            <a:r>
              <a:rPr lang="en-US" sz="1800" dirty="0">
                <a:latin typeface="Courier New" panose="02070309020205020404" pitchFamily="49" charset="0"/>
              </a:rPr>
              <a:t>= </a:t>
            </a:r>
            <a:r>
              <a:rPr lang="en-US" sz="1800" dirty="0" smtClean="0">
                <a:latin typeface="Courier New" panose="02070309020205020404" pitchFamily="49" charset="0"/>
              </a:rPr>
              <a:t>0   </a:t>
            </a:r>
            <a:endParaRPr lang="en-US" sz="1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#</a:t>
            </a:r>
            <a:r>
              <a:rPr lang="en-US" sz="18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A </a:t>
            </a: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while </a:t>
            </a:r>
            <a:r>
              <a:rPr lang="en-US" sz="1800" dirty="0" smtClean="0">
                <a:latin typeface="Courier New" panose="02070309020205020404" pitchFamily="49" charset="0"/>
              </a:rPr>
              <a:t>x </a:t>
            </a:r>
            <a:r>
              <a:rPr lang="en-US" sz="1800" dirty="0">
                <a:latin typeface="Courier New" panose="02070309020205020404" pitchFamily="49" charset="0"/>
              </a:rPr>
              <a:t>&gt;= </a:t>
            </a:r>
            <a:r>
              <a:rPr lang="en-US" sz="1800" dirty="0" smtClean="0">
                <a:latin typeface="Courier New" panose="02070309020205020404" pitchFamily="49" charset="0"/>
              </a:rPr>
              <a:t>y:</a:t>
            </a:r>
            <a:endParaRPr lang="en-US" sz="1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    #</a:t>
            </a:r>
            <a:r>
              <a:rPr lang="en-US" sz="18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B</a:t>
            </a: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x = x - </a:t>
            </a:r>
            <a:r>
              <a:rPr lang="en-US" sz="1800" dirty="0" smtClean="0">
                <a:latin typeface="Courier New" panose="02070309020205020404" pitchFamily="49" charset="0"/>
              </a:rPr>
              <a:t>y</a:t>
            </a:r>
            <a:endParaRPr lang="en-US" sz="1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</a:t>
            </a:r>
            <a:r>
              <a:rPr lang="en-US" sz="1800" dirty="0" smtClean="0">
                <a:latin typeface="Courier New" panose="02070309020205020404" pitchFamily="49" charset="0"/>
              </a:rPr>
              <a:t>z</a:t>
            </a:r>
            <a:r>
              <a:rPr lang="en-US" sz="1800" dirty="0">
                <a:latin typeface="Courier New" panose="02070309020205020404" pitchFamily="49" charset="0"/>
              </a:rPr>
              <a:t> </a:t>
            </a:r>
            <a:r>
              <a:rPr lang="en-US" sz="1800" dirty="0" smtClean="0">
                <a:latin typeface="Courier New" panose="02070309020205020404" pitchFamily="49" charset="0"/>
              </a:rPr>
              <a:t>+= 1</a:t>
            </a:r>
            <a:endParaRPr lang="en-US" sz="1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800" dirty="0">
                <a:latin typeface="Courier New" panose="02070309020205020404" pitchFamily="49" charset="0"/>
              </a:rPr>
              <a:t>        </a:t>
            </a: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if </a:t>
            </a:r>
            <a:r>
              <a:rPr lang="en-US" sz="1800" dirty="0" smtClean="0">
                <a:latin typeface="Courier New" panose="02070309020205020404" pitchFamily="49" charset="0"/>
              </a:rPr>
              <a:t>x </a:t>
            </a:r>
            <a:r>
              <a:rPr lang="en-US" sz="1800" dirty="0">
                <a:latin typeface="Courier New" panose="02070309020205020404" pitchFamily="49" charset="0"/>
              </a:rPr>
              <a:t>!= </a:t>
            </a:r>
            <a:r>
              <a:rPr lang="en-US" sz="1800" dirty="0" smtClean="0">
                <a:latin typeface="Courier New" panose="02070309020205020404" pitchFamily="49" charset="0"/>
              </a:rPr>
              <a:t>y:</a:t>
            </a:r>
            <a:endParaRPr lang="en-US" sz="1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        #</a:t>
            </a:r>
            <a:r>
              <a:rPr lang="en-US" sz="18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C</a:t>
            </a: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        z = z * </a:t>
            </a:r>
            <a:r>
              <a:rPr lang="en-US" sz="1800" dirty="0" smtClean="0">
                <a:latin typeface="Courier New" panose="02070309020205020404" pitchFamily="49" charset="0"/>
              </a:rPr>
              <a:t>2</a:t>
            </a:r>
            <a:endParaRPr lang="en-US" sz="1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    #</a:t>
            </a:r>
            <a:r>
              <a:rPr lang="en-US" sz="18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</a:t>
            </a:r>
            <a:r>
              <a:rPr lang="en-US" sz="18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D</a:t>
            </a:r>
            <a:endParaRPr lang="en-US" sz="1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#</a:t>
            </a:r>
            <a:r>
              <a:rPr lang="en-US" sz="18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8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E</a:t>
            </a: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800" dirty="0">
                <a:latin typeface="Courier New" panose="02070309020205020404" pitchFamily="49" charset="0"/>
              </a:rPr>
              <a:t>    </a:t>
            </a:r>
            <a:r>
              <a:rPr lang="en-US" sz="1800" dirty="0" smtClean="0">
                <a:latin typeface="Courier New" panose="02070309020205020404" pitchFamily="49" charset="0"/>
              </a:rPr>
              <a:t>print(z)</a:t>
            </a:r>
            <a:endParaRPr lang="en-US" sz="1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endParaRPr lang="en-US" sz="1800" dirty="0">
              <a:latin typeface="Courier New" panose="02070309020205020404" pitchFamily="49" charset="0"/>
            </a:endParaRPr>
          </a:p>
        </p:txBody>
      </p:sp>
      <p:graphicFrame>
        <p:nvGraphicFramePr>
          <p:cNvPr id="82" name="Group 4"/>
          <p:cNvGraphicFramePr>
            <a:graphicFrameLocks noGrp="1"/>
          </p:cNvGraphicFramePr>
          <p:nvPr/>
        </p:nvGraphicFramePr>
        <p:xfrm>
          <a:off x="6002338" y="3810000"/>
          <a:ext cx="4665662" cy="2287602"/>
        </p:xfrm>
        <a:graphic>
          <a:graphicData uri="http://schemas.openxmlformats.org/drawingml/2006/table">
            <a:tbl>
              <a:tblPr/>
              <a:tblGrid>
                <a:gridCol w="922337"/>
                <a:gridCol w="1141413"/>
                <a:gridCol w="1141412"/>
                <a:gridCol w="1460500"/>
              </a:tblGrid>
              <a:tr h="30477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  <a:ea typeface="Times New Roman" charset="0"/>
                          <a:cs typeface="Times New Roman" charset="0"/>
                        </a:rPr>
                        <a:t>x &lt; y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  <a:ea typeface="Times New Roman" charset="0"/>
                          <a:cs typeface="Times New Roman" charset="0"/>
                        </a:rPr>
                        <a:t>x == y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  <a:ea typeface="Times New Roman" charset="0"/>
                          <a:cs typeface="Times New Roman" charset="0"/>
                        </a:rPr>
                        <a:t>z == 0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79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A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2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B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79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C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2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D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79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E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83" name="Group 4"/>
          <p:cNvGraphicFramePr>
            <a:graphicFrameLocks noGrp="1"/>
          </p:cNvGraphicFramePr>
          <p:nvPr/>
        </p:nvGraphicFramePr>
        <p:xfrm>
          <a:off x="5997576" y="3810000"/>
          <a:ext cx="4665663" cy="2292350"/>
        </p:xfrm>
        <a:graphic>
          <a:graphicData uri="http://schemas.openxmlformats.org/drawingml/2006/table">
            <a:tbl>
              <a:tblPr/>
              <a:tblGrid>
                <a:gridCol w="922338"/>
                <a:gridCol w="1141412"/>
                <a:gridCol w="1141413"/>
                <a:gridCol w="1460500"/>
              </a:tblGrid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32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NEVER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37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NEVER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NEVER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00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NEVER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00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NEVER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4414" name="Text Box 41"/>
          <p:cNvSpPr txBox="1">
            <a:spLocks noChangeArrowheads="1"/>
          </p:cNvSpPr>
          <p:nvPr/>
        </p:nvSpPr>
        <p:spPr bwMode="auto">
          <a:xfrm>
            <a:off x="5638800" y="2590800"/>
            <a:ext cx="5105400" cy="9159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rgbClr val="EB641B"/>
              </a:buClr>
              <a:buSzPct val="95000"/>
              <a:buFont typeface="Wingdings 2" panose="05020102010507070707" pitchFamily="18" charset="2"/>
              <a:buChar char=""/>
              <a:defRPr sz="22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85000"/>
              <a:buFont typeface="Wingdings 2" panose="05020102010507070707" pitchFamily="18" charset="2"/>
              <a:buChar char=""/>
              <a:defRPr sz="20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 2" panose="05020102010507070707" pitchFamily="18" charset="2"/>
              <a:buChar char=""/>
              <a:defRPr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rgbClr val="EB641B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sz="1800"/>
              <a:t>Which of the following assertions are</a:t>
            </a:r>
            <a:br>
              <a:rPr lang="en-US" sz="1800"/>
            </a:br>
            <a:r>
              <a:rPr lang="en-US" sz="1800"/>
              <a:t>true at which point(s) in the code? 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sz="1800"/>
              <a:t>Choose ALWAYS, NEVER, or SOMETIMES.</a:t>
            </a:r>
          </a:p>
        </p:txBody>
      </p:sp>
    </p:spTree>
    <p:extLst>
      <p:ext uri="{BB962C8B-B14F-4D97-AF65-F5344CB8AC3E}">
        <p14:creationId xmlns:p14="http://schemas.microsoft.com/office/powerpoint/2010/main" val="1109448334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Assertion example 2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idx="4294967295"/>
          </p:nvPr>
        </p:nvSpPr>
        <p:spPr/>
        <p:txBody>
          <a:bodyPr>
            <a:normAutofit fontScale="85000" lnSpcReduction="20000"/>
          </a:bodyPr>
          <a:lstStyle/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dirty="0" err="1" smtClean="0">
                <a:latin typeface="Courier New" panose="02070309020205020404" pitchFamily="49" charset="0"/>
              </a:rPr>
              <a:t>def</a:t>
            </a:r>
            <a:r>
              <a:rPr lang="en-US" sz="1600" dirty="0" smtClean="0">
                <a:latin typeface="Courier New" panose="02070309020205020404" pitchFamily="49" charset="0"/>
              </a:rPr>
              <a:t> mystery():</a:t>
            </a:r>
            <a:endParaRPr lang="en-US" sz="16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</a:t>
            </a:r>
            <a:r>
              <a:rPr lang="en-US" sz="1600" dirty="0" err="1" smtClean="0">
                <a:latin typeface="Courier New" panose="02070309020205020404" pitchFamily="49" charset="0"/>
              </a:rPr>
              <a:t>prev</a:t>
            </a:r>
            <a:r>
              <a:rPr lang="en-US" sz="1600" dirty="0" smtClean="0">
                <a:latin typeface="Courier New" panose="02070309020205020404" pitchFamily="49" charset="0"/>
              </a:rPr>
              <a:t> </a:t>
            </a:r>
            <a:r>
              <a:rPr lang="en-US" sz="1600" dirty="0">
                <a:latin typeface="Courier New" panose="02070309020205020404" pitchFamily="49" charset="0"/>
              </a:rPr>
              <a:t>= </a:t>
            </a:r>
            <a:r>
              <a:rPr lang="en-US" sz="1600" dirty="0" smtClean="0">
                <a:latin typeface="Courier New" panose="02070309020205020404" pitchFamily="49" charset="0"/>
              </a:rPr>
              <a:t>0</a:t>
            </a:r>
            <a:endParaRPr lang="en-US" sz="16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</a:t>
            </a:r>
            <a:r>
              <a:rPr lang="en-US" sz="1600" dirty="0" smtClean="0">
                <a:latin typeface="Courier New" panose="02070309020205020404" pitchFamily="49" charset="0"/>
              </a:rPr>
              <a:t>count </a:t>
            </a:r>
            <a:r>
              <a:rPr lang="en-US" sz="1600" dirty="0">
                <a:latin typeface="Courier New" panose="02070309020205020404" pitchFamily="49" charset="0"/>
              </a:rPr>
              <a:t>= </a:t>
            </a:r>
            <a:r>
              <a:rPr lang="en-US" sz="1600" dirty="0" smtClean="0">
                <a:latin typeface="Courier New" panose="02070309020205020404" pitchFamily="49" charset="0"/>
              </a:rPr>
              <a:t>0</a:t>
            </a:r>
            <a:endParaRPr lang="en-US" sz="16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</a:t>
            </a:r>
            <a:r>
              <a:rPr lang="en-US" sz="1600" dirty="0" smtClean="0">
                <a:latin typeface="Courier New" panose="02070309020205020404" pitchFamily="49" charset="0"/>
              </a:rPr>
              <a:t>next </a:t>
            </a:r>
            <a:r>
              <a:rPr lang="en-US" sz="1600" dirty="0">
                <a:latin typeface="Courier New" panose="02070309020205020404" pitchFamily="49" charset="0"/>
              </a:rPr>
              <a:t>= </a:t>
            </a:r>
            <a:r>
              <a:rPr lang="en-US" sz="1600" dirty="0" smtClean="0">
                <a:latin typeface="Courier New" panose="02070309020205020404" pitchFamily="49" charset="0"/>
              </a:rPr>
              <a:t>input()</a:t>
            </a:r>
            <a:endParaRPr lang="en-US" sz="1600" b="1" i="1" dirty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#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A </a:t>
            </a: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while </a:t>
            </a:r>
            <a:r>
              <a:rPr lang="en-US" sz="1600" dirty="0" smtClean="0">
                <a:latin typeface="Courier New" panose="02070309020205020404" pitchFamily="49" charset="0"/>
              </a:rPr>
              <a:t>next </a:t>
            </a:r>
            <a:r>
              <a:rPr lang="en-US" sz="1600" dirty="0">
                <a:latin typeface="Courier New" panose="02070309020205020404" pitchFamily="49" charset="0"/>
              </a:rPr>
              <a:t>!= </a:t>
            </a:r>
            <a:r>
              <a:rPr lang="en-US" sz="1600" dirty="0" smtClean="0">
                <a:latin typeface="Courier New" panose="02070309020205020404" pitchFamily="49" charset="0"/>
              </a:rPr>
              <a:t>0:</a:t>
            </a:r>
            <a:endParaRPr lang="en-US" sz="16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    #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B</a:t>
            </a: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if </a:t>
            </a:r>
            <a:r>
              <a:rPr lang="en-US" sz="1600" dirty="0" smtClean="0">
                <a:latin typeface="Courier New" panose="02070309020205020404" pitchFamily="49" charset="0"/>
              </a:rPr>
              <a:t>next </a:t>
            </a:r>
            <a:r>
              <a:rPr lang="en-US" sz="1600" dirty="0">
                <a:latin typeface="Courier New" panose="02070309020205020404" pitchFamily="49" charset="0"/>
              </a:rPr>
              <a:t>== </a:t>
            </a:r>
            <a:r>
              <a:rPr lang="en-US" sz="1600" dirty="0" err="1" smtClean="0">
                <a:latin typeface="Courier New" panose="02070309020205020404" pitchFamily="49" charset="0"/>
              </a:rPr>
              <a:t>prev</a:t>
            </a:r>
            <a:r>
              <a:rPr lang="en-US" sz="1600" dirty="0" smtClean="0">
                <a:latin typeface="Courier New" panose="02070309020205020404" pitchFamily="49" charset="0"/>
              </a:rPr>
              <a:t>:</a:t>
            </a:r>
            <a:endParaRPr lang="en-US" sz="16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        #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C</a:t>
            </a:r>
            <a:endParaRPr lang="en-US" sz="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    </a:t>
            </a:r>
            <a:r>
              <a:rPr lang="en-US" sz="1600" dirty="0" smtClean="0">
                <a:latin typeface="Courier New" panose="02070309020205020404" pitchFamily="49" charset="0"/>
              </a:rPr>
              <a:t>count</a:t>
            </a:r>
            <a:r>
              <a:rPr lang="en-US" sz="1600" dirty="0">
                <a:latin typeface="Courier New" panose="02070309020205020404" pitchFamily="49" charset="0"/>
              </a:rPr>
              <a:t> </a:t>
            </a:r>
            <a:r>
              <a:rPr lang="en-US" sz="1600" dirty="0" smtClean="0">
                <a:latin typeface="Courier New" panose="02070309020205020404" pitchFamily="49" charset="0"/>
              </a:rPr>
              <a:t>+= 1</a:t>
            </a:r>
            <a:endParaRPr lang="en-US" sz="16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</a:t>
            </a:r>
            <a:r>
              <a:rPr lang="en-US" sz="1600" dirty="0" err="1">
                <a:latin typeface="Courier New" panose="02070309020205020404" pitchFamily="49" charset="0"/>
              </a:rPr>
              <a:t>prev</a:t>
            </a:r>
            <a:r>
              <a:rPr lang="en-US" sz="1600" dirty="0">
                <a:latin typeface="Courier New" panose="02070309020205020404" pitchFamily="49" charset="0"/>
              </a:rPr>
              <a:t> = </a:t>
            </a:r>
            <a:r>
              <a:rPr lang="en-US" sz="1600" dirty="0" smtClean="0">
                <a:latin typeface="Courier New" panose="02070309020205020404" pitchFamily="49" charset="0"/>
              </a:rPr>
              <a:t>next</a:t>
            </a:r>
            <a:endParaRPr lang="en-US" sz="16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next = </a:t>
            </a:r>
            <a:r>
              <a:rPr lang="en-US" sz="1600" dirty="0" smtClean="0">
                <a:latin typeface="Courier New" panose="02070309020205020404" pitchFamily="49" charset="0"/>
              </a:rPr>
              <a:t>input()</a:t>
            </a:r>
            <a:endParaRPr lang="en-US" sz="800" b="1" i="1" dirty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    #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D</a:t>
            </a:r>
            <a:endParaRPr lang="en-US" sz="800" b="1" i="1" dirty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#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E</a:t>
            </a:r>
            <a:endParaRPr lang="en-US" sz="8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return </a:t>
            </a:r>
            <a:r>
              <a:rPr lang="en-US" sz="1600" dirty="0" smtClean="0">
                <a:latin typeface="Courier New" panose="02070309020205020404" pitchFamily="49" charset="0"/>
              </a:rPr>
              <a:t>count</a:t>
            </a:r>
            <a:endParaRPr lang="en-US" sz="1600" dirty="0">
              <a:latin typeface="Courier New" panose="02070309020205020404" pitchFamily="49" charset="0"/>
            </a:endParaRPr>
          </a:p>
          <a:p>
            <a:pPr eaLnBrk="1" hangingPunct="1">
              <a:lnSpc>
                <a:spcPct val="70000"/>
              </a:lnSpc>
              <a:buFont typeface="Wingdings" panose="05000000000000000000" pitchFamily="2" charset="2"/>
              <a:buNone/>
            </a:pPr>
            <a:endParaRPr lang="en-US" sz="1600" dirty="0">
              <a:latin typeface="Courier New" panose="02070309020205020404" pitchFamily="49" charset="0"/>
            </a:endParaRPr>
          </a:p>
        </p:txBody>
      </p:sp>
      <p:graphicFrame>
        <p:nvGraphicFramePr>
          <p:cNvPr id="1729540" name="Group 4"/>
          <p:cNvGraphicFramePr>
            <a:graphicFrameLocks noGrp="1"/>
          </p:cNvGraphicFramePr>
          <p:nvPr/>
        </p:nvGraphicFramePr>
        <p:xfrm>
          <a:off x="6002338" y="3810000"/>
          <a:ext cx="4665662" cy="2287602"/>
        </p:xfrm>
        <a:graphic>
          <a:graphicData uri="http://schemas.openxmlformats.org/drawingml/2006/table">
            <a:tbl>
              <a:tblPr/>
              <a:tblGrid>
                <a:gridCol w="922337"/>
                <a:gridCol w="1141413"/>
                <a:gridCol w="1141412"/>
                <a:gridCol w="1460500"/>
              </a:tblGrid>
              <a:tr h="30477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  <a:ea typeface="Times New Roman" charset="0"/>
                          <a:cs typeface="Times New Roman" charset="0"/>
                        </a:rPr>
                        <a:t>next == 0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  <a:ea typeface="Times New Roman" charset="0"/>
                          <a:cs typeface="Times New Roman" charset="0"/>
                        </a:rPr>
                        <a:t>prev == 0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  <a:ea typeface="Times New Roman" charset="0"/>
                          <a:cs typeface="Times New Roman" charset="0"/>
                        </a:rPr>
                        <a:t>next == prev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79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A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2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B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79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C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2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D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79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E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80" name="Group 4"/>
          <p:cNvGraphicFramePr>
            <a:graphicFrameLocks noGrp="1"/>
          </p:cNvGraphicFramePr>
          <p:nvPr/>
        </p:nvGraphicFramePr>
        <p:xfrm>
          <a:off x="5997576" y="3810000"/>
          <a:ext cx="4665663" cy="2292350"/>
        </p:xfrm>
        <a:graphic>
          <a:graphicData uri="http://schemas.openxmlformats.org/drawingml/2006/table">
            <a:tbl>
              <a:tblPr/>
              <a:tblGrid>
                <a:gridCol w="922338"/>
                <a:gridCol w="1141412"/>
                <a:gridCol w="1141413"/>
                <a:gridCol w="1460500"/>
              </a:tblGrid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32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NEVER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37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NEVER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NEVER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00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NEVER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00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5438" name="Text Box 41"/>
          <p:cNvSpPr txBox="1">
            <a:spLocks noChangeArrowheads="1"/>
          </p:cNvSpPr>
          <p:nvPr/>
        </p:nvSpPr>
        <p:spPr bwMode="auto">
          <a:xfrm>
            <a:off x="5638800" y="2590800"/>
            <a:ext cx="5105400" cy="9159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rgbClr val="EB641B"/>
              </a:buClr>
              <a:buSzPct val="95000"/>
              <a:buFont typeface="Wingdings 2" panose="05020102010507070707" pitchFamily="18" charset="2"/>
              <a:buChar char=""/>
              <a:defRPr sz="22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85000"/>
              <a:buFont typeface="Wingdings 2" panose="05020102010507070707" pitchFamily="18" charset="2"/>
              <a:buChar char=""/>
              <a:defRPr sz="20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 2" panose="05020102010507070707" pitchFamily="18" charset="2"/>
              <a:buChar char=""/>
              <a:defRPr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rgbClr val="EB641B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sz="1800"/>
              <a:t>Which of the following assertions are</a:t>
            </a:r>
            <a:br>
              <a:rPr lang="en-US" sz="1800"/>
            </a:br>
            <a:r>
              <a:rPr lang="en-US" sz="1800"/>
              <a:t>true at which point(s) in the code? 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sz="1800"/>
              <a:t>Choose ALWAYS, NEVER, or SOMETIMES.</a:t>
            </a:r>
          </a:p>
        </p:txBody>
      </p:sp>
    </p:spTree>
    <p:extLst>
      <p:ext uri="{BB962C8B-B14F-4D97-AF65-F5344CB8AC3E}">
        <p14:creationId xmlns:p14="http://schemas.microsoft.com/office/powerpoint/2010/main" val="387311186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Assertion example 3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idx="4294967295"/>
          </p:nvPr>
        </p:nvSpPr>
        <p:spPr/>
        <p:txBody>
          <a:bodyPr>
            <a:normAutofit/>
          </a:bodyPr>
          <a:lstStyle/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16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dirty="0">
                <a:solidFill>
                  <a:srgbClr val="008080"/>
                </a:solidFill>
                <a:latin typeface="Courier New" panose="02070309020205020404" pitchFamily="49" charset="0"/>
              </a:rPr>
              <a:t>Assumes y &gt;= 0, and returns </a:t>
            </a:r>
            <a:r>
              <a:rPr lang="en-US" sz="1600" b="1" dirty="0" err="1">
                <a:solidFill>
                  <a:srgbClr val="008080"/>
                </a:solidFill>
                <a:latin typeface="Courier New" panose="02070309020205020404" pitchFamily="49" charset="0"/>
              </a:rPr>
              <a:t>x^y</a:t>
            </a:r>
            <a:endParaRPr lang="en-US" sz="1600" b="1" dirty="0">
              <a:solidFill>
                <a:srgbClr val="008080"/>
              </a:solidFill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dirty="0" err="1" smtClean="0">
                <a:latin typeface="Courier New" panose="02070309020205020404" pitchFamily="49" charset="0"/>
              </a:rPr>
              <a:t>def</a:t>
            </a:r>
            <a:r>
              <a:rPr lang="en-US" sz="1600" dirty="0" smtClean="0">
                <a:latin typeface="Courier New" panose="02070309020205020404" pitchFamily="49" charset="0"/>
              </a:rPr>
              <a:t> pow(x, </a:t>
            </a:r>
            <a:r>
              <a:rPr lang="en-US" sz="1600" dirty="0">
                <a:latin typeface="Courier New" panose="02070309020205020404" pitchFamily="49" charset="0"/>
              </a:rPr>
              <a:t>y</a:t>
            </a:r>
            <a:r>
              <a:rPr lang="en-US" sz="1600" dirty="0" smtClean="0">
                <a:latin typeface="Courier New" panose="02070309020205020404" pitchFamily="49" charset="0"/>
              </a:rPr>
              <a:t>):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</a:t>
            </a:r>
            <a:r>
              <a:rPr lang="en-US" sz="1600" dirty="0" smtClean="0">
                <a:latin typeface="Courier New" panose="02070309020205020404" pitchFamily="49" charset="0"/>
              </a:rPr>
              <a:t>prod </a:t>
            </a:r>
            <a:r>
              <a:rPr lang="en-US" sz="1600" dirty="0">
                <a:latin typeface="Courier New" panose="02070309020205020404" pitchFamily="49" charset="0"/>
              </a:rPr>
              <a:t>= </a:t>
            </a:r>
            <a:r>
              <a:rPr lang="en-US" sz="1600" dirty="0" smtClean="0">
                <a:latin typeface="Courier New" panose="02070309020205020404" pitchFamily="49" charset="0"/>
              </a:rPr>
              <a:t>1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</a:t>
            </a: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#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A</a:t>
            </a: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while (y &gt; 0</a:t>
            </a:r>
            <a:r>
              <a:rPr lang="en-US" sz="1600" dirty="0" smtClean="0">
                <a:latin typeface="Courier New" panose="02070309020205020404" pitchFamily="49" charset="0"/>
              </a:rPr>
              <a:t>):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    #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B</a:t>
            </a: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if (y % 2 == 0</a:t>
            </a:r>
            <a:r>
              <a:rPr lang="en-US" sz="1600" dirty="0" smtClean="0">
                <a:latin typeface="Courier New" panose="02070309020205020404" pitchFamily="49" charset="0"/>
              </a:rPr>
              <a:t>):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        #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C</a:t>
            </a: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    x = x * </a:t>
            </a:r>
            <a:r>
              <a:rPr lang="en-US" sz="1600" dirty="0" smtClean="0">
                <a:latin typeface="Courier New" panose="02070309020205020404" pitchFamily="49" charset="0"/>
              </a:rPr>
              <a:t>x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    y = y </a:t>
            </a:r>
            <a:r>
              <a:rPr lang="en-US" sz="1600" dirty="0" smtClean="0">
                <a:latin typeface="Courier New" panose="02070309020205020404" pitchFamily="49" charset="0"/>
              </a:rPr>
              <a:t>// 2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        #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D</a:t>
            </a: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</a:t>
            </a:r>
            <a:r>
              <a:rPr lang="en-US" sz="1600" dirty="0" smtClean="0">
                <a:latin typeface="Courier New" panose="02070309020205020404" pitchFamily="49" charset="0"/>
              </a:rPr>
              <a:t>else: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        #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E</a:t>
            </a: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    prod = prod * </a:t>
            </a:r>
            <a:r>
              <a:rPr lang="en-US" sz="1600" dirty="0" smtClean="0">
                <a:latin typeface="Courier New" panose="02070309020205020404" pitchFamily="49" charset="0"/>
              </a:rPr>
              <a:t>x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        </a:t>
            </a:r>
            <a:r>
              <a:rPr lang="en-US" sz="1600" dirty="0" smtClean="0">
                <a:latin typeface="Courier New" panose="02070309020205020404" pitchFamily="49" charset="0"/>
              </a:rPr>
              <a:t>y -= 1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        #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F</a:t>
            </a:r>
            <a:endParaRPr lang="en-US" sz="16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    #</a:t>
            </a:r>
            <a:r>
              <a:rPr lang="en-US" sz="1600" b="1" i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1600" b="1" i="1" dirty="0">
                <a:solidFill>
                  <a:srgbClr val="008080"/>
                </a:solidFill>
                <a:latin typeface="Courier New" panose="02070309020205020404" pitchFamily="49" charset="0"/>
              </a:rPr>
              <a:t>Point G</a:t>
            </a:r>
          </a:p>
          <a:p>
            <a:pPr lvl="1" eaLnBrk="1" hangingPunct="1">
              <a:lnSpc>
                <a:spcPct val="65000"/>
              </a:lnSpc>
              <a:buFont typeface="Wingdings" panose="05000000000000000000" pitchFamily="2" charset="2"/>
              <a:buNone/>
            </a:pPr>
            <a:r>
              <a:rPr lang="en-US" sz="1600" dirty="0">
                <a:latin typeface="Courier New" panose="02070309020205020404" pitchFamily="49" charset="0"/>
              </a:rPr>
              <a:t>    return </a:t>
            </a:r>
            <a:r>
              <a:rPr lang="en-US" sz="1600" dirty="0" smtClean="0">
                <a:latin typeface="Courier New" panose="02070309020205020404" pitchFamily="49" charset="0"/>
              </a:rPr>
              <a:t>prod</a:t>
            </a:r>
          </a:p>
        </p:txBody>
      </p:sp>
      <p:graphicFrame>
        <p:nvGraphicFramePr>
          <p:cNvPr id="859228" name="Group 92"/>
          <p:cNvGraphicFramePr>
            <a:graphicFrameLocks noGrp="1"/>
          </p:cNvGraphicFramePr>
          <p:nvPr/>
        </p:nvGraphicFramePr>
        <p:xfrm>
          <a:off x="6781800" y="3124200"/>
          <a:ext cx="3352800" cy="3081338"/>
        </p:xfrm>
        <a:graphic>
          <a:graphicData uri="http://schemas.openxmlformats.org/drawingml/2006/table">
            <a:tbl>
              <a:tblPr/>
              <a:tblGrid>
                <a:gridCol w="922338"/>
                <a:gridCol w="1141412"/>
                <a:gridCol w="1289050"/>
              </a:tblGrid>
              <a:tr h="30483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  <a:ea typeface="Times New Roman" charset="0"/>
                          <a:cs typeface="Times New Roman" charset="0"/>
                        </a:rPr>
                        <a:t>y &gt; 0</a:t>
                      </a: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  <a:ea typeface="Times New Roman" charset="0"/>
                          <a:cs typeface="Times New Roman" charset="0"/>
                        </a:rPr>
                        <a:t>y % 2 == 0</a:t>
                      </a: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9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A</a:t>
                      </a: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28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B</a:t>
                      </a: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9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C</a:t>
                      </a: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28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D</a:t>
                      </a: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9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E</a:t>
                      </a: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9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F</a:t>
                      </a: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28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G</a:t>
                      </a:r>
                    </a:p>
                  </a:txBody>
                  <a:tcPr marT="45725" marB="45725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charset="0"/>
                        <a:ea typeface="Times New Roman" charset="0"/>
                        <a:cs typeface="Times New Roman" charset="0"/>
                      </a:endParaRPr>
                    </a:p>
                  </a:txBody>
                  <a:tcPr marT="45725" marB="4572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7450" name="Text Box 41"/>
          <p:cNvSpPr txBox="1">
            <a:spLocks noChangeArrowheads="1"/>
          </p:cNvSpPr>
          <p:nvPr/>
        </p:nvSpPr>
        <p:spPr bwMode="auto">
          <a:xfrm>
            <a:off x="5638800" y="2057400"/>
            <a:ext cx="5105400" cy="9159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rgbClr val="EB641B"/>
              </a:buClr>
              <a:buSzPct val="95000"/>
              <a:buFont typeface="Wingdings 2" panose="05020102010507070707" pitchFamily="18" charset="2"/>
              <a:buChar char=""/>
              <a:defRPr sz="22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85000"/>
              <a:buFont typeface="Wingdings 2" panose="05020102010507070707" pitchFamily="18" charset="2"/>
              <a:buChar char=""/>
              <a:defRPr sz="20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 2" panose="05020102010507070707" pitchFamily="18" charset="2"/>
              <a:buChar char=""/>
              <a:defRPr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rgbClr val="EB641B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sz="1800"/>
              <a:t>Which of the following assertions are</a:t>
            </a:r>
            <a:br>
              <a:rPr lang="en-US" sz="1800"/>
            </a:br>
            <a:r>
              <a:rPr lang="en-US" sz="1800"/>
              <a:t>true at which point(s) in the code?  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sz="1800"/>
              <a:t>Choose ALWAYS, NEVER, or SOMETIMES.</a:t>
            </a:r>
          </a:p>
        </p:txBody>
      </p:sp>
      <p:graphicFrame>
        <p:nvGraphicFramePr>
          <p:cNvPr id="859229" name="Group 93"/>
          <p:cNvGraphicFramePr>
            <a:graphicFrameLocks noGrp="1"/>
          </p:cNvGraphicFramePr>
          <p:nvPr/>
        </p:nvGraphicFramePr>
        <p:xfrm>
          <a:off x="6781800" y="3124201"/>
          <a:ext cx="3352800" cy="3076577"/>
        </p:xfrm>
        <a:graphic>
          <a:graphicData uri="http://schemas.openxmlformats.org/drawingml/2006/table">
            <a:tbl>
              <a:tblPr/>
              <a:tblGrid>
                <a:gridCol w="922338"/>
                <a:gridCol w="1141412"/>
                <a:gridCol w="1289050"/>
              </a:tblGrid>
              <a:tr h="3079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endParaRPr kumimoji="0" 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urier New" charset="0"/>
                        <a:ea typeface="Times New Roman" charset="0"/>
                        <a:cs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  <a:ea typeface="Times New Roman" charset="0"/>
                          <a:cs typeface="Times New Roman" charset="0"/>
                        </a:rPr>
                        <a:t>y &gt; 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urier New" charset="0"/>
                          <a:ea typeface="Times New Roman" charset="0"/>
                          <a:cs typeface="Times New Roman" charset="0"/>
                        </a:rPr>
                        <a:t>y % 2 == 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395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A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395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B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3937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C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395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D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4032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NEVER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395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F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SOMETIMES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390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Point G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NEVER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808080"/>
                        </a:buClr>
                        <a:buSzPct val="60000"/>
                        <a:buFont typeface="Wingdings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charset="0"/>
                          <a:ea typeface="Times New Roman" charset="0"/>
                          <a:cs typeface="Times New Roman" charset="0"/>
                        </a:rPr>
                        <a:t>ALWAYS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miter lim="800000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7703028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9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8592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Fencepost loop</a:t>
            </a:r>
          </a:p>
        </p:txBody>
      </p:sp>
      <p:sp>
        <p:nvSpPr>
          <p:cNvPr id="13315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Add a statement outside the loop to place the initial "post."</a:t>
            </a:r>
          </a:p>
          <a:p>
            <a:pPr lvl="1" eaLnBrk="1" hangingPunct="1"/>
            <a:r>
              <a:rPr lang="en-US" dirty="0" smtClean="0"/>
              <a:t>Also called a </a:t>
            </a:r>
            <a:r>
              <a:rPr lang="en-US" i="1" dirty="0" smtClean="0"/>
              <a:t>fencepost loop</a:t>
            </a:r>
            <a:r>
              <a:rPr lang="en-US" dirty="0" smtClean="0"/>
              <a:t> or a "loop-and-a-half" solution.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endParaRPr lang="en-US" dirty="0" smtClean="0"/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b="1" dirty="0" smtClean="0"/>
              <a:t>	</a:t>
            </a:r>
            <a:r>
              <a:rPr lang="en-US" b="1" i="1" dirty="0" smtClean="0"/>
              <a:t>place a post.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i="1" dirty="0" smtClean="0"/>
              <a:t>	for </a:t>
            </a:r>
            <a:r>
              <a:rPr lang="en-US" i="1" dirty="0"/>
              <a:t>l</a:t>
            </a:r>
            <a:r>
              <a:rPr lang="en-US" i="1" dirty="0" smtClean="0"/>
              <a:t>ength of fence</a:t>
            </a:r>
            <a:r>
              <a:rPr lang="en-US" b="1" i="1" dirty="0" smtClean="0"/>
              <a:t> – 1</a:t>
            </a:r>
            <a:r>
              <a:rPr lang="en-US" i="1" dirty="0"/>
              <a:t>:</a:t>
            </a:r>
            <a:endParaRPr lang="en-US" i="1" dirty="0" smtClean="0"/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b="1" i="1" dirty="0" smtClean="0"/>
              <a:t>	    place some wire.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b="1" i="1" dirty="0" smtClean="0"/>
              <a:t>	    place a post.</a:t>
            </a:r>
          </a:p>
          <a:p>
            <a:pPr lvl="1" eaLnBrk="1" hangingPunct="1">
              <a:buFont typeface="Wingdings 2" panose="05020102010507070707" pitchFamily="18" charset="2"/>
              <a:buNone/>
            </a:pPr>
            <a:r>
              <a:rPr lang="en-US" i="1" dirty="0" smtClean="0"/>
              <a:t>	</a:t>
            </a:r>
          </a:p>
        </p:txBody>
      </p:sp>
      <p:grpSp>
        <p:nvGrpSpPr>
          <p:cNvPr id="13316" name="Group 4"/>
          <p:cNvGrpSpPr>
            <a:grpSpLocks/>
          </p:cNvGrpSpPr>
          <p:nvPr/>
        </p:nvGrpSpPr>
        <p:grpSpPr bwMode="auto">
          <a:xfrm>
            <a:off x="3810000" y="4876800"/>
            <a:ext cx="4191000" cy="990600"/>
            <a:chOff x="1248" y="3360"/>
            <a:chExt cx="2640" cy="624"/>
          </a:xfrm>
        </p:grpSpPr>
        <p:grpSp>
          <p:nvGrpSpPr>
            <p:cNvPr id="13317" name="Group 5"/>
            <p:cNvGrpSpPr>
              <a:grpSpLocks/>
            </p:cNvGrpSpPr>
            <p:nvPr/>
          </p:nvGrpSpPr>
          <p:grpSpPr bwMode="auto">
            <a:xfrm>
              <a:off x="1248" y="3360"/>
              <a:ext cx="624" cy="624"/>
              <a:chOff x="480" y="2400"/>
              <a:chExt cx="624" cy="624"/>
            </a:xfrm>
          </p:grpSpPr>
          <p:sp>
            <p:nvSpPr>
              <p:cNvPr id="13334" name="Rectangle 6"/>
              <p:cNvSpPr>
                <a:spLocks noChangeArrowheads="1"/>
              </p:cNvSpPr>
              <p:nvPr/>
            </p:nvSpPr>
            <p:spPr bwMode="auto">
              <a:xfrm>
                <a:off x="480" y="2400"/>
                <a:ext cx="144" cy="624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>
                  <a:spcBef>
                    <a:spcPct val="20000"/>
                  </a:spcBef>
                  <a:buClr>
                    <a:srgbClr val="EB641B"/>
                  </a:buClr>
                  <a:buSzPct val="95000"/>
                  <a:buFont typeface="Wingdings 2" panose="05020102010507070707" pitchFamily="18" charset="2"/>
                  <a:buChar char=""/>
                  <a:defRPr sz="22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1"/>
                  </a:buClr>
                  <a:buSzPct val="85000"/>
                  <a:buFont typeface="Wingdings 2" panose="05020102010507070707" pitchFamily="18" charset="2"/>
                  <a:buChar char=""/>
                  <a:defRPr sz="20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 2" panose="05020102010507070707" pitchFamily="18" charset="2"/>
                  <a:buChar char=""/>
                  <a:defRPr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rgbClr val="EB641B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9pPr>
              </a:lstStyle>
              <a:p>
                <a:pPr>
                  <a:spcBef>
                    <a:spcPts val="500"/>
                  </a:spcBef>
                  <a:buClr>
                    <a:srgbClr val="800080"/>
                  </a:buClr>
                  <a:buSzPct val="55000"/>
                  <a:buFont typeface="Wingdings" panose="05000000000000000000" pitchFamily="2" charset="2"/>
                  <a:buChar char="n"/>
                </a:pPr>
                <a:endParaRPr lang="en-US" sz="2000"/>
              </a:p>
            </p:txBody>
          </p:sp>
          <p:grpSp>
            <p:nvGrpSpPr>
              <p:cNvPr id="13335" name="Group 7"/>
              <p:cNvGrpSpPr>
                <a:grpSpLocks/>
              </p:cNvGrpSpPr>
              <p:nvPr/>
            </p:nvGrpSpPr>
            <p:grpSpPr bwMode="auto">
              <a:xfrm>
                <a:off x="624" y="2496"/>
                <a:ext cx="480" cy="240"/>
                <a:chOff x="624" y="2496"/>
                <a:chExt cx="480" cy="240"/>
              </a:xfrm>
            </p:grpSpPr>
            <p:sp>
              <p:nvSpPr>
                <p:cNvPr id="13336" name="Rectangle 8"/>
                <p:cNvSpPr>
                  <a:spLocks noChangeArrowheads="1"/>
                </p:cNvSpPr>
                <p:nvPr/>
              </p:nvSpPr>
              <p:spPr bwMode="auto">
                <a:xfrm>
                  <a:off x="624" y="2496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  <p:sp>
              <p:nvSpPr>
                <p:cNvPr id="13337" name="Rectangle 9"/>
                <p:cNvSpPr>
                  <a:spLocks noChangeArrowheads="1"/>
                </p:cNvSpPr>
                <p:nvPr/>
              </p:nvSpPr>
              <p:spPr bwMode="auto">
                <a:xfrm>
                  <a:off x="624" y="2688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</p:grpSp>
        </p:grpSp>
        <p:grpSp>
          <p:nvGrpSpPr>
            <p:cNvPr id="13318" name="Group 10"/>
            <p:cNvGrpSpPr>
              <a:grpSpLocks/>
            </p:cNvGrpSpPr>
            <p:nvPr/>
          </p:nvGrpSpPr>
          <p:grpSpPr bwMode="auto">
            <a:xfrm>
              <a:off x="1872" y="3360"/>
              <a:ext cx="624" cy="624"/>
              <a:chOff x="480" y="2400"/>
              <a:chExt cx="624" cy="624"/>
            </a:xfrm>
          </p:grpSpPr>
          <p:sp>
            <p:nvSpPr>
              <p:cNvPr id="13330" name="Rectangle 11"/>
              <p:cNvSpPr>
                <a:spLocks noChangeArrowheads="1"/>
              </p:cNvSpPr>
              <p:nvPr/>
            </p:nvSpPr>
            <p:spPr bwMode="auto">
              <a:xfrm>
                <a:off x="480" y="2400"/>
                <a:ext cx="144" cy="624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>
                  <a:spcBef>
                    <a:spcPct val="20000"/>
                  </a:spcBef>
                  <a:buClr>
                    <a:srgbClr val="EB641B"/>
                  </a:buClr>
                  <a:buSzPct val="95000"/>
                  <a:buFont typeface="Wingdings 2" panose="05020102010507070707" pitchFamily="18" charset="2"/>
                  <a:buChar char=""/>
                  <a:defRPr sz="22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1"/>
                  </a:buClr>
                  <a:buSzPct val="85000"/>
                  <a:buFont typeface="Wingdings 2" panose="05020102010507070707" pitchFamily="18" charset="2"/>
                  <a:buChar char=""/>
                  <a:defRPr sz="20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 2" panose="05020102010507070707" pitchFamily="18" charset="2"/>
                  <a:buChar char=""/>
                  <a:defRPr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rgbClr val="EB641B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9pPr>
              </a:lstStyle>
              <a:p>
                <a:pPr>
                  <a:spcBef>
                    <a:spcPts val="500"/>
                  </a:spcBef>
                  <a:buClr>
                    <a:srgbClr val="800080"/>
                  </a:buClr>
                  <a:buSzPct val="55000"/>
                  <a:buFont typeface="Wingdings" panose="05000000000000000000" pitchFamily="2" charset="2"/>
                  <a:buChar char="n"/>
                </a:pPr>
                <a:endParaRPr lang="en-US" sz="2000"/>
              </a:p>
            </p:txBody>
          </p:sp>
          <p:grpSp>
            <p:nvGrpSpPr>
              <p:cNvPr id="13331" name="Group 12"/>
              <p:cNvGrpSpPr>
                <a:grpSpLocks/>
              </p:cNvGrpSpPr>
              <p:nvPr/>
            </p:nvGrpSpPr>
            <p:grpSpPr bwMode="auto">
              <a:xfrm>
                <a:off x="624" y="2496"/>
                <a:ext cx="480" cy="240"/>
                <a:chOff x="624" y="2496"/>
                <a:chExt cx="480" cy="240"/>
              </a:xfrm>
            </p:grpSpPr>
            <p:sp>
              <p:nvSpPr>
                <p:cNvPr id="13332" name="Rectangle 13"/>
                <p:cNvSpPr>
                  <a:spLocks noChangeArrowheads="1"/>
                </p:cNvSpPr>
                <p:nvPr/>
              </p:nvSpPr>
              <p:spPr bwMode="auto">
                <a:xfrm>
                  <a:off x="624" y="2496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  <p:sp>
              <p:nvSpPr>
                <p:cNvPr id="13333" name="Rectangle 14"/>
                <p:cNvSpPr>
                  <a:spLocks noChangeArrowheads="1"/>
                </p:cNvSpPr>
                <p:nvPr/>
              </p:nvSpPr>
              <p:spPr bwMode="auto">
                <a:xfrm>
                  <a:off x="624" y="2688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</p:grpSp>
        </p:grpSp>
        <p:grpSp>
          <p:nvGrpSpPr>
            <p:cNvPr id="13319" name="Group 15"/>
            <p:cNvGrpSpPr>
              <a:grpSpLocks/>
            </p:cNvGrpSpPr>
            <p:nvPr/>
          </p:nvGrpSpPr>
          <p:grpSpPr bwMode="auto">
            <a:xfrm>
              <a:off x="2496" y="3360"/>
              <a:ext cx="624" cy="624"/>
              <a:chOff x="480" y="2400"/>
              <a:chExt cx="624" cy="624"/>
            </a:xfrm>
          </p:grpSpPr>
          <p:sp>
            <p:nvSpPr>
              <p:cNvPr id="13326" name="Rectangle 16"/>
              <p:cNvSpPr>
                <a:spLocks noChangeArrowheads="1"/>
              </p:cNvSpPr>
              <p:nvPr/>
            </p:nvSpPr>
            <p:spPr bwMode="auto">
              <a:xfrm>
                <a:off x="480" y="2400"/>
                <a:ext cx="144" cy="624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>
                  <a:spcBef>
                    <a:spcPct val="20000"/>
                  </a:spcBef>
                  <a:buClr>
                    <a:srgbClr val="EB641B"/>
                  </a:buClr>
                  <a:buSzPct val="95000"/>
                  <a:buFont typeface="Wingdings 2" panose="05020102010507070707" pitchFamily="18" charset="2"/>
                  <a:buChar char=""/>
                  <a:defRPr sz="22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1"/>
                  </a:buClr>
                  <a:buSzPct val="85000"/>
                  <a:buFont typeface="Wingdings 2" panose="05020102010507070707" pitchFamily="18" charset="2"/>
                  <a:buChar char=""/>
                  <a:defRPr sz="20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 2" panose="05020102010507070707" pitchFamily="18" charset="2"/>
                  <a:buChar char=""/>
                  <a:defRPr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rgbClr val="EB641B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9pPr>
              </a:lstStyle>
              <a:p>
                <a:pPr>
                  <a:spcBef>
                    <a:spcPts val="500"/>
                  </a:spcBef>
                  <a:buClr>
                    <a:srgbClr val="800080"/>
                  </a:buClr>
                  <a:buSzPct val="55000"/>
                  <a:buFont typeface="Wingdings" panose="05000000000000000000" pitchFamily="2" charset="2"/>
                  <a:buChar char="n"/>
                </a:pPr>
                <a:endParaRPr lang="en-US" sz="2000"/>
              </a:p>
            </p:txBody>
          </p:sp>
          <p:grpSp>
            <p:nvGrpSpPr>
              <p:cNvPr id="13327" name="Group 17"/>
              <p:cNvGrpSpPr>
                <a:grpSpLocks/>
              </p:cNvGrpSpPr>
              <p:nvPr/>
            </p:nvGrpSpPr>
            <p:grpSpPr bwMode="auto">
              <a:xfrm>
                <a:off x="624" y="2496"/>
                <a:ext cx="480" cy="240"/>
                <a:chOff x="624" y="2496"/>
                <a:chExt cx="480" cy="240"/>
              </a:xfrm>
            </p:grpSpPr>
            <p:sp>
              <p:nvSpPr>
                <p:cNvPr id="13328" name="Rectangle 18"/>
                <p:cNvSpPr>
                  <a:spLocks noChangeArrowheads="1"/>
                </p:cNvSpPr>
                <p:nvPr/>
              </p:nvSpPr>
              <p:spPr bwMode="auto">
                <a:xfrm>
                  <a:off x="624" y="2496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  <p:sp>
              <p:nvSpPr>
                <p:cNvPr id="13329" name="Rectangle 19"/>
                <p:cNvSpPr>
                  <a:spLocks noChangeArrowheads="1"/>
                </p:cNvSpPr>
                <p:nvPr/>
              </p:nvSpPr>
              <p:spPr bwMode="auto">
                <a:xfrm>
                  <a:off x="624" y="2688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</p:grpSp>
        </p:grpSp>
        <p:grpSp>
          <p:nvGrpSpPr>
            <p:cNvPr id="13320" name="Group 20"/>
            <p:cNvGrpSpPr>
              <a:grpSpLocks/>
            </p:cNvGrpSpPr>
            <p:nvPr/>
          </p:nvGrpSpPr>
          <p:grpSpPr bwMode="auto">
            <a:xfrm>
              <a:off x="3120" y="3360"/>
              <a:ext cx="624" cy="624"/>
              <a:chOff x="480" y="2400"/>
              <a:chExt cx="624" cy="624"/>
            </a:xfrm>
          </p:grpSpPr>
          <p:sp>
            <p:nvSpPr>
              <p:cNvPr id="13322" name="Rectangle 21"/>
              <p:cNvSpPr>
                <a:spLocks noChangeArrowheads="1"/>
              </p:cNvSpPr>
              <p:nvPr/>
            </p:nvSpPr>
            <p:spPr bwMode="auto">
              <a:xfrm>
                <a:off x="480" y="2400"/>
                <a:ext cx="144" cy="624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/>
              <a:lstStyle>
                <a:lvl1pPr>
                  <a:spcBef>
                    <a:spcPct val="20000"/>
                  </a:spcBef>
                  <a:buClr>
                    <a:srgbClr val="EB641B"/>
                  </a:buClr>
                  <a:buSzPct val="95000"/>
                  <a:buFont typeface="Wingdings 2" panose="05020102010507070707" pitchFamily="18" charset="2"/>
                  <a:buChar char=""/>
                  <a:defRPr sz="22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1"/>
                  </a:buClr>
                  <a:buSzPct val="85000"/>
                  <a:buFont typeface="Wingdings 2" panose="05020102010507070707" pitchFamily="18" charset="2"/>
                  <a:buChar char=""/>
                  <a:defRPr sz="20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 2" panose="05020102010507070707" pitchFamily="18" charset="2"/>
                  <a:buChar char=""/>
                  <a:defRPr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rgbClr val="EB641B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rgbClr val="39639D"/>
                  </a:buClr>
                  <a:buSzPct val="65000"/>
                  <a:buFont typeface="Wingdings 2" panose="05020102010507070707" pitchFamily="18" charset="2"/>
                  <a:buChar char=""/>
                  <a:defRPr sz="1700">
                    <a:solidFill>
                      <a:schemeClr val="tx1"/>
                    </a:solidFill>
                    <a:latin typeface="Verdana" panose="020B0604030504040204" pitchFamily="34" charset="0"/>
                    <a:ea typeface="MS PGothic" panose="020B0600070205080204" pitchFamily="34" charset="-128"/>
                  </a:defRPr>
                </a:lvl9pPr>
              </a:lstStyle>
              <a:p>
                <a:pPr>
                  <a:spcBef>
                    <a:spcPts val="500"/>
                  </a:spcBef>
                  <a:buClr>
                    <a:srgbClr val="800080"/>
                  </a:buClr>
                  <a:buSzPct val="55000"/>
                  <a:buFont typeface="Wingdings" panose="05000000000000000000" pitchFamily="2" charset="2"/>
                  <a:buChar char="n"/>
                </a:pPr>
                <a:endParaRPr lang="en-US" sz="2000"/>
              </a:p>
            </p:txBody>
          </p:sp>
          <p:grpSp>
            <p:nvGrpSpPr>
              <p:cNvPr id="13323" name="Group 22"/>
              <p:cNvGrpSpPr>
                <a:grpSpLocks/>
              </p:cNvGrpSpPr>
              <p:nvPr/>
            </p:nvGrpSpPr>
            <p:grpSpPr bwMode="auto">
              <a:xfrm>
                <a:off x="624" y="2496"/>
                <a:ext cx="480" cy="240"/>
                <a:chOff x="624" y="2496"/>
                <a:chExt cx="480" cy="240"/>
              </a:xfrm>
            </p:grpSpPr>
            <p:sp>
              <p:nvSpPr>
                <p:cNvPr id="13324" name="Rectangle 23"/>
                <p:cNvSpPr>
                  <a:spLocks noChangeArrowheads="1"/>
                </p:cNvSpPr>
                <p:nvPr/>
              </p:nvSpPr>
              <p:spPr bwMode="auto">
                <a:xfrm>
                  <a:off x="624" y="2496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  <p:sp>
              <p:nvSpPr>
                <p:cNvPr id="13325" name="Rectangle 24"/>
                <p:cNvSpPr>
                  <a:spLocks noChangeArrowheads="1"/>
                </p:cNvSpPr>
                <p:nvPr/>
              </p:nvSpPr>
              <p:spPr bwMode="auto">
                <a:xfrm>
                  <a:off x="624" y="2688"/>
                  <a:ext cx="480" cy="48"/>
                </a:xfrm>
                <a:prstGeom prst="rect">
                  <a:avLst/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lr>
                      <a:srgbClr val="EB641B"/>
                    </a:buClr>
                    <a:buSzPct val="95000"/>
                    <a:buFont typeface="Wingdings 2" panose="05020102010507070707" pitchFamily="18" charset="2"/>
                    <a:buChar char=""/>
                    <a:defRPr sz="22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1pPr>
                  <a:lvl2pPr marL="742950" indent="-285750">
                    <a:spcBef>
                      <a:spcPct val="20000"/>
                    </a:spcBef>
                    <a:buClr>
                      <a:schemeClr val="accent1"/>
                    </a:buClr>
                    <a:buSzPct val="85000"/>
                    <a:buFont typeface="Wingdings 2" panose="05020102010507070707" pitchFamily="18" charset="2"/>
                    <a:buChar char=""/>
                    <a:defRPr sz="20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2pPr>
                  <a:lvl3pPr marL="1143000" indent="-228600">
                    <a:spcBef>
                      <a:spcPct val="20000"/>
                    </a:spcBef>
                    <a:buClr>
                      <a:schemeClr val="accent2"/>
                    </a:buClr>
                    <a:buSzPct val="70000"/>
                    <a:buFont typeface="Wingdings 2" panose="05020102010507070707" pitchFamily="18" charset="2"/>
                    <a:buChar char=""/>
                    <a:defRPr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3pPr>
                  <a:lvl4pPr marL="1600200" indent="-228600">
                    <a:spcBef>
                      <a:spcPct val="20000"/>
                    </a:spcBef>
                    <a:buClr>
                      <a:srgbClr val="EB641B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4pPr>
                  <a:lvl5pPr marL="2057400" indent="-228600">
                    <a:spcBef>
                      <a:spcPct val="20000"/>
                    </a:spcBef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lr>
                      <a:srgbClr val="39639D"/>
                    </a:buClr>
                    <a:buSzPct val="65000"/>
                    <a:buFont typeface="Wingdings 2" panose="05020102010507070707" pitchFamily="18" charset="2"/>
                    <a:buChar char=""/>
                    <a:defRPr sz="1700">
                      <a:solidFill>
                        <a:schemeClr val="tx1"/>
                      </a:solidFill>
                      <a:latin typeface="Verdana" panose="020B0604030504040204" pitchFamily="34" charset="0"/>
                      <a:ea typeface="MS PGothic" panose="020B0600070205080204" pitchFamily="34" charset="-128"/>
                    </a:defRPr>
                  </a:lvl9pPr>
                </a:lstStyle>
                <a:p>
                  <a:pPr>
                    <a:spcBef>
                      <a:spcPts val="500"/>
                    </a:spcBef>
                    <a:buClr>
                      <a:srgbClr val="800080"/>
                    </a:buClr>
                    <a:buSzPct val="55000"/>
                    <a:buFont typeface="Wingdings" panose="05000000000000000000" pitchFamily="2" charset="2"/>
                    <a:buChar char="n"/>
                  </a:pPr>
                  <a:endParaRPr lang="en-US" sz="2000"/>
                </a:p>
              </p:txBody>
            </p:sp>
          </p:grpSp>
        </p:grpSp>
        <p:sp>
          <p:nvSpPr>
            <p:cNvPr id="13321" name="Rectangle 25"/>
            <p:cNvSpPr>
              <a:spLocks noChangeArrowheads="1"/>
            </p:cNvSpPr>
            <p:nvPr/>
          </p:nvSpPr>
          <p:spPr bwMode="auto">
            <a:xfrm>
              <a:off x="3744" y="3360"/>
              <a:ext cx="144" cy="624"/>
            </a:xfrm>
            <a:prstGeom prst="rect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>
              <a:lvl1pPr>
                <a:spcBef>
                  <a:spcPct val="20000"/>
                </a:spcBef>
                <a:buClr>
                  <a:srgbClr val="EB641B"/>
                </a:buClr>
                <a:buSzPct val="95000"/>
                <a:buFont typeface="Wingdings 2" panose="05020102010507070707" pitchFamily="18" charset="2"/>
                <a:buChar char=""/>
                <a:defRPr sz="2200">
                  <a:solidFill>
                    <a:schemeClr val="tx1"/>
                  </a:solidFill>
                  <a:latin typeface="Verdana" panose="020B0604030504040204" pitchFamily="34" charset="0"/>
                  <a:ea typeface="MS PGothic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1"/>
                </a:buClr>
                <a:buSzPct val="85000"/>
                <a:buFont typeface="Wingdings 2" panose="05020102010507070707" pitchFamily="18" charset="2"/>
                <a:buChar char=""/>
                <a:defRPr sz="2000">
                  <a:solidFill>
                    <a:schemeClr val="tx1"/>
                  </a:solidFill>
                  <a:latin typeface="Verdana" panose="020B0604030504040204" pitchFamily="34" charset="0"/>
                  <a:ea typeface="MS PGothic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 2" panose="05020102010507070707" pitchFamily="18" charset="2"/>
                <a:buChar char=""/>
                <a:defRPr>
                  <a:solidFill>
                    <a:schemeClr val="tx1"/>
                  </a:solidFill>
                  <a:latin typeface="Verdana" panose="020B0604030504040204" pitchFamily="34" charset="0"/>
                  <a:ea typeface="MS PGothic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rgbClr val="EB641B"/>
                </a:buClr>
                <a:buSzPct val="65000"/>
                <a:buFont typeface="Wingdings 2" panose="05020102010507070707" pitchFamily="18" charset="2"/>
                <a:buChar char=""/>
                <a:defRPr sz="1700">
                  <a:solidFill>
                    <a:schemeClr val="tx1"/>
                  </a:solidFill>
                  <a:latin typeface="Verdana" panose="020B0604030504040204" pitchFamily="34" charset="0"/>
                  <a:ea typeface="MS PGothic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rgbClr val="39639D"/>
                </a:buClr>
                <a:buSzPct val="65000"/>
                <a:buFont typeface="Wingdings 2" panose="05020102010507070707" pitchFamily="18" charset="2"/>
                <a:buChar char=""/>
                <a:defRPr sz="1700">
                  <a:solidFill>
                    <a:schemeClr val="tx1"/>
                  </a:solidFill>
                  <a:latin typeface="Verdana" panose="020B0604030504040204" pitchFamily="34" charset="0"/>
                  <a:ea typeface="MS PGothic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39639D"/>
                </a:buClr>
                <a:buSzPct val="65000"/>
                <a:buFont typeface="Wingdings 2" panose="05020102010507070707" pitchFamily="18" charset="2"/>
                <a:buChar char=""/>
                <a:defRPr sz="1700">
                  <a:solidFill>
                    <a:schemeClr val="tx1"/>
                  </a:solidFill>
                  <a:latin typeface="Verdana" panose="020B0604030504040204" pitchFamily="34" charset="0"/>
                  <a:ea typeface="MS PGothic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39639D"/>
                </a:buClr>
                <a:buSzPct val="65000"/>
                <a:buFont typeface="Wingdings 2" panose="05020102010507070707" pitchFamily="18" charset="2"/>
                <a:buChar char=""/>
                <a:defRPr sz="1700">
                  <a:solidFill>
                    <a:schemeClr val="tx1"/>
                  </a:solidFill>
                  <a:latin typeface="Verdana" panose="020B0604030504040204" pitchFamily="34" charset="0"/>
                  <a:ea typeface="MS PGothic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39639D"/>
                </a:buClr>
                <a:buSzPct val="65000"/>
                <a:buFont typeface="Wingdings 2" panose="05020102010507070707" pitchFamily="18" charset="2"/>
                <a:buChar char=""/>
                <a:defRPr sz="1700">
                  <a:solidFill>
                    <a:schemeClr val="tx1"/>
                  </a:solidFill>
                  <a:latin typeface="Verdana" panose="020B0604030504040204" pitchFamily="34" charset="0"/>
                  <a:ea typeface="MS PGothic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rgbClr val="39639D"/>
                </a:buClr>
                <a:buSzPct val="65000"/>
                <a:buFont typeface="Wingdings 2" panose="05020102010507070707" pitchFamily="18" charset="2"/>
                <a:buChar char=""/>
                <a:defRPr sz="1700">
                  <a:solidFill>
                    <a:schemeClr val="tx1"/>
                  </a:solidFill>
                  <a:latin typeface="Verdana" panose="020B0604030504040204" pitchFamily="34" charset="0"/>
                  <a:ea typeface="MS PGothic" panose="020B0600070205080204" pitchFamily="34" charset="-128"/>
                </a:defRPr>
              </a:lvl9pPr>
            </a:lstStyle>
            <a:p>
              <a:pPr>
                <a:spcBef>
                  <a:spcPts val="500"/>
                </a:spcBef>
                <a:buClr>
                  <a:srgbClr val="800080"/>
                </a:buClr>
                <a:buSzPct val="55000"/>
                <a:buFont typeface="Wingdings" panose="05000000000000000000" pitchFamily="2" charset="2"/>
                <a:buChar char="n"/>
              </a:pPr>
              <a:endParaRPr lang="en-US" sz="2000"/>
            </a:p>
          </p:txBody>
        </p:sp>
      </p:grpSp>
    </p:spTree>
    <p:extLst>
      <p:ext uri="{BB962C8B-B14F-4D97-AF65-F5344CB8AC3E}">
        <p14:creationId xmlns:p14="http://schemas.microsoft.com/office/powerpoint/2010/main" val="3366316320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Fencepost </a:t>
            </a:r>
            <a:r>
              <a:rPr lang="en-US" dirty="0"/>
              <a:t>f</a:t>
            </a:r>
            <a:r>
              <a:rPr lang="en-US" dirty="0" smtClean="0"/>
              <a:t>unction solution</a:t>
            </a:r>
          </a:p>
        </p:txBody>
      </p:sp>
      <p:sp>
        <p:nvSpPr>
          <p:cNvPr id="791555" name="Rectangle 3"/>
          <p:cNvSpPr>
            <a:spLocks noGrp="1"/>
          </p:cNvSpPr>
          <p:nvPr>
            <p:ph type="body" idx="4294967295"/>
          </p:nvPr>
        </p:nvSpPr>
        <p:spPr/>
        <p:txBody>
          <a:bodyPr>
            <a:normAutofit/>
          </a:bodyPr>
          <a:lstStyle/>
          <a:p>
            <a:pPr eaLnBrk="1" hangingPunct="1"/>
            <a:r>
              <a:rPr lang="en-US" sz="2000" dirty="0" err="1" smtClean="0">
                <a:latin typeface="Courier New" panose="02070309020205020404" pitchFamily="49" charset="0"/>
              </a:rPr>
              <a:t>def</a:t>
            </a:r>
            <a:r>
              <a:rPr lang="en-US" sz="2000" dirty="0" smtClean="0">
                <a:latin typeface="Courier New" panose="02070309020205020404" pitchFamily="49" charset="0"/>
              </a:rPr>
              <a:t> </a:t>
            </a:r>
            <a:r>
              <a:rPr lang="en-US" sz="2000" dirty="0" err="1" smtClean="0">
                <a:latin typeface="Courier New" panose="02070309020205020404" pitchFamily="49" charset="0"/>
              </a:rPr>
              <a:t>print_letters</a:t>
            </a:r>
            <a:r>
              <a:rPr lang="en-US" sz="2000" dirty="0" smtClean="0">
                <a:latin typeface="Courier New" panose="02070309020205020404" pitchFamily="49" charset="0"/>
              </a:rPr>
              <a:t>(word):</a:t>
            </a:r>
            <a:r>
              <a:rPr lang="en-US" sz="2000" dirty="0">
                <a:latin typeface="Courier New" panose="02070309020205020404" pitchFamily="49" charset="0"/>
              </a:rPr>
              <a:t/>
            </a:r>
            <a:br>
              <a:rPr lang="en-US" sz="2000" dirty="0">
                <a:latin typeface="Courier New" panose="02070309020205020404" pitchFamily="49" charset="0"/>
              </a:rPr>
            </a:br>
            <a:r>
              <a:rPr lang="en-US" sz="2000" dirty="0">
                <a:latin typeface="Courier New" panose="02070309020205020404" pitchFamily="49" charset="0"/>
              </a:rPr>
              <a:t>	  </a:t>
            </a:r>
            <a:r>
              <a:rPr lang="en-US" sz="20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print(word[0])</a:t>
            </a:r>
            <a:r>
              <a:rPr lang="en-US" sz="2000" b="1" dirty="0">
                <a:solidFill>
                  <a:srgbClr val="003399"/>
                </a:solidFill>
                <a:latin typeface="Courier New" panose="02070309020205020404" pitchFamily="49" charset="0"/>
              </a:rPr>
              <a:t/>
            </a:r>
            <a:br>
              <a:rPr lang="en-US" sz="2000" b="1" dirty="0">
                <a:solidFill>
                  <a:srgbClr val="003399"/>
                </a:solidFill>
                <a:latin typeface="Courier New" panose="02070309020205020404" pitchFamily="49" charset="0"/>
              </a:rPr>
            </a:br>
            <a:r>
              <a:rPr lang="en-US" sz="2000" dirty="0">
                <a:latin typeface="Courier New" panose="02070309020205020404" pitchFamily="49" charset="0"/>
              </a:rPr>
              <a:t>      </a:t>
            </a:r>
            <a:r>
              <a:rPr lang="en-US" sz="2000" dirty="0" smtClean="0">
                <a:latin typeface="Courier New" panose="02070309020205020404" pitchFamily="49" charset="0"/>
              </a:rPr>
              <a:t>for </a:t>
            </a:r>
            <a:r>
              <a:rPr lang="en-US" sz="2000" dirty="0" err="1" smtClean="0">
                <a:latin typeface="Courier New" panose="02070309020205020404" pitchFamily="49" charset="0"/>
              </a:rPr>
              <a:t>i</a:t>
            </a:r>
            <a:r>
              <a:rPr lang="en-US" sz="2000" dirty="0" smtClean="0">
                <a:latin typeface="Courier New" panose="02070309020205020404" pitchFamily="49" charset="0"/>
              </a:rPr>
              <a:t> in range(1, </a:t>
            </a:r>
            <a:r>
              <a:rPr lang="en-US" sz="2000" dirty="0" err="1" smtClean="0">
                <a:latin typeface="Courier New" panose="02070309020205020404" pitchFamily="49" charset="0"/>
              </a:rPr>
              <a:t>len</a:t>
            </a:r>
            <a:r>
              <a:rPr lang="en-US" sz="2000" dirty="0" smtClean="0">
                <a:latin typeface="Courier New" panose="02070309020205020404" pitchFamily="49" charset="0"/>
              </a:rPr>
              <a:t>(word)):</a:t>
            </a:r>
            <a:r>
              <a:rPr lang="en-US" sz="2000" dirty="0">
                <a:latin typeface="Courier New" panose="02070309020205020404" pitchFamily="49" charset="0"/>
              </a:rPr>
              <a:t/>
            </a:r>
            <a:br>
              <a:rPr lang="en-US" sz="2000" dirty="0">
                <a:latin typeface="Courier New" panose="02070309020205020404" pitchFamily="49" charset="0"/>
              </a:rPr>
            </a:br>
            <a:r>
              <a:rPr lang="en-US" sz="2000" dirty="0">
                <a:latin typeface="Courier New" panose="02070309020205020404" pitchFamily="49" charset="0"/>
              </a:rPr>
              <a:t>         </a:t>
            </a:r>
            <a:r>
              <a:rPr lang="en-US" sz="2000" dirty="0" smtClean="0">
                <a:latin typeface="Courier New" panose="02070309020205020404" pitchFamily="49" charset="0"/>
              </a:rPr>
              <a:t>print(</a:t>
            </a:r>
            <a:r>
              <a:rPr lang="en-US" sz="20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", " + word[</a:t>
            </a:r>
            <a:r>
              <a:rPr lang="en-US" sz="2000" b="1" dirty="0" err="1" smtClean="0">
                <a:solidFill>
                  <a:srgbClr val="003399"/>
                </a:solidFill>
                <a:latin typeface="Courier New" panose="02070309020205020404" pitchFamily="49" charset="0"/>
              </a:rPr>
              <a:t>i</a:t>
            </a:r>
            <a:r>
              <a:rPr lang="en-US" sz="20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]</a:t>
            </a:r>
            <a:r>
              <a:rPr lang="en-US" sz="2000" dirty="0" smtClean="0">
                <a:latin typeface="Courier New" panose="02070309020205020404" pitchFamily="49" charset="0"/>
              </a:rPr>
              <a:t>, end='')</a:t>
            </a:r>
            <a:r>
              <a:rPr lang="en-US" sz="2000" dirty="0">
                <a:latin typeface="Courier New" panose="02070309020205020404" pitchFamily="49" charset="0"/>
              </a:rPr>
              <a:t/>
            </a:r>
            <a:br>
              <a:rPr lang="en-US" sz="2000" dirty="0">
                <a:latin typeface="Courier New" panose="02070309020205020404" pitchFamily="49" charset="0"/>
              </a:rPr>
            </a:br>
            <a:r>
              <a:rPr lang="en-US" sz="2000" dirty="0">
                <a:latin typeface="Courier New" panose="02070309020205020404" pitchFamily="49" charset="0"/>
              </a:rPr>
              <a:t>      </a:t>
            </a:r>
            <a:r>
              <a:rPr lang="en-US" sz="2000" dirty="0" smtClean="0">
                <a:latin typeface="Courier New" panose="02070309020205020404" pitchFamily="49" charset="0"/>
              </a:rPr>
              <a:t>print()   </a:t>
            </a:r>
            <a:r>
              <a:rPr lang="en-US" sz="20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20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2000" b="1" dirty="0">
                <a:solidFill>
                  <a:srgbClr val="008080"/>
                </a:solidFill>
                <a:latin typeface="Courier New" panose="02070309020205020404" pitchFamily="49" charset="0"/>
              </a:rPr>
              <a:t>end </a:t>
            </a:r>
            <a:r>
              <a:rPr lang="en-US" sz="20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line</a:t>
            </a:r>
            <a:endParaRPr lang="en-US" sz="20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dirty="0" smtClean="0">
              <a:latin typeface="Courier New" panose="02070309020205020404" pitchFamily="49" charset="0"/>
            </a:endParaRPr>
          </a:p>
          <a:p>
            <a:pPr eaLnBrk="1" hangingPunct="1">
              <a:lnSpc>
                <a:spcPct val="90000"/>
              </a:lnSpc>
            </a:pPr>
            <a:r>
              <a:rPr lang="en-US" sz="2000" dirty="0"/>
              <a:t>Alternate solution: Either first or last "post" can be taken out:</a:t>
            </a:r>
            <a:endParaRPr lang="en-US" sz="2000" dirty="0">
              <a:latin typeface="Courier New" panose="02070309020205020404" pitchFamily="49" charset="0"/>
            </a:endParaRPr>
          </a:p>
          <a:p>
            <a:pPr lvl="1" eaLnBrk="1" hangingPunct="1">
              <a:lnSpc>
                <a:spcPct val="80000"/>
              </a:lnSpc>
              <a:buFont typeface="Wingdings 2" panose="05020102010507070707" pitchFamily="18" charset="2"/>
              <a:buNone/>
            </a:pPr>
            <a:endParaRPr lang="en-US" sz="800" dirty="0">
              <a:latin typeface="Courier New" panose="02070309020205020404" pitchFamily="49" charset="0"/>
            </a:endParaRPr>
          </a:p>
          <a:p>
            <a:pPr>
              <a:buNone/>
            </a:pPr>
            <a:r>
              <a:rPr lang="en-US" sz="2000" dirty="0" err="1" smtClean="0">
                <a:latin typeface="Courier New" panose="02070309020205020404" pitchFamily="49" charset="0"/>
              </a:rPr>
              <a:t>def</a:t>
            </a:r>
            <a:r>
              <a:rPr lang="en-US" sz="2000" dirty="0" smtClean="0">
                <a:latin typeface="Courier New" panose="02070309020205020404" pitchFamily="49" charset="0"/>
              </a:rPr>
              <a:t> </a:t>
            </a:r>
            <a:r>
              <a:rPr lang="en-US" sz="2000" dirty="0" err="1" smtClean="0">
                <a:latin typeface="Courier New" panose="02070309020205020404" pitchFamily="49" charset="0"/>
              </a:rPr>
              <a:t>print_letters</a:t>
            </a:r>
            <a:r>
              <a:rPr lang="en-US" sz="2000" dirty="0" smtClean="0">
                <a:latin typeface="Courier New" panose="02070309020205020404" pitchFamily="49" charset="0"/>
              </a:rPr>
              <a:t>(word):</a:t>
            </a:r>
            <a:br>
              <a:rPr lang="en-US" sz="2000" dirty="0" smtClean="0">
                <a:latin typeface="Courier New" panose="02070309020205020404" pitchFamily="49" charset="0"/>
              </a:rPr>
            </a:br>
            <a:r>
              <a:rPr lang="en-US" sz="2000" dirty="0" smtClean="0">
                <a:latin typeface="Courier New" panose="02070309020205020404" pitchFamily="49" charset="0"/>
              </a:rPr>
              <a:t>    for </a:t>
            </a:r>
            <a:r>
              <a:rPr lang="en-US" sz="2000" dirty="0" err="1" smtClean="0">
                <a:latin typeface="Courier New" panose="02070309020205020404" pitchFamily="49" charset="0"/>
              </a:rPr>
              <a:t>i</a:t>
            </a:r>
            <a:r>
              <a:rPr lang="en-US" sz="2000" dirty="0" smtClean="0">
                <a:latin typeface="Courier New" panose="02070309020205020404" pitchFamily="49" charset="0"/>
              </a:rPr>
              <a:t> in range(0, </a:t>
            </a:r>
            <a:r>
              <a:rPr lang="en-US" sz="2000" dirty="0" err="1" smtClean="0">
                <a:latin typeface="Courier New" panose="02070309020205020404" pitchFamily="49" charset="0"/>
              </a:rPr>
              <a:t>len</a:t>
            </a:r>
            <a:r>
              <a:rPr lang="en-US" sz="2000" dirty="0" smtClean="0">
                <a:latin typeface="Courier New" panose="02070309020205020404" pitchFamily="49" charset="0"/>
              </a:rPr>
              <a:t>(word) - 1):</a:t>
            </a:r>
            <a:br>
              <a:rPr lang="en-US" sz="2000" dirty="0" smtClean="0">
                <a:latin typeface="Courier New" panose="02070309020205020404" pitchFamily="49" charset="0"/>
              </a:rPr>
            </a:br>
            <a:r>
              <a:rPr lang="en-US" sz="2000" dirty="0" smtClean="0">
                <a:latin typeface="Courier New" panose="02070309020205020404" pitchFamily="49" charset="0"/>
              </a:rPr>
              <a:t> 		print(</a:t>
            </a:r>
            <a:r>
              <a:rPr lang="en-US" sz="20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word[</a:t>
            </a:r>
            <a:r>
              <a:rPr lang="en-US" sz="2000" b="1" dirty="0" err="1" smtClean="0">
                <a:solidFill>
                  <a:srgbClr val="003399"/>
                </a:solidFill>
                <a:latin typeface="Courier New" panose="02070309020205020404" pitchFamily="49" charset="0"/>
              </a:rPr>
              <a:t>i</a:t>
            </a:r>
            <a:r>
              <a:rPr lang="en-US" sz="20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] + ", "</a:t>
            </a:r>
            <a:r>
              <a:rPr lang="en-US" sz="2000" dirty="0" smtClean="0">
                <a:latin typeface="Courier New" panose="02070309020205020404" pitchFamily="49" charset="0"/>
              </a:rPr>
              <a:t>, end='')</a:t>
            </a:r>
            <a:r>
              <a:rPr lang="en-US" sz="2000" dirty="0">
                <a:latin typeface="Courier New" panose="02070309020205020404" pitchFamily="49" charset="0"/>
              </a:rPr>
              <a:t/>
            </a:r>
            <a:br>
              <a:rPr lang="en-US" sz="2000" dirty="0">
                <a:latin typeface="Courier New" panose="02070309020205020404" pitchFamily="49" charset="0"/>
              </a:rPr>
            </a:br>
            <a:r>
              <a:rPr lang="en-US" sz="2000" dirty="0" smtClean="0">
                <a:latin typeface="Courier New" panose="02070309020205020404" pitchFamily="49" charset="0"/>
              </a:rPr>
              <a:t>	last </a:t>
            </a:r>
            <a:r>
              <a:rPr lang="en-US" sz="2000" dirty="0">
                <a:latin typeface="Courier New" panose="02070309020205020404" pitchFamily="49" charset="0"/>
              </a:rPr>
              <a:t>= </a:t>
            </a:r>
            <a:r>
              <a:rPr lang="en-US" sz="2000" dirty="0" err="1" smtClean="0">
                <a:latin typeface="Courier New" panose="02070309020205020404" pitchFamily="49" charset="0"/>
              </a:rPr>
              <a:t>len</a:t>
            </a:r>
            <a:r>
              <a:rPr lang="en-US" sz="2000" dirty="0" smtClean="0">
                <a:latin typeface="Courier New" panose="02070309020205020404" pitchFamily="49" charset="0"/>
              </a:rPr>
              <a:t>(word) </a:t>
            </a:r>
            <a:r>
              <a:rPr lang="en-US" sz="2000" dirty="0">
                <a:latin typeface="Courier New" panose="02070309020205020404" pitchFamily="49" charset="0"/>
              </a:rPr>
              <a:t>– </a:t>
            </a:r>
            <a:r>
              <a:rPr lang="en-US" sz="2000" dirty="0" smtClean="0">
                <a:latin typeface="Courier New" panose="02070309020205020404" pitchFamily="49" charset="0"/>
              </a:rPr>
              <a:t>1</a:t>
            </a:r>
            <a:endParaRPr lang="en-US" sz="2000" dirty="0">
              <a:latin typeface="Courier New" panose="02070309020205020404" pitchFamily="49" charset="0"/>
            </a:endParaRPr>
          </a:p>
          <a:p>
            <a:pPr eaLnBrk="1" hangingPunct="1">
              <a:buFont typeface="Wingdings 2" panose="05020102010507070707" pitchFamily="18" charset="2"/>
              <a:buNone/>
            </a:pPr>
            <a:r>
              <a:rPr lang="en-US" sz="2000" dirty="0">
                <a:latin typeface="Courier New" panose="02070309020205020404" pitchFamily="49" charset="0"/>
              </a:rPr>
              <a:t>      </a:t>
            </a:r>
            <a:r>
              <a:rPr lang="en-US" sz="2000" b="1" dirty="0" smtClean="0">
                <a:solidFill>
                  <a:srgbClr val="003399"/>
                </a:solidFill>
                <a:latin typeface="Courier New" panose="02070309020205020404" pitchFamily="49" charset="0"/>
              </a:rPr>
              <a:t>print(word[last]) </a:t>
            </a:r>
            <a:r>
              <a:rPr lang="en-US" sz="2000" b="1" dirty="0">
                <a:solidFill>
                  <a:srgbClr val="008080"/>
                </a:solidFill>
                <a:latin typeface="Courier New" panose="02070309020205020404" pitchFamily="49" charset="0"/>
              </a:rPr>
              <a:t>#</a:t>
            </a:r>
            <a:r>
              <a:rPr lang="en-US" sz="20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 </a:t>
            </a:r>
            <a:r>
              <a:rPr lang="en-US" sz="2000" b="1" dirty="0">
                <a:solidFill>
                  <a:srgbClr val="008080"/>
                </a:solidFill>
                <a:latin typeface="Courier New" panose="02070309020205020404" pitchFamily="49" charset="0"/>
              </a:rPr>
              <a:t>end </a:t>
            </a:r>
            <a:r>
              <a:rPr lang="en-US" sz="2000" b="1" dirty="0" smtClean="0">
                <a:solidFill>
                  <a:srgbClr val="008080"/>
                </a:solidFill>
                <a:latin typeface="Courier New" panose="02070309020205020404" pitchFamily="49" charset="0"/>
              </a:rPr>
              <a:t>line</a:t>
            </a:r>
            <a:endParaRPr lang="en-US" sz="2000" dirty="0">
              <a:latin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8981966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1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 txBox="1">
            <a:spLocks/>
          </p:cNvSpPr>
          <p:nvPr/>
        </p:nvSpPr>
        <p:spPr bwMode="auto">
          <a:xfrm>
            <a:off x="2209800" y="2693989"/>
            <a:ext cx="7772400" cy="147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rgbClr val="EB641B"/>
              </a:buClr>
              <a:buSzPct val="95000"/>
              <a:buFont typeface="Wingdings 2" panose="05020102010507070707" pitchFamily="18" charset="2"/>
              <a:buChar char=""/>
              <a:defRPr sz="22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1"/>
              </a:buClr>
              <a:buSzPct val="85000"/>
              <a:buFont typeface="Wingdings 2" panose="05020102010507070707" pitchFamily="18" charset="2"/>
              <a:buChar char=""/>
              <a:defRPr sz="20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 2" panose="05020102010507070707" pitchFamily="18" charset="2"/>
              <a:buChar char=""/>
              <a:defRPr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rgbClr val="EB641B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9639D"/>
              </a:buClr>
              <a:buSzPct val="65000"/>
              <a:buFont typeface="Wingdings 2" panose="05020102010507070707" pitchFamily="18" charset="2"/>
              <a:buChar char=""/>
              <a:defRPr sz="1700">
                <a:solidFill>
                  <a:schemeClr val="tx1"/>
                </a:solidFill>
                <a:latin typeface="Verdana" panose="020B0604030504040204" pitchFamily="34" charset="0"/>
                <a:ea typeface="MS PGothic" panose="020B0600070205080204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Clr>
                <a:srgbClr val="800080"/>
              </a:buClr>
              <a:buSzPct val="55000"/>
              <a:buFont typeface="Wingdings" panose="05000000000000000000" pitchFamily="2" charset="2"/>
              <a:buNone/>
            </a:pPr>
            <a:r>
              <a:rPr lang="en-US" sz="44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while</a:t>
            </a:r>
            <a:r>
              <a:rPr lang="en-US" sz="4400" dirty="0" smtClean="0">
                <a:solidFill>
                  <a:schemeClr val="tx2"/>
                </a:solidFill>
              </a:rPr>
              <a:t> loops</a:t>
            </a:r>
            <a:endParaRPr lang="en-US" sz="44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90457418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Categories of loops</a:t>
            </a:r>
          </a:p>
        </p:txBody>
      </p:sp>
      <p:sp>
        <p:nvSpPr>
          <p:cNvPr id="800771" name="Rectangle 3"/>
          <p:cNvSpPr>
            <a:spLocks noGrp="1"/>
          </p:cNvSpPr>
          <p:nvPr>
            <p:ph type="body" idx="4294967295"/>
          </p:nvPr>
        </p:nvSpPr>
        <p:spPr/>
        <p:txBody>
          <a:bodyPr>
            <a:normAutofit fontScale="92500" lnSpcReduction="10000"/>
          </a:bodyPr>
          <a:lstStyle/>
          <a:p>
            <a:pPr eaLnBrk="1" hangingPunct="1"/>
            <a:r>
              <a:rPr lang="en-US" b="1" smtClean="0"/>
              <a:t>definite loop</a:t>
            </a:r>
            <a:r>
              <a:rPr lang="en-US" smtClean="0"/>
              <a:t>: Executes a known number of times.</a:t>
            </a:r>
          </a:p>
          <a:p>
            <a:pPr lvl="1" eaLnBrk="1" hangingPunct="1"/>
            <a:r>
              <a:rPr lang="en-US" smtClean="0"/>
              <a:t>The </a:t>
            </a:r>
            <a:r>
              <a:rPr lang="en-US" smtClean="0">
                <a:latin typeface="Courier New" panose="02070309020205020404" pitchFamily="49" charset="0"/>
              </a:rPr>
              <a:t>for</a:t>
            </a:r>
            <a:r>
              <a:rPr lang="en-US" smtClean="0"/>
              <a:t> loops we have seen are definite loops.</a:t>
            </a:r>
          </a:p>
          <a:p>
            <a:pPr lvl="1" eaLnBrk="1" hangingPunct="1"/>
            <a:endParaRPr lang="en-US" sz="800"/>
          </a:p>
          <a:p>
            <a:pPr lvl="2" eaLnBrk="1" hangingPunct="1"/>
            <a:r>
              <a:rPr lang="en-US" smtClean="0"/>
              <a:t>Print "hello" 10 times.</a:t>
            </a:r>
          </a:p>
          <a:p>
            <a:pPr lvl="2" eaLnBrk="1" hangingPunct="1"/>
            <a:r>
              <a:rPr lang="en-US" smtClean="0"/>
              <a:t>Find all the prime numbers up to an integer </a:t>
            </a:r>
            <a:r>
              <a:rPr lang="en-US" i="1" smtClean="0"/>
              <a:t>n</a:t>
            </a:r>
            <a:r>
              <a:rPr lang="en-US" smtClean="0"/>
              <a:t>.</a:t>
            </a:r>
          </a:p>
          <a:p>
            <a:pPr lvl="2" eaLnBrk="1" hangingPunct="1"/>
            <a:r>
              <a:rPr lang="en-US" smtClean="0"/>
              <a:t>Print each odd number between 5 and 127.</a:t>
            </a:r>
          </a:p>
          <a:p>
            <a:pPr lvl="2" eaLnBrk="1" hangingPunct="1"/>
            <a:endParaRPr lang="en-US" smtClean="0"/>
          </a:p>
          <a:p>
            <a:pPr lvl="2" eaLnBrk="1" hangingPunct="1"/>
            <a:endParaRPr lang="en-US" smtClean="0"/>
          </a:p>
          <a:p>
            <a:pPr eaLnBrk="1" hangingPunct="1"/>
            <a:r>
              <a:rPr lang="en-US" b="1" smtClean="0"/>
              <a:t>indefinite loop</a:t>
            </a:r>
            <a:r>
              <a:rPr lang="en-US" smtClean="0"/>
              <a:t>: One where the number of times its body repeats is not known in advance.</a:t>
            </a:r>
          </a:p>
          <a:p>
            <a:pPr lvl="1" eaLnBrk="1" hangingPunct="1"/>
            <a:endParaRPr lang="en-US" sz="800"/>
          </a:p>
          <a:p>
            <a:pPr lvl="2" eaLnBrk="1" hangingPunct="1"/>
            <a:r>
              <a:rPr lang="en-US" smtClean="0"/>
              <a:t>Prompt the user until they type a non-negative number.</a:t>
            </a:r>
          </a:p>
          <a:p>
            <a:pPr lvl="2" eaLnBrk="1" hangingPunct="1"/>
            <a:r>
              <a:rPr lang="en-US" smtClean="0"/>
              <a:t>Print random numbers until a prime number is printed.</a:t>
            </a:r>
          </a:p>
          <a:p>
            <a:pPr lvl="2" eaLnBrk="1" hangingPunct="1"/>
            <a:r>
              <a:rPr lang="en-US" smtClean="0"/>
              <a:t>Repeat until the user has typed "q" to quit.</a:t>
            </a:r>
          </a:p>
        </p:txBody>
      </p:sp>
    </p:spTree>
    <p:extLst>
      <p:ext uri="{BB962C8B-B14F-4D97-AF65-F5344CB8AC3E}">
        <p14:creationId xmlns:p14="http://schemas.microsoft.com/office/powerpoint/2010/main" val="36635689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077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0771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077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0771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1588</TotalTime>
  <Words>2996</Words>
  <Application>Microsoft Office PowerPoint</Application>
  <PresentationFormat>Widescreen</PresentationFormat>
  <Paragraphs>817</Paragraphs>
  <Slides>53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53</vt:i4>
      </vt:variant>
    </vt:vector>
  </HeadingPairs>
  <TitlesOfParts>
    <vt:vector size="64" baseType="lpstr">
      <vt:lpstr>MS PGothic</vt:lpstr>
      <vt:lpstr>MS PGothic</vt:lpstr>
      <vt:lpstr>Arial</vt:lpstr>
      <vt:lpstr>Calibri</vt:lpstr>
      <vt:lpstr>Calibri Light</vt:lpstr>
      <vt:lpstr>Courier New</vt:lpstr>
      <vt:lpstr>Times New Roman</vt:lpstr>
      <vt:lpstr>Verdana</vt:lpstr>
      <vt:lpstr>Wingdings</vt:lpstr>
      <vt:lpstr>Wingdings 2</vt:lpstr>
      <vt:lpstr>Office Theme</vt:lpstr>
      <vt:lpstr>Building Python Programs</vt:lpstr>
      <vt:lpstr>PowerPoint Presentation</vt:lpstr>
      <vt:lpstr>A deceptive problem...</vt:lpstr>
      <vt:lpstr>Flawed solutions</vt:lpstr>
      <vt:lpstr>Fence post analogy</vt:lpstr>
      <vt:lpstr>Fencepost loop</vt:lpstr>
      <vt:lpstr>Fencepost function solution</vt:lpstr>
      <vt:lpstr>PowerPoint Presentation</vt:lpstr>
      <vt:lpstr>Categories of loops</vt:lpstr>
      <vt:lpstr>The while loop</vt:lpstr>
      <vt:lpstr>Example while loop</vt:lpstr>
      <vt:lpstr>Sentinel values</vt:lpstr>
      <vt:lpstr>Solution?</vt:lpstr>
      <vt:lpstr>The problem with our code</vt:lpstr>
      <vt:lpstr>A fencepost solution</vt:lpstr>
      <vt:lpstr>Correct code</vt:lpstr>
      <vt:lpstr>Sentinel as a constant</vt:lpstr>
      <vt:lpstr>Fencepost question</vt:lpstr>
      <vt:lpstr>Fencepost answer</vt:lpstr>
      <vt:lpstr>Programming Question</vt:lpstr>
      <vt:lpstr>Answer</vt:lpstr>
      <vt:lpstr>Answer 2</vt:lpstr>
      <vt:lpstr>Boolean Logic</vt:lpstr>
      <vt:lpstr>Relational expressions</vt:lpstr>
      <vt:lpstr>Logical operators</vt:lpstr>
      <vt:lpstr>Evaluating logical expressions</vt:lpstr>
      <vt:lpstr>Logical questions</vt:lpstr>
      <vt:lpstr>Type bool</vt:lpstr>
      <vt:lpstr>Using bool</vt:lpstr>
      <vt:lpstr>Returning bool</vt:lpstr>
      <vt:lpstr>"Boolean Zen", part 1</vt:lpstr>
      <vt:lpstr>"Boolean Zen", part 2</vt:lpstr>
      <vt:lpstr>Solution w/ bool variable</vt:lpstr>
      <vt:lpstr>Solution w/ "Boolean Zen"</vt:lpstr>
      <vt:lpstr>"Boolean Zen" template</vt:lpstr>
      <vt:lpstr>Improve the is_prime function</vt:lpstr>
      <vt:lpstr>De Morgan's Law</vt:lpstr>
      <vt:lpstr>Boolean practice questions</vt:lpstr>
      <vt:lpstr>Boolean practice answers</vt:lpstr>
      <vt:lpstr>When to return?</vt:lpstr>
      <vt:lpstr>Flawed solution</vt:lpstr>
      <vt:lpstr>Returning at the right time</vt:lpstr>
      <vt:lpstr>if/else, return question</vt:lpstr>
      <vt:lpstr>Assertions</vt:lpstr>
      <vt:lpstr>Logical assertions</vt:lpstr>
      <vt:lpstr>Reasoning about assertions</vt:lpstr>
      <vt:lpstr>Assertions in code</vt:lpstr>
      <vt:lpstr>Reasoning about assertions</vt:lpstr>
      <vt:lpstr>Assertions and loops</vt:lpstr>
      <vt:lpstr>"Sometimes"</vt:lpstr>
      <vt:lpstr>Assertion example 1</vt:lpstr>
      <vt:lpstr>Assertion example 2</vt:lpstr>
      <vt:lpstr>Assertion example 3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CSc 110, Autumn 2016</dc:title>
  <dc:creator>allison</dc:creator>
  <cp:lastModifiedBy>allison</cp:lastModifiedBy>
  <cp:revision>34</cp:revision>
  <dcterms:created xsi:type="dcterms:W3CDTF">2016-08-15T01:56:48Z</dcterms:created>
  <dcterms:modified xsi:type="dcterms:W3CDTF">2018-09-29T09:06:46Z</dcterms:modified>
</cp:coreProperties>
</file>

<file path=docProps/thumbnail.jpeg>
</file>