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87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4" r:id="rId13"/>
    <p:sldId id="275" r:id="rId14"/>
    <p:sldId id="276" r:id="rId15"/>
    <p:sldId id="278" r:id="rId16"/>
    <p:sldId id="279" r:id="rId17"/>
    <p:sldId id="281" r:id="rId18"/>
    <p:sldId id="285" r:id="rId19"/>
    <p:sldId id="284" r:id="rId20"/>
    <p:sldId id="286" r:id="rId21"/>
    <p:sldId id="309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297" r:id="rId32"/>
    <p:sldId id="298" r:id="rId33"/>
    <p:sldId id="299" r:id="rId34"/>
    <p:sldId id="300" r:id="rId35"/>
    <p:sldId id="301" r:id="rId36"/>
    <p:sldId id="302" r:id="rId37"/>
    <p:sldId id="303" r:id="rId38"/>
    <p:sldId id="310" r:id="rId39"/>
    <p:sldId id="311" r:id="rId40"/>
    <p:sldId id="312" r:id="rId41"/>
    <p:sldId id="313" r:id="rId42"/>
    <p:sldId id="314" r:id="rId43"/>
    <p:sldId id="315" r:id="rId44"/>
    <p:sldId id="316" r:id="rId45"/>
    <p:sldId id="317" r:id="rId46"/>
    <p:sldId id="318" r:id="rId47"/>
    <p:sldId id="319" r:id="rId48"/>
    <p:sldId id="320" r:id="rId49"/>
    <p:sldId id="321" r:id="rId50"/>
    <p:sldId id="322" r:id="rId51"/>
    <p:sldId id="308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4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E407A-6B4C-4240-BEAA-B95B99020A93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07B39-61E6-417C-9810-E2A3C844F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41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7E2EACFA-F85A-4E3A-9763-E9D077E5D194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10243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0749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732CD163-046A-4B8D-86D9-84477669B8B4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34819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0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1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118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also related to book exercise 1.10 about printing 1000 copies of "All work and no play makes Jack a dull boy"</a:t>
            </a:r>
          </a:p>
        </p:txBody>
      </p:sp>
      <p:sp>
        <p:nvSpPr>
          <p:cNvPr id="9220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0179FEB-7E39-485F-960C-6606A17A221A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20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also related to book exercise 1.10 about printing 1000 copies of "All work and no play makes Jack a dull boy"</a:t>
            </a:r>
          </a:p>
        </p:txBody>
      </p:sp>
      <p:sp>
        <p:nvSpPr>
          <p:cNvPr id="9220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0179FEB-7E39-485F-960C-6606A17A221A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952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B1C3C6E2-9FAE-496B-AAF8-2AB5E2486891}" type="slidenum">
              <a:rPr kumimoji="0" lang="en-US">
                <a:latin typeface="Times New Roman" panose="02020603050405020304" pitchFamily="18" charset="0"/>
              </a:rPr>
              <a:pPr algn="r">
                <a:spcBef>
                  <a:spcPct val="0"/>
                </a:spcBef>
              </a:pPr>
              <a:t>33</a:t>
            </a:fld>
            <a:endParaRPr kumimoji="0" lang="en-US"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607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1AFF362-EC89-4D67-BB65-D6311F066237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6236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B1C3C6E2-9FAE-496B-AAF8-2AB5E2486891}" type="slidenum">
              <a:rPr kumimoji="0" lang="en-US">
                <a:latin typeface="Times New Roman" panose="02020603050405020304" pitchFamily="18" charset="0"/>
              </a:rPr>
              <a:pPr algn="r">
                <a:spcBef>
                  <a:spcPct val="0"/>
                </a:spcBef>
              </a:pPr>
              <a:t>35</a:t>
            </a:fld>
            <a:endParaRPr kumimoji="0" lang="en-US">
              <a:latin typeface="Times New Roman" panose="02020603050405020304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607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1AFF362-EC89-4D67-BB65-D6311F066237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9013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75C2948-4C69-46E2-85A8-351E4AF9049C}" type="slidenum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50</a:t>
            </a:fld>
            <a:endParaRPr kumimoji="0" lang="en-US">
              <a:latin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871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0E7280-AED4-4887-9008-81C767EB37A7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000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12291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2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3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08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9682566F-D318-4FCE-8B92-3234A9C9E7F6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14340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2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90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F9678DEA-0BBA-4D13-87E2-373982C7E6D5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0484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5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598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3555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6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7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91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AF0FA292-C3FD-46C4-A948-1B80E5D36E85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Arial" panose="020B0604020202020204" pitchFamily="34" charset="0"/>
              </a:rPr>
              <a:t>Answers:</a:t>
            </a:r>
          </a:p>
          <a:p>
            <a:r>
              <a:rPr lang="en-US" smtClean="0">
                <a:latin typeface="Arial" panose="020B0604020202020204" pitchFamily="34" charset="0"/>
              </a:rPr>
              <a:t>1</a:t>
            </a:r>
          </a:p>
          <a:p>
            <a:r>
              <a:rPr lang="en-US" smtClean="0">
                <a:latin typeface="Arial" panose="020B0604020202020204" pitchFamily="34" charset="0"/>
              </a:rPr>
              <a:t>15</a:t>
            </a:r>
          </a:p>
          <a:p>
            <a:r>
              <a:rPr lang="en-US" smtClean="0">
                <a:latin typeface="Arial" panose="020B0604020202020204" pitchFamily="34" charset="0"/>
              </a:rPr>
              <a:t>37</a:t>
            </a:r>
          </a:p>
          <a:p>
            <a:r>
              <a:rPr lang="en-US" smtClean="0">
                <a:latin typeface="Arial" panose="020B0604020202020204" pitchFamily="34" charset="0"/>
              </a:rPr>
              <a:t>47</a:t>
            </a:r>
          </a:p>
          <a:p>
            <a:r>
              <a:rPr lang="en-US" smtClean="0">
                <a:latin typeface="Arial" panose="020B0604020202020204" pitchFamily="34" charset="0"/>
              </a:rPr>
              <a:t>9</a:t>
            </a:r>
          </a:p>
          <a:p>
            <a:r>
              <a:rPr lang="en-US" smtClean="0">
                <a:latin typeface="Arial" panose="020B0604020202020204" pitchFamily="34" charset="0"/>
              </a:rPr>
              <a:t>16</a:t>
            </a:r>
          </a:p>
          <a:p>
            <a:r>
              <a:rPr lang="en-US" smtClean="0">
                <a:latin typeface="Arial" panose="020B0604020202020204" pitchFamily="34" charset="0"/>
              </a:rPr>
              <a:t>-8</a:t>
            </a:r>
          </a:p>
          <a:p>
            <a:r>
              <a:rPr lang="en-US" smtClean="0">
                <a:latin typeface="Arial" panose="020B0604020202020204" pitchFamily="34" charset="0"/>
              </a:rPr>
              <a:t>9</a:t>
            </a:r>
          </a:p>
        </p:txBody>
      </p:sp>
      <p:sp>
        <p:nvSpPr>
          <p:cNvPr id="25604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5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06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729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732CD163-046A-4B8D-86D9-84477669B8B4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34819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0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1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724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37891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DAF7DF9E-ACE5-4F2A-81BB-BB02BE29BE39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37892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3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4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0703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ClrTx/>
              <a:buSzTx/>
              <a:buFontTx/>
              <a:buNone/>
            </a:pPr>
            <a:fld id="{FAEC25BE-08EE-4459-AB5D-EE0194A85508}" type="slidenum">
              <a:rPr lang="en-US" sz="1200">
                <a:latin typeface="Times New Roman" panose="02020603050405020304" pitchFamily="18" charset="0"/>
              </a:rPr>
              <a:pPr algn="r"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sz="1200">
              <a:latin typeface="Times New Roman" panose="02020603050405020304" pitchFamily="18" charset="0"/>
            </a:endParaRPr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44036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7" name="Footer Placeholder 2"/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8" name="Header Placeholder 3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endParaRPr lang="en-US" sz="12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470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157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7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39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654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535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01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55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92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359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6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7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BE1ED-E89D-46EB-8666-BDE2D660702B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8E888-1A4D-46D6-90F4-F3D4C76DD9A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9939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990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2: Data </a:t>
            </a:r>
            <a:r>
              <a:rPr lang="en-US" sz="3600" smtClean="0"/>
              <a:t>and Definite Loops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95932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Precedence examples</a:t>
            </a:r>
          </a:p>
        </p:txBody>
      </p:sp>
      <p:sp>
        <p:nvSpPr>
          <p:cNvPr id="141926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524000" y="1752600"/>
            <a:ext cx="4343400" cy="43434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Clr>
                <a:schemeClr val="bg1"/>
              </a:buClr>
            </a:pPr>
            <a:r>
              <a:rPr lang="en-US" sz="2400" dirty="0">
                <a:latin typeface="Courier New" panose="02070309020205020404" pitchFamily="49" charset="0"/>
              </a:rPr>
              <a:t>1 * </a:t>
            </a:r>
            <a:r>
              <a:rPr lang="en-US" sz="2400" dirty="0" smtClean="0">
                <a:latin typeface="Courier New" panose="02070309020205020404" pitchFamily="49" charset="0"/>
              </a:rPr>
              <a:t>2.0 </a:t>
            </a:r>
            <a:r>
              <a:rPr lang="en-US" sz="2400" dirty="0">
                <a:latin typeface="Courier New" panose="02070309020205020404" pitchFamily="49" charset="0"/>
              </a:rPr>
              <a:t>+ 3 * 5 % 4</a:t>
            </a:r>
          </a:p>
          <a:p>
            <a:pPr eaLnBrk="1" hangingPunct="1">
              <a:lnSpc>
                <a:spcPct val="80000"/>
              </a:lnSpc>
              <a:buClr>
                <a:schemeClr val="bg1"/>
              </a:buClr>
            </a:pP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\_/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|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</a:rPr>
              <a:t>  </a:t>
            </a:r>
            <a:r>
              <a:rPr lang="en-US" sz="24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2.0</a:t>
            </a:r>
            <a:r>
              <a:rPr lang="en-US" sz="2400" dirty="0" smtClean="0">
                <a:latin typeface="Courier New" panose="02070309020205020404" pitchFamily="49" charset="0"/>
              </a:rPr>
              <a:t>   </a:t>
            </a:r>
            <a:r>
              <a:rPr lang="en-US" sz="2400" dirty="0">
                <a:latin typeface="Courier New" panose="02070309020205020404" pitchFamily="49" charset="0"/>
              </a:rPr>
              <a:t>+ 3 * 5 % 4</a:t>
            </a:r>
          </a:p>
          <a:p>
            <a:pPr eaLnBrk="1" hangingPunct="1">
              <a:lnSpc>
                <a:spcPct val="80000"/>
              </a:lnSpc>
              <a:buClr>
                <a:schemeClr val="bg1"/>
              </a:buClr>
            </a:pP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       \_/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        |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</a:rPr>
              <a:t>  </a:t>
            </a:r>
            <a:r>
              <a:rPr lang="en-US" sz="2400" dirty="0" smtClean="0">
                <a:latin typeface="Courier New" panose="02070309020205020404" pitchFamily="49" charset="0"/>
              </a:rPr>
              <a:t>2.0   </a:t>
            </a:r>
            <a:r>
              <a:rPr lang="en-US" sz="2400" dirty="0">
                <a:latin typeface="Courier New" panose="02070309020205020404" pitchFamily="49" charset="0"/>
              </a:rPr>
              <a:t>+  </a:t>
            </a:r>
            <a:r>
              <a:rPr lang="en-US" sz="2400" b="1" dirty="0">
                <a:solidFill>
                  <a:srgbClr val="800000"/>
                </a:solidFill>
                <a:latin typeface="Courier New" panose="02070309020205020404" pitchFamily="49" charset="0"/>
              </a:rPr>
              <a:t>15</a:t>
            </a:r>
            <a:r>
              <a:rPr lang="en-US" sz="2400" dirty="0">
                <a:latin typeface="Courier New" panose="02070309020205020404" pitchFamily="49" charset="0"/>
              </a:rPr>
              <a:t>   % 4</a:t>
            </a:r>
          </a:p>
          <a:p>
            <a:pPr eaLnBrk="1" hangingPunct="1">
              <a:lnSpc>
                <a:spcPct val="80000"/>
              </a:lnSpc>
              <a:buClr>
                <a:schemeClr val="bg1"/>
              </a:buClr>
            </a:pP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         \___/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           |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</a:rPr>
              <a:t>  </a:t>
            </a:r>
            <a:r>
              <a:rPr lang="en-US" sz="2400" dirty="0" smtClean="0">
                <a:latin typeface="Courier New" panose="02070309020205020404" pitchFamily="49" charset="0"/>
              </a:rPr>
              <a:t>2.0   </a:t>
            </a:r>
            <a:r>
              <a:rPr lang="en-US" sz="2400" dirty="0">
                <a:latin typeface="Courier New" panose="02070309020205020404" pitchFamily="49" charset="0"/>
              </a:rPr>
              <a:t>+      </a:t>
            </a:r>
            <a:r>
              <a:rPr lang="en-US" sz="2400" b="1" dirty="0">
                <a:solidFill>
                  <a:srgbClr val="800000"/>
                </a:solidFill>
                <a:latin typeface="Courier New" panose="02070309020205020404" pitchFamily="49" charset="0"/>
              </a:rPr>
              <a:t>3</a:t>
            </a:r>
          </a:p>
          <a:p>
            <a:pPr eaLnBrk="1" hangingPunct="1">
              <a:lnSpc>
                <a:spcPct val="80000"/>
              </a:lnSpc>
              <a:buClr>
                <a:schemeClr val="bg1"/>
              </a:buClr>
            </a:pP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 \________/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  <a:t>       | </a:t>
            </a:r>
            <a:br>
              <a:rPr lang="en-US" sz="2400" dirty="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</a:rPr>
              <a:t>       </a:t>
            </a:r>
            <a:r>
              <a:rPr lang="en-US" sz="24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5.0</a:t>
            </a:r>
            <a:endParaRPr lang="en-US" sz="24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</p:txBody>
      </p:sp>
      <p:sp>
        <p:nvSpPr>
          <p:cNvPr id="1419268" name="Rectangle 4"/>
          <p:cNvSpPr>
            <a:spLocks noChangeArrowheads="1"/>
          </p:cNvSpPr>
          <p:nvPr/>
        </p:nvSpPr>
        <p:spPr bwMode="auto">
          <a:xfrm>
            <a:off x="6324600" y="1752600"/>
            <a:ext cx="4343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  <a:buSzPct val="60000"/>
            </a:pPr>
            <a:r>
              <a:rPr lang="en-US" sz="2400">
                <a:latin typeface="Courier New" panose="02070309020205020404" pitchFamily="49" charset="0"/>
              </a:rPr>
              <a:t>1 + 8 % 3 * 2 - 9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  <a:buSzPct val="60000"/>
            </a:pP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 \_/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  |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latin typeface="Courier New" panose="02070309020205020404" pitchFamily="49" charset="0"/>
              </a:rPr>
              <a:t>1 +   </a:t>
            </a:r>
            <a:r>
              <a:rPr lang="en-US" sz="2400" b="1">
                <a:solidFill>
                  <a:srgbClr val="800000"/>
                </a:solidFill>
                <a:latin typeface="Courier New" panose="02070309020205020404" pitchFamily="49" charset="0"/>
              </a:rPr>
              <a:t>2</a:t>
            </a:r>
            <a:r>
              <a:rPr lang="en-US" sz="2400">
                <a:latin typeface="Courier New" panose="02070309020205020404" pitchFamily="49" charset="0"/>
              </a:rPr>
              <a:t>   * 2 - 9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  <a:buSzPct val="60000"/>
            </a:pP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   \___/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     |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latin typeface="Courier New" panose="02070309020205020404" pitchFamily="49" charset="0"/>
              </a:rPr>
              <a:t>1 +     </a:t>
            </a:r>
            <a:r>
              <a:rPr lang="en-US" sz="2400" b="1">
                <a:solidFill>
                  <a:srgbClr val="800000"/>
                </a:solidFill>
                <a:latin typeface="Courier New" panose="02070309020205020404" pitchFamily="49" charset="0"/>
              </a:rPr>
              <a:t> 4</a:t>
            </a:r>
            <a:r>
              <a:rPr lang="en-US" sz="2400">
                <a:latin typeface="Courier New" panose="02070309020205020404" pitchFamily="49" charset="0"/>
              </a:rPr>
              <a:t>    - 9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  <a:buSzPct val="60000"/>
            </a:pP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\______/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|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latin typeface="Courier New" panose="02070309020205020404" pitchFamily="49" charset="0"/>
              </a:rPr>
              <a:t>    </a:t>
            </a:r>
            <a:r>
              <a:rPr lang="en-US" sz="2400" b="1">
                <a:solidFill>
                  <a:srgbClr val="800000"/>
                </a:solidFill>
                <a:latin typeface="Courier New" panose="02070309020205020404" pitchFamily="49" charset="0"/>
              </a:rPr>
              <a:t>5</a:t>
            </a:r>
            <a:r>
              <a:rPr lang="en-US" sz="2400">
                <a:latin typeface="Courier New" panose="02070309020205020404" pitchFamily="49" charset="0"/>
              </a:rPr>
              <a:t>         - 9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  <a:buSzPct val="60000"/>
            </a:pP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 \_________/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  <a:t>          | </a:t>
            </a:r>
            <a:br>
              <a:rPr lang="en-US" sz="2400">
                <a:solidFill>
                  <a:srgbClr val="808080"/>
                </a:solidFill>
                <a:latin typeface="Courier New" panose="02070309020205020404" pitchFamily="49" charset="0"/>
              </a:rPr>
            </a:br>
            <a:r>
              <a:rPr lang="en-US" sz="2400">
                <a:latin typeface="Courier New" panose="02070309020205020404" pitchFamily="49" charset="0"/>
              </a:rPr>
              <a:t>          </a:t>
            </a:r>
            <a:r>
              <a:rPr lang="en-US" sz="2400" b="1">
                <a:solidFill>
                  <a:srgbClr val="800000"/>
                </a:solidFill>
                <a:latin typeface="Courier New" panose="02070309020205020404" pitchFamily="49" charset="0"/>
              </a:rPr>
              <a:t>-4</a:t>
            </a:r>
          </a:p>
        </p:txBody>
      </p:sp>
    </p:spTree>
    <p:extLst>
      <p:ext uri="{BB962C8B-B14F-4D97-AF65-F5344CB8AC3E}">
        <p14:creationId xmlns:p14="http://schemas.microsoft.com/office/powerpoint/2010/main" val="9968799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1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19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1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19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1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19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1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19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19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19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19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19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19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19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9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19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19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9267" grpId="0" build="p" autoUpdateAnimBg="0"/>
      <p:bldP spid="1419268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Precedence questions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What values result from the following expressions?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9 // 5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695 % 20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7 + 6 * 5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7 * 6 + 5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248 % 100 / 5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6 * 3 - 9 // 4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(5 - 7) * </a:t>
            </a:r>
            <a:r>
              <a:rPr lang="en-US" dirty="0">
                <a:latin typeface="Courier New" panose="02070309020205020404" pitchFamily="49" charset="0"/>
              </a:rPr>
              <a:t>2</a:t>
            </a:r>
            <a:r>
              <a:rPr lang="en-US" dirty="0" smtClean="0">
                <a:latin typeface="Courier New" panose="02070309020205020404" pitchFamily="49" charset="0"/>
              </a:rPr>
              <a:t> ** 2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6 + (18 % (17 - 12))</a:t>
            </a:r>
          </a:p>
        </p:txBody>
      </p:sp>
    </p:spTree>
    <p:extLst>
      <p:ext uri="{BB962C8B-B14F-4D97-AF65-F5344CB8AC3E}">
        <p14:creationId xmlns:p14="http://schemas.microsoft.com/office/powerpoint/2010/main" val="294177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2249993" y="2545583"/>
            <a:ext cx="7772400" cy="1470025"/>
          </a:xfrm>
        </p:spPr>
        <p:txBody>
          <a:bodyPr/>
          <a:lstStyle/>
          <a:p>
            <a:pPr algn="ctr" eaLnBrk="1" hangingPunct="1"/>
            <a:r>
              <a:rPr lang="en-US" sz="5400" dirty="0"/>
              <a:t>Variables</a:t>
            </a:r>
          </a:p>
        </p:txBody>
      </p:sp>
    </p:spTree>
    <p:extLst>
      <p:ext uri="{BB962C8B-B14F-4D97-AF65-F5344CB8AC3E}">
        <p14:creationId xmlns:p14="http://schemas.microsoft.com/office/powerpoint/2010/main" val="33253723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7053516" y="4518386"/>
            <a:ext cx="1676400" cy="280988"/>
          </a:xfrm>
          <a:prstGeom prst="rect">
            <a:avLst/>
          </a:prstGeom>
          <a:solidFill>
            <a:srgbClr val="FFBE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930786" y="4508338"/>
            <a:ext cx="1676400" cy="280988"/>
          </a:xfrm>
          <a:prstGeom prst="rect">
            <a:avLst/>
          </a:prstGeom>
          <a:solidFill>
            <a:srgbClr val="FFBE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733676" y="4518386"/>
            <a:ext cx="1676400" cy="280988"/>
          </a:xfrm>
          <a:prstGeom prst="rect">
            <a:avLst/>
          </a:prstGeom>
          <a:solidFill>
            <a:srgbClr val="FFBE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1860896" y="3913678"/>
            <a:ext cx="1676400" cy="280988"/>
          </a:xfrm>
          <a:prstGeom prst="rect">
            <a:avLst/>
          </a:prstGeom>
          <a:solidFill>
            <a:srgbClr val="FFBE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860896" y="3284310"/>
            <a:ext cx="1676400" cy="280988"/>
          </a:xfrm>
          <a:prstGeom prst="rect">
            <a:avLst/>
          </a:prstGeom>
          <a:solidFill>
            <a:srgbClr val="FFBE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703532" y="2693412"/>
            <a:ext cx="1676400" cy="280988"/>
          </a:xfrm>
          <a:prstGeom prst="rect">
            <a:avLst/>
          </a:prstGeom>
          <a:solidFill>
            <a:srgbClr val="FFBEA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435203" name="Rectangle 3"/>
          <p:cNvSpPr>
            <a:spLocks noGrp="1"/>
          </p:cNvSpPr>
          <p:nvPr>
            <p:ph type="body" idx="1"/>
          </p:nvPr>
        </p:nvSpPr>
        <p:spPr>
          <a:xfrm>
            <a:off x="838200" y="1694008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2400" dirty="0">
                <a:cs typeface="Courier New" panose="02070309020205020404" pitchFamily="49" charset="0"/>
              </a:rPr>
              <a:t>What's bad about the following code?</a:t>
            </a:r>
            <a:endParaRPr lang="en-US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Calculate total owed, assuming 8% tax / 15% tip</a:t>
            </a: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print("Subtotal:")</a:t>
            </a: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print(38 + 40 + 30)</a:t>
            </a:r>
          </a:p>
          <a:p>
            <a:pPr>
              <a:spcBef>
                <a:spcPct val="0"/>
              </a:spcBef>
              <a:buNone/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print("Tax:")</a:t>
            </a: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print((38 + 40 + 30) * .08)</a:t>
            </a:r>
          </a:p>
          <a:p>
            <a:pPr>
              <a:spcBef>
                <a:spcPct val="0"/>
              </a:spcBef>
              <a:buNone/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print("Tip:")</a:t>
            </a: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print((38 + 40 + 30) * .15)</a:t>
            </a:r>
          </a:p>
          <a:p>
            <a:pPr>
              <a:spcBef>
                <a:spcPct val="0"/>
              </a:spcBef>
              <a:buNone/>
            </a:pPr>
            <a:endParaRPr lang="en-US" sz="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print("Total:")</a:t>
            </a:r>
          </a:p>
          <a:p>
            <a:pPr>
              <a:spcBef>
                <a:spcPct val="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print(38 + 40 + 30 + (38 + 40 + 30) * .15 + (38 + 40 + 30) * .08)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/>
            <a:r>
              <a:rPr lang="en-US" dirty="0" smtClean="0"/>
              <a:t>The subtotal expression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(38 + 40 + 30)</a:t>
            </a:r>
            <a:r>
              <a:rPr lang="en-US" dirty="0" smtClean="0">
                <a:cs typeface="Courier New" panose="02070309020205020404" pitchFamily="49" charset="0"/>
              </a:rPr>
              <a:t> is repeated</a:t>
            </a:r>
          </a:p>
          <a:p>
            <a:pPr lvl="1" eaLnBrk="1" hangingPunct="1"/>
            <a:r>
              <a:rPr lang="en-US" dirty="0" smtClean="0"/>
              <a:t>So many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dirty="0" smtClean="0"/>
              <a:t> statements</a:t>
            </a:r>
          </a:p>
        </p:txBody>
      </p:sp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Receipt example</a:t>
            </a:r>
          </a:p>
        </p:txBody>
      </p:sp>
    </p:spTree>
    <p:extLst>
      <p:ext uri="{BB962C8B-B14F-4D97-AF65-F5344CB8AC3E}">
        <p14:creationId xmlns:p14="http://schemas.microsoft.com/office/powerpoint/2010/main" val="401052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520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520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3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Variables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tabLst>
                <a:tab pos="2514600" algn="l"/>
              </a:tabLst>
            </a:pPr>
            <a:r>
              <a:rPr lang="en-US" b="1" dirty="0" smtClean="0"/>
              <a:t>variable</a:t>
            </a:r>
            <a:r>
              <a:rPr lang="en-US" dirty="0" smtClean="0"/>
              <a:t>: A piece of the computer's memory that is given a name and type, and can store a value.</a:t>
            </a:r>
          </a:p>
          <a:p>
            <a:pPr lvl="1">
              <a:lnSpc>
                <a:spcPct val="110000"/>
              </a:lnSpc>
              <a:tabLst>
                <a:tab pos="2514600" algn="l"/>
              </a:tabLst>
            </a:pPr>
            <a:r>
              <a:rPr lang="en-US" dirty="0" smtClean="0"/>
              <a:t>Like preset stations on a car stereo, or cell phone speed dial:</a:t>
            </a:r>
          </a:p>
          <a:p>
            <a:pPr lvl="1">
              <a:tabLst>
                <a:tab pos="2514600" algn="l"/>
              </a:tabLst>
            </a:pPr>
            <a:endParaRPr lang="en-US" dirty="0" smtClean="0"/>
          </a:p>
          <a:p>
            <a:pPr lvl="1">
              <a:tabLst>
                <a:tab pos="2514600" algn="l"/>
              </a:tabLst>
            </a:pPr>
            <a:endParaRPr lang="en-US" dirty="0" smtClean="0"/>
          </a:p>
          <a:p>
            <a:pPr lvl="1">
              <a:tabLst>
                <a:tab pos="2514600" algn="l"/>
              </a:tabLst>
            </a:pPr>
            <a:endParaRPr lang="en-US" dirty="0" smtClean="0"/>
          </a:p>
          <a:p>
            <a:pPr lvl="1">
              <a:tabLst>
                <a:tab pos="2514600" algn="l"/>
              </a:tabLst>
            </a:pPr>
            <a:endParaRPr lang="en-US" dirty="0" smtClean="0"/>
          </a:p>
          <a:p>
            <a:pPr lvl="1">
              <a:tabLst>
                <a:tab pos="2514600" algn="l"/>
              </a:tabLst>
            </a:pPr>
            <a:endParaRPr lang="en-US" dirty="0" smtClean="0"/>
          </a:p>
          <a:p>
            <a:pPr lvl="1">
              <a:tabLst>
                <a:tab pos="2514600" algn="l"/>
              </a:tabLst>
            </a:pPr>
            <a:endParaRPr lang="en-US" dirty="0" smtClean="0"/>
          </a:p>
          <a:p>
            <a:pPr lvl="1">
              <a:lnSpc>
                <a:spcPct val="110000"/>
              </a:lnSpc>
              <a:tabLst>
                <a:tab pos="2514600" algn="l"/>
              </a:tabLst>
            </a:pPr>
            <a:r>
              <a:rPr lang="en-US" dirty="0" smtClean="0"/>
              <a:t>Steps for using a variable:</a:t>
            </a:r>
          </a:p>
          <a:p>
            <a:pPr lvl="2">
              <a:lnSpc>
                <a:spcPct val="110000"/>
              </a:lnSpc>
              <a:tabLst>
                <a:tab pos="2514600" algn="l"/>
              </a:tabLst>
            </a:pPr>
            <a:r>
              <a:rPr lang="en-US" i="1" dirty="0" smtClean="0"/>
              <a:t>Declare/initialize</a:t>
            </a:r>
            <a:r>
              <a:rPr lang="en-US" dirty="0" smtClean="0"/>
              <a:t> it	- state its name and type and store a value into it</a:t>
            </a:r>
          </a:p>
          <a:p>
            <a:pPr lvl="2">
              <a:lnSpc>
                <a:spcPct val="110000"/>
              </a:lnSpc>
              <a:tabLst>
                <a:tab pos="2514600" algn="l"/>
              </a:tabLst>
            </a:pPr>
            <a:r>
              <a:rPr lang="en-US" i="1" dirty="0" smtClean="0"/>
              <a:t>Use </a:t>
            </a:r>
            <a:r>
              <a:rPr lang="en-US" dirty="0" smtClean="0"/>
              <a:t>it			- print it or use it as part of an expression</a:t>
            </a:r>
          </a:p>
        </p:txBody>
      </p:sp>
      <p:grpSp>
        <p:nvGrpSpPr>
          <p:cNvPr id="36867" name="Group 4"/>
          <p:cNvGrpSpPr>
            <a:grpSpLocks/>
          </p:cNvGrpSpPr>
          <p:nvPr/>
        </p:nvGrpSpPr>
        <p:grpSpPr bwMode="auto">
          <a:xfrm>
            <a:off x="2590800" y="3162300"/>
            <a:ext cx="4826000" cy="1181100"/>
            <a:chOff x="1584" y="2784"/>
            <a:chExt cx="4000" cy="1256"/>
          </a:xfrm>
        </p:grpSpPr>
        <p:pic>
          <p:nvPicPr>
            <p:cNvPr id="36869" name="Picture 5" descr="car_stere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200" b="35400"/>
            <a:stretch>
              <a:fillRect/>
            </a:stretch>
          </p:blipFill>
          <p:spPr bwMode="auto">
            <a:xfrm>
              <a:off x="1584" y="2784"/>
              <a:ext cx="4000" cy="1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0" name="Oval 6"/>
            <p:cNvSpPr>
              <a:spLocks noChangeArrowheads="1"/>
            </p:cNvSpPr>
            <p:nvPr/>
          </p:nvSpPr>
          <p:spPr bwMode="auto">
            <a:xfrm>
              <a:off x="2736" y="3600"/>
              <a:ext cx="1872" cy="384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/>
            </a:p>
          </p:txBody>
        </p:sp>
      </p:grpSp>
      <p:pic>
        <p:nvPicPr>
          <p:cNvPr id="3686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66"/>
          <a:stretch>
            <a:fillRect/>
          </a:stretch>
        </p:blipFill>
        <p:spPr bwMode="auto">
          <a:xfrm>
            <a:off x="8229600" y="2984500"/>
            <a:ext cx="15049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97700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Declaration and assignment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659365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variable declaration and assignment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2000" dirty="0" smtClean="0"/>
              <a:t>Sets aside memory for storing a value and stores a value into a variable.</a:t>
            </a:r>
          </a:p>
          <a:p>
            <a:pPr lvl="1"/>
            <a:r>
              <a:rPr lang="en-US" dirty="0" smtClean="0"/>
              <a:t>Variables must be declared</a:t>
            </a:r>
            <a:r>
              <a:rPr lang="en-US" i="1" dirty="0" smtClean="0"/>
              <a:t> </a:t>
            </a:r>
            <a:r>
              <a:rPr lang="en-US" dirty="0" smtClean="0"/>
              <a:t>before they can be used.</a:t>
            </a:r>
          </a:p>
          <a:p>
            <a:pPr lvl="1" eaLnBrk="1" hangingPunct="1"/>
            <a:r>
              <a:rPr lang="en-US" dirty="0" smtClean="0"/>
              <a:t>The value can be an expression; the variable stores its result.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Syntax: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i="1" dirty="0" smtClean="0"/>
              <a:t>	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expression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zipcode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90210</a:t>
            </a:r>
          </a:p>
          <a:p>
            <a:pPr lvl="1" eaLnBrk="1" hangingPunct="1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/>
            <a:r>
              <a:rPr lang="en-US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myGPA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1.0 + 2.25</a:t>
            </a:r>
          </a:p>
        </p:txBody>
      </p:sp>
      <p:graphicFrame>
        <p:nvGraphicFramePr>
          <p:cNvPr id="439303" name="Group 7"/>
          <p:cNvGraphicFramePr>
            <a:graphicFrameLocks noGrp="1"/>
          </p:cNvGraphicFramePr>
          <p:nvPr/>
        </p:nvGraphicFramePr>
        <p:xfrm>
          <a:off x="7086600" y="4114800"/>
          <a:ext cx="3048000" cy="660400"/>
        </p:xfrm>
        <a:graphic>
          <a:graphicData uri="http://schemas.openxmlformats.org/drawingml/2006/table">
            <a:tbl>
              <a:tblPr/>
              <a:tblGrid>
                <a:gridCol w="1295400"/>
                <a:gridCol w="17526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zipcode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ＭＳ Ｐゴシック" charset="0"/>
                          <a:cs typeface="Times New Roman" charset="0"/>
                        </a:rPr>
                        <a:t>90210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39311" name="Group 15"/>
          <p:cNvGraphicFramePr>
            <a:graphicFrameLocks noGrp="1"/>
          </p:cNvGraphicFramePr>
          <p:nvPr/>
        </p:nvGraphicFramePr>
        <p:xfrm>
          <a:off x="7086600" y="5410200"/>
          <a:ext cx="3048000" cy="660400"/>
        </p:xfrm>
        <a:graphic>
          <a:graphicData uri="http://schemas.openxmlformats.org/drawingml/2006/table">
            <a:tbl>
              <a:tblPr/>
              <a:tblGrid>
                <a:gridCol w="1295400"/>
                <a:gridCol w="17526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myGPA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3.25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7672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Using variables</a:t>
            </a:r>
          </a:p>
        </p:txBody>
      </p:sp>
      <p:sp>
        <p:nvSpPr>
          <p:cNvPr id="4096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Once given a value, a variable can be used in expressions: 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x = 3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x is 3</a:t>
            </a:r>
            <a:endParaRPr lang="en-US" b="1" dirty="0" smtClean="0">
              <a:solidFill>
                <a:srgbClr val="008080"/>
              </a:solidFill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y = 5 * </a:t>
            </a:r>
            <a:r>
              <a:rPr lang="en-US" b="1" dirty="0" smtClean="0">
                <a:latin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</a:rPr>
              <a:t> - 1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now y is 14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You can assign a value more than once:</a:t>
            </a:r>
          </a:p>
          <a:p>
            <a:pPr lvl="1">
              <a:buNone/>
            </a:pPr>
            <a:r>
              <a:rPr lang="en-US" dirty="0" smtClean="0">
                <a:latin typeface="Courier New" panose="02070309020205020404" pitchFamily="49" charset="0"/>
              </a:rPr>
              <a:t/>
            </a:r>
            <a:br>
              <a:rPr lang="en-US" dirty="0" smtClean="0">
                <a:latin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</a:rPr>
              <a:t>x = 3   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3 here</a:t>
            </a:r>
            <a:r>
              <a:rPr lang="en-US" dirty="0" smtClean="0">
                <a:latin typeface="Courier New" panose="02070309020205020404" pitchFamily="49" charset="0"/>
              </a:rPr>
              <a:t/>
            </a:r>
            <a:br>
              <a:rPr lang="en-US" dirty="0" smtClean="0">
                <a:latin typeface="Courier New" panose="02070309020205020404" pitchFamily="49" charset="0"/>
              </a:rPr>
            </a:b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/>
            </a:r>
            <a:b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</a:rPr>
              <a:t/>
            </a:r>
            <a:br>
              <a:rPr lang="en-US" dirty="0" smtClean="0">
                <a:latin typeface="Courier New" panose="02070309020205020404" pitchFamily="49" charset="0"/>
              </a:rPr>
            </a:br>
            <a:r>
              <a:rPr lang="en-US" b="1" dirty="0" smtClean="0">
                <a:latin typeface="Courier New" panose="02070309020205020404" pitchFamily="49" charset="0"/>
              </a:rPr>
              <a:t>x = 4 + 7</a:t>
            </a:r>
            <a:r>
              <a:rPr lang="en-US" b="1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now x is 11</a:t>
            </a:r>
          </a:p>
        </p:txBody>
      </p:sp>
      <p:graphicFrame>
        <p:nvGraphicFramePr>
          <p:cNvPr id="440328" name="Group 8"/>
          <p:cNvGraphicFramePr>
            <a:graphicFrameLocks noGrp="1"/>
          </p:cNvGraphicFramePr>
          <p:nvPr/>
        </p:nvGraphicFramePr>
        <p:xfrm>
          <a:off x="8229600" y="4064000"/>
          <a:ext cx="1981200" cy="6604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0336" name="Group 16"/>
          <p:cNvGraphicFramePr>
            <a:graphicFrameLocks noGrp="1"/>
          </p:cNvGraphicFramePr>
          <p:nvPr/>
        </p:nvGraphicFramePr>
        <p:xfrm>
          <a:off x="8229600" y="4064000"/>
          <a:ext cx="1981200" cy="6604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11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24998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40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0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1215850" y="5559493"/>
            <a:ext cx="1983713" cy="298695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Assignment and algebra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815576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tabLst>
                <a:tab pos="1828800" algn="l"/>
              </a:tabLst>
            </a:pPr>
            <a:r>
              <a:rPr lang="en-US" dirty="0" smtClean="0"/>
              <a:t>Assignment uses </a:t>
            </a:r>
            <a:r>
              <a:rPr lang="en-US" dirty="0" smtClean="0">
                <a:latin typeface="Courier New" panose="02070309020205020404" pitchFamily="49" charset="0"/>
              </a:rPr>
              <a:t>=</a:t>
            </a:r>
            <a:r>
              <a:rPr lang="en-US" dirty="0" smtClean="0"/>
              <a:t> , but it is not an algebraic equation.</a:t>
            </a:r>
          </a:p>
          <a:p>
            <a:pPr lvl="1">
              <a:lnSpc>
                <a:spcPct val="110000"/>
              </a:lnSpc>
              <a:buNone/>
              <a:tabLst>
                <a:tab pos="1828800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110000"/>
              </a:lnSpc>
              <a:tabLst>
                <a:tab pos="18288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  =</a:t>
            </a:r>
            <a:r>
              <a:rPr lang="en-US" dirty="0" smtClean="0"/>
              <a:t>	means,  </a:t>
            </a:r>
            <a:r>
              <a:rPr lang="en-US" i="1" dirty="0" smtClean="0"/>
              <a:t>"store the value at right in variable at left"</a:t>
            </a:r>
          </a:p>
          <a:p>
            <a:pPr lvl="1">
              <a:lnSpc>
                <a:spcPct val="110000"/>
              </a:lnSpc>
              <a:tabLst>
                <a:tab pos="1828800" algn="l"/>
              </a:tabLst>
            </a:pPr>
            <a:endParaRPr lang="en-US" i="1" dirty="0" smtClean="0"/>
          </a:p>
          <a:p>
            <a:pPr lvl="2">
              <a:lnSpc>
                <a:spcPct val="110000"/>
              </a:lnSpc>
              <a:tabLst>
                <a:tab pos="1828800" algn="l"/>
              </a:tabLst>
            </a:pPr>
            <a:r>
              <a:rPr lang="en-US" dirty="0" smtClean="0"/>
              <a:t>The right side expression is evaluated first,</a:t>
            </a:r>
            <a:br>
              <a:rPr lang="en-US" dirty="0" smtClean="0"/>
            </a:br>
            <a:r>
              <a:rPr lang="en-US" dirty="0" smtClean="0"/>
              <a:t>and then its result is stored in the variable at left.</a:t>
            </a:r>
          </a:p>
          <a:p>
            <a:pPr lvl="1">
              <a:lnSpc>
                <a:spcPct val="110000"/>
              </a:lnSpc>
              <a:tabLst>
                <a:tab pos="1828800" algn="l"/>
              </a:tabLst>
            </a:pPr>
            <a:endParaRPr lang="en-US" dirty="0" smtClean="0"/>
          </a:p>
          <a:p>
            <a:pPr>
              <a:lnSpc>
                <a:spcPct val="110000"/>
              </a:lnSpc>
              <a:tabLst>
                <a:tab pos="1828800" algn="l"/>
              </a:tabLst>
            </a:pPr>
            <a:r>
              <a:rPr lang="en-US" dirty="0" smtClean="0"/>
              <a:t>What happens here?</a:t>
            </a:r>
          </a:p>
          <a:p>
            <a:pPr lvl="1">
              <a:lnSpc>
                <a:spcPct val="110000"/>
              </a:lnSpc>
              <a:buNone/>
              <a:tabLst>
                <a:tab pos="1828800" algn="l"/>
              </a:tabLst>
            </a:pPr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buNone/>
              <a:tabLst>
                <a:tab pos="1828800" algn="l"/>
              </a:tabLst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3</a:t>
            </a:r>
          </a:p>
          <a:p>
            <a:pPr lvl="1">
              <a:buNone/>
              <a:tabLst>
                <a:tab pos="1828800" algn="l"/>
              </a:tabLst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 = x + 2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???</a:t>
            </a:r>
          </a:p>
        </p:txBody>
      </p:sp>
      <p:graphicFrame>
        <p:nvGraphicFramePr>
          <p:cNvPr id="442374" name="Group 6"/>
          <p:cNvGraphicFramePr>
            <a:graphicFrameLocks noGrp="1"/>
          </p:cNvGraphicFramePr>
          <p:nvPr/>
        </p:nvGraphicFramePr>
        <p:xfrm>
          <a:off x="7315200" y="4638675"/>
          <a:ext cx="1981200" cy="6604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42382" name="Group 14"/>
          <p:cNvGraphicFramePr>
            <a:graphicFrameLocks noGrp="1"/>
          </p:cNvGraphicFramePr>
          <p:nvPr/>
        </p:nvGraphicFramePr>
        <p:xfrm>
          <a:off x="7315200" y="4638675"/>
          <a:ext cx="1981200" cy="6604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</a:tblGrid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x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58357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2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Receipt question</a:t>
            </a:r>
          </a:p>
        </p:txBody>
      </p:sp>
      <p:sp>
        <p:nvSpPr>
          <p:cNvPr id="48130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dirty="0" smtClean="0">
                <a:cs typeface="Courier New" panose="02070309020205020404" pitchFamily="49" charset="0"/>
              </a:rPr>
              <a:t>Improve the receipt program using variables.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b="1" dirty="0" smtClean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main():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Calculate total owed, assuming 8% tax / 15% tip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print("Subtotal:")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print(38 + 40 + 30)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Tax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print((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38 + 40 + 30) * .08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Tip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print((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38 + 40 + 30) * .15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print(38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+ 40 + 30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(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38 + 40 + 30) * .15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(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38 + 40 + 30) * .08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07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ChangeArrowheads="1"/>
          </p:cNvSpPr>
          <p:nvPr/>
        </p:nvSpPr>
        <p:spPr bwMode="auto">
          <a:xfrm>
            <a:off x="2627985" y="2583173"/>
            <a:ext cx="5102851" cy="45097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Printing a variable's value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Use a comma to print a string and a variable's value on one line.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grade = (95.1 + 71.9 + 82.6) / 3.0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</a:t>
            </a:r>
            <a:r>
              <a:rPr lang="en-US" b="1" dirty="0" smtClean="0">
                <a:latin typeface="Courier New" panose="02070309020205020404" pitchFamily="49" charset="0"/>
              </a:rPr>
              <a:t>"Your grade was", grade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students = 11 + 17 + 4 + 19 + 14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</a:t>
            </a:r>
            <a:r>
              <a:rPr lang="en-US" b="1" dirty="0" smtClean="0">
                <a:latin typeface="Courier New" panose="02070309020205020404" pitchFamily="49" charset="0"/>
              </a:rPr>
              <a:t>"There are", students</a:t>
            </a:r>
            <a:r>
              <a:rPr lang="en-US" dirty="0" smtClean="0">
                <a:latin typeface="Courier New" panose="02070309020205020404" pitchFamily="49" charset="0"/>
              </a:rPr>
              <a:t>,</a:t>
            </a:r>
            <a:r>
              <a:rPr lang="en-US" b="1" dirty="0" smtClean="0">
                <a:latin typeface="Courier New" panose="02070309020205020404" pitchFamily="49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b="1" dirty="0">
                <a:latin typeface="Courier New" panose="02070309020205020404" pitchFamily="49" charset="0"/>
              </a:rPr>
              <a:t> </a:t>
            </a:r>
            <a:r>
              <a:rPr lang="en-US" b="1" dirty="0" smtClean="0">
                <a:latin typeface="Courier New" panose="02070309020205020404" pitchFamily="49" charset="0"/>
              </a:rPr>
              <a:t>       "students in the course."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Tx/>
              <a:buChar char="•"/>
            </a:pPr>
            <a:r>
              <a:rPr lang="en-US" dirty="0" smtClean="0"/>
              <a:t>Output: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Your grade was 83.2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There are 65 students in the course.</a:t>
            </a:r>
          </a:p>
        </p:txBody>
      </p:sp>
    </p:spTree>
    <p:extLst>
      <p:ext uri="{BB962C8B-B14F-4D97-AF65-F5344CB8AC3E}">
        <p14:creationId xmlns:p14="http://schemas.microsoft.com/office/powerpoint/2010/main" val="11706590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307771" y="2174422"/>
            <a:ext cx="7772400" cy="1470025"/>
          </a:xfrm>
        </p:spPr>
        <p:txBody>
          <a:bodyPr/>
          <a:lstStyle/>
          <a:p>
            <a:pPr algn="ctr" eaLnBrk="1" hangingPunct="1"/>
            <a:r>
              <a:rPr lang="en-US" sz="4800" dirty="0"/>
              <a:t>Data and expressions</a:t>
            </a:r>
          </a:p>
        </p:txBody>
      </p:sp>
    </p:spTree>
    <p:extLst>
      <p:ext uri="{BB962C8B-B14F-4D97-AF65-F5344CB8AC3E}">
        <p14:creationId xmlns:p14="http://schemas.microsoft.com/office/powerpoint/2010/main" val="2478290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Receipt answer</a:t>
            </a:r>
          </a:p>
        </p:txBody>
      </p:sp>
      <p:sp>
        <p:nvSpPr>
          <p:cNvPr id="491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main():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Calculate total owed, </a:t>
            </a:r>
            <a:r>
              <a:rPr lang="en-US" sz="1800" b="1" dirty="0">
                <a:solidFill>
                  <a:srgbClr val="01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assuming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8% tax / 15% tip</a:t>
            </a: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subtotal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38 + 40 +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30        </a:t>
            </a:r>
            <a:r>
              <a:rPr lang="en-US" sz="1800" b="1" dirty="0" smtClean="0">
                <a:solidFill>
                  <a:srgbClr val="01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</a:t>
            </a:r>
            <a:r>
              <a:rPr lang="en-US" sz="1800" b="1" dirty="0" err="1" smtClean="0">
                <a:solidFill>
                  <a:srgbClr val="01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endParaRPr lang="en-US" sz="1800" b="1" dirty="0">
              <a:solidFill>
                <a:srgbClr val="01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tax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subtotal * .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08           </a:t>
            </a:r>
            <a:r>
              <a:rPr lang="en-US" sz="1800" b="1" dirty="0" smtClean="0">
                <a:solidFill>
                  <a:srgbClr val="01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  <a:endParaRPr lang="en-US" sz="1800" b="1" dirty="0">
              <a:solidFill>
                <a:srgbClr val="01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tip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subtotal * .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15           </a:t>
            </a:r>
            <a:r>
              <a:rPr lang="en-US" sz="1800" b="1" dirty="0" smtClean="0">
                <a:solidFill>
                  <a:srgbClr val="01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  <a:endParaRPr lang="en-US" sz="1800" b="1" dirty="0">
              <a:solidFill>
                <a:srgbClr val="01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total </a:t>
            </a:r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= subtotal + tax +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tip   </a:t>
            </a:r>
            <a:r>
              <a:rPr lang="en-US" sz="1800" b="1" dirty="0" smtClean="0">
                <a:solidFill>
                  <a:srgbClr val="01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float</a:t>
            </a:r>
            <a:endParaRPr lang="en-US" sz="1800" b="1" dirty="0">
              <a:solidFill>
                <a:srgbClr val="01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Subtotal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:",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subtotal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Tax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:",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tax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Tip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:",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tip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:",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total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61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2249993" y="2545583"/>
            <a:ext cx="7772400" cy="1470025"/>
          </a:xfrm>
        </p:spPr>
        <p:txBody>
          <a:bodyPr/>
          <a:lstStyle/>
          <a:p>
            <a:pPr algn="ctr" eaLnBrk="1" hangingPunct="1"/>
            <a:r>
              <a:rPr lang="en-US" sz="5400" dirty="0" smtClean="0"/>
              <a:t>for loops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1905050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Getting rid of repetition</a:t>
            </a:r>
          </a:p>
        </p:txBody>
      </p:sp>
      <p:sp>
        <p:nvSpPr>
          <p:cNvPr id="4833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Functions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Variables</a:t>
            </a:r>
          </a:p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String Multiplication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Allows you to print multiple occurrences of the same string without typing them all out</a:t>
            </a:r>
          </a:p>
          <a:p>
            <a:pPr lvl="1" eaLnBrk="1" hangingPunct="1">
              <a:lnSpc>
                <a:spcPct val="80000"/>
              </a:lnSpc>
            </a:pPr>
            <a:endParaRPr lang="en-US" sz="700" dirty="0"/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sz="2400" dirty="0" smtClean="0">
                <a:latin typeface="Courier New" panose="02070309020205020404" pitchFamily="49" charset="0"/>
              </a:rPr>
              <a:t>print("meow" * 3)		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</a:rPr>
              <a:t># </a:t>
            </a:r>
            <a:r>
              <a:rPr lang="en-US" sz="2400" dirty="0" err="1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</a:rPr>
              <a:t>meowmeowmeow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</a:pPr>
            <a:r>
              <a:rPr lang="en-US" dirty="0" smtClean="0"/>
              <a:t>What if you want to repeat function calls?</a:t>
            </a:r>
            <a:endParaRPr lang="en-US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818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Repetition with </a:t>
            </a:r>
            <a:r>
              <a:rPr lang="en-US" smtClean="0">
                <a:latin typeface="Courier New" panose="02070309020205020404" pitchFamily="49" charset="0"/>
              </a:rPr>
              <a:t>for</a:t>
            </a:r>
            <a:r>
              <a:rPr lang="en-US" smtClean="0"/>
              <a:t> loops</a:t>
            </a:r>
          </a:p>
        </p:txBody>
      </p:sp>
      <p:sp>
        <p:nvSpPr>
          <p:cNvPr id="4833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So far, repeating an action results in redundant code:</a:t>
            </a:r>
          </a:p>
          <a:p>
            <a:pPr lvl="1" eaLnBrk="1" hangingPunct="1">
              <a:lnSpc>
                <a:spcPct val="80000"/>
              </a:lnSpc>
            </a:pPr>
            <a:endParaRPr lang="en-US" sz="700" dirty="0"/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make_batter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bake_cookies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bake_cookies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bake_cookies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bake_cookies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bake_cookies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2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frost_cookies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sz="1800" dirty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Python's </a:t>
            </a:r>
            <a:r>
              <a:rPr lang="en-US" b="1" dirty="0" smtClean="0">
                <a:latin typeface="Courier New" panose="02070309020205020404" pitchFamily="49" charset="0"/>
              </a:rPr>
              <a:t>for</a:t>
            </a:r>
            <a:r>
              <a:rPr lang="en-US" b="1" dirty="0" smtClean="0"/>
              <a:t> loop</a:t>
            </a:r>
            <a:r>
              <a:rPr lang="en-US" dirty="0" smtClean="0"/>
              <a:t> statement performs a task many times.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mix_batter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for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in range(1, 6):    </a:t>
            </a:r>
            <a:r>
              <a:rPr lang="en-US" b="1" dirty="0">
                <a:solidFill>
                  <a:srgbClr val="00800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00"/>
                </a:solidFill>
                <a:latin typeface="Courier New" panose="02070309020205020404" pitchFamily="49" charset="0"/>
              </a:rPr>
              <a:t> repeat 5 times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	    </a:t>
            </a:r>
            <a:r>
              <a:rPr lang="en-US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bake_cookies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</a:t>
            </a: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5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frost_cookies</a:t>
            </a:r>
            <a:r>
              <a:rPr lang="en-US" dirty="0" smtClean="0">
                <a:latin typeface="Courier New" panose="02070309020205020404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752555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3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83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33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833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33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for</a:t>
            </a:r>
            <a:r>
              <a:rPr lang="en-US" smtClean="0"/>
              <a:t> loop syntax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b="1" dirty="0" smtClean="0">
                <a:cs typeface="Courier New" panose="02070309020205020404" pitchFamily="49" charset="0"/>
              </a:rPr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in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range </a:t>
            </a:r>
            <a:r>
              <a:rPr lang="en-US" b="1" dirty="0" smtClean="0">
                <a:cs typeface="Courier New" panose="02070309020205020404" pitchFamily="49" charset="0"/>
              </a:rPr>
              <a:t>(start, stop)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dirty="0" smtClean="0"/>
              <a:t>...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Set the variable equal to the start value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Repeat the following: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Check if the </a:t>
            </a:r>
            <a:r>
              <a:rPr lang="en-US" b="1" dirty="0" smtClean="0"/>
              <a:t>variable </a:t>
            </a:r>
            <a:r>
              <a:rPr lang="en-US" dirty="0" smtClean="0"/>
              <a:t>is less than the stop.  If not, stop.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Execute the </a:t>
            </a:r>
            <a:r>
              <a:rPr lang="en-US" b="1" dirty="0" smtClean="0"/>
              <a:t>statement</a:t>
            </a:r>
            <a:r>
              <a:rPr lang="en-US" dirty="0" smtClean="0"/>
              <a:t>s.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Increase the variable's value by 1.</a:t>
            </a:r>
          </a:p>
        </p:txBody>
      </p:sp>
      <p:grpSp>
        <p:nvGrpSpPr>
          <p:cNvPr id="10244" name="Group 4"/>
          <p:cNvGrpSpPr>
            <a:grpSpLocks/>
          </p:cNvGrpSpPr>
          <p:nvPr/>
        </p:nvGrpSpPr>
        <p:grpSpPr bwMode="auto">
          <a:xfrm>
            <a:off x="8245510" y="1825625"/>
            <a:ext cx="457200" cy="1661153"/>
            <a:chOff x="4512" y="1632"/>
            <a:chExt cx="288" cy="1056"/>
          </a:xfrm>
        </p:grpSpPr>
        <p:sp>
          <p:nvSpPr>
            <p:cNvPr id="10245" name="AutoShape 5"/>
            <p:cNvSpPr>
              <a:spLocks/>
            </p:cNvSpPr>
            <p:nvPr/>
          </p:nvSpPr>
          <p:spPr bwMode="auto">
            <a:xfrm>
              <a:off x="4512" y="1920"/>
              <a:ext cx="288" cy="768"/>
            </a:xfrm>
            <a:prstGeom prst="rightBrace">
              <a:avLst>
                <a:gd name="adj1" fmla="val 22222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000">
                  <a:latin typeface="Tahoma" panose="020B0604030504040204" pitchFamily="34" charset="0"/>
                </a:rPr>
                <a:t>      body</a:t>
              </a:r>
            </a:p>
          </p:txBody>
        </p:sp>
        <p:sp>
          <p:nvSpPr>
            <p:cNvPr id="10246" name="AutoShape 6"/>
            <p:cNvSpPr>
              <a:spLocks/>
            </p:cNvSpPr>
            <p:nvPr/>
          </p:nvSpPr>
          <p:spPr bwMode="auto">
            <a:xfrm>
              <a:off x="4512" y="1632"/>
              <a:ext cx="288" cy="24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000">
                  <a:latin typeface="Tahoma" panose="020B0604030504040204" pitchFamily="34" charset="0"/>
                </a:rPr>
                <a:t>      header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9352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 structures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Control structure</a:t>
            </a:r>
            <a:r>
              <a:rPr lang="en-US" dirty="0" smtClean="0"/>
              <a:t>: a programming construct that affects the flow of a program's execution</a:t>
            </a:r>
          </a:p>
          <a:p>
            <a:endParaRPr lang="en-US" dirty="0" smtClean="0"/>
          </a:p>
          <a:p>
            <a:r>
              <a:rPr lang="en-US" dirty="0" smtClean="0"/>
              <a:t>Controlled code may include one or more statements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dirty="0" smtClean="0"/>
              <a:t> loop is an example of a looping control structure</a:t>
            </a:r>
          </a:p>
        </p:txBody>
      </p:sp>
    </p:spTree>
    <p:extLst>
      <p:ext uri="{BB962C8B-B14F-4D97-AF65-F5344CB8AC3E}">
        <p14:creationId xmlns:p14="http://schemas.microsoft.com/office/powerpoint/2010/main" val="210954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Repetition over a range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1 squared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" +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1))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2 squared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" +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(2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2))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3 squared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" +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(3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 3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4 squared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" +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 4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5 squared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" +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(5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 5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spcBef>
                <a:spcPct val="0"/>
              </a:spcBef>
              <a:buNone/>
            </a:pP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6 squared 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 " +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(6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* 6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))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spcBef>
                <a:spcPct val="0"/>
              </a:spcBef>
              <a:buFont typeface="Wingdings 2" panose="05020102010507070707" pitchFamily="18" charset="2"/>
              <a:buNone/>
            </a:pPr>
            <a:endParaRPr lang="en-US" sz="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 eaLnBrk="1" hangingPunct="1">
              <a:spcBef>
                <a:spcPct val="0"/>
              </a:spcBef>
            </a:pPr>
            <a:r>
              <a:rPr lang="en-US" dirty="0" smtClean="0">
                <a:cs typeface="Courier New" panose="02070309020205020404" pitchFamily="49" charset="0"/>
              </a:rPr>
              <a:t>Intuition: "I want to print a line for each number from 1 to 6"</a:t>
            </a:r>
          </a:p>
          <a:p>
            <a:pPr lvl="1" eaLnBrk="1" hangingPunct="1">
              <a:lnSpc>
                <a:spcPct val="160000"/>
              </a:lnSpc>
              <a:spcBef>
                <a:spcPct val="0"/>
              </a:spcBef>
            </a:pPr>
            <a:endParaRPr lang="en-US" dirty="0" smtClean="0">
              <a:cs typeface="Courier New" panose="02070309020205020404" pitchFamily="49" charset="0"/>
            </a:endParaRPr>
          </a:p>
          <a:p>
            <a:pPr eaLnBrk="1" hangingPunct="1">
              <a:lnSpc>
                <a:spcPct val="130000"/>
              </a:lnSpc>
              <a:spcBef>
                <a:spcPct val="0"/>
              </a:spcBef>
            </a:pPr>
            <a:r>
              <a:rPr lang="en-US" dirty="0" smtClean="0">
                <a:cs typeface="Courier New" panose="02070309020205020404" pitchFamily="49" charset="0"/>
              </a:rPr>
              <a:t>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</a:t>
            </a:r>
            <a:r>
              <a:rPr lang="en-US" dirty="0" smtClean="0">
                <a:cs typeface="Courier New" panose="02070309020205020404" pitchFamily="49" charset="0"/>
              </a:rPr>
              <a:t> loop does exactly that!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</a:t>
            </a: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err="1" smtClean="0"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 in range(1, 7):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	  </a:t>
            </a:r>
            <a:r>
              <a:rPr lang="en-US" sz="1800" dirty="0" smtClean="0">
                <a:latin typeface="Courier New" panose="02070309020205020404" pitchFamily="49" charset="0"/>
              </a:rPr>
              <a:t> print(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) + " squared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" 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*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</a:t>
            </a:r>
            <a:r>
              <a:rPr lang="en-US" sz="1800" dirty="0" smtClean="0">
                <a:latin typeface="Courier New" panose="02070309020205020404" pitchFamily="49" charset="0"/>
              </a:rPr>
              <a:t>))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	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/>
          </a:p>
          <a:p>
            <a:pPr lvl="1" eaLnBrk="1" hangingPunct="1"/>
            <a:r>
              <a:rPr lang="en-US" dirty="0" smtClean="0"/>
              <a:t>"For each integer </a:t>
            </a:r>
            <a:r>
              <a:rPr lang="en-US" b="1" dirty="0" err="1" smtClean="0"/>
              <a:t>i</a:t>
            </a:r>
            <a:r>
              <a:rPr lang="en-US" dirty="0" smtClean="0"/>
              <a:t> from 1 through 6, print ..."</a:t>
            </a:r>
          </a:p>
        </p:txBody>
      </p:sp>
    </p:spTree>
    <p:extLst>
      <p:ext uri="{BB962C8B-B14F-4D97-AF65-F5344CB8AC3E}">
        <p14:creationId xmlns:p14="http://schemas.microsoft.com/office/powerpoint/2010/main" val="30838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1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Loop walkthrough</a:t>
            </a:r>
          </a:p>
        </p:txBody>
      </p:sp>
      <p:sp>
        <p:nvSpPr>
          <p:cNvPr id="1459204" name="Rectangle 4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742950" lvl="1" indent="-285750">
              <a:buNone/>
              <a:tabLst>
                <a:tab pos="5943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range(1, 5):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    print(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) + " squared =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*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>
                <a:latin typeface="Courier New" panose="02070309020205020404" pitchFamily="49" charset="0"/>
              </a:rPr>
              <a:t>)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marL="742950" lvl="1" indent="-285750">
              <a:lnSpc>
                <a:spcPct val="70000"/>
              </a:lnSpc>
              <a:buNone/>
              <a:tabLst>
                <a:tab pos="5943600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print("</a:t>
            </a:r>
            <a:r>
              <a:rPr lang="en-US" dirty="0" err="1" smtClean="0">
                <a:latin typeface="Courier New" panose="02070309020205020404" pitchFamily="49" charset="0"/>
              </a:rPr>
              <a:t>Whoo</a:t>
            </a:r>
            <a:r>
              <a:rPr lang="en-US" dirty="0" smtClean="0">
                <a:latin typeface="Courier New" panose="02070309020205020404" pitchFamily="49" charset="0"/>
              </a:rPr>
              <a:t>!")</a:t>
            </a:r>
            <a:endParaRPr lang="en-US" sz="900" dirty="0"/>
          </a:p>
          <a:p>
            <a:pPr marL="742950" lvl="1" indent="-285750">
              <a:lnSpc>
                <a:spcPct val="70000"/>
              </a:lnSpc>
              <a:buNone/>
              <a:tabLst>
                <a:tab pos="5943600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70000"/>
              </a:lnSpc>
              <a:buNone/>
              <a:tabLst>
                <a:tab pos="5943600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  <a:p>
            <a:pPr marL="342900" indent="-342900">
              <a:buNone/>
              <a:tabLst>
                <a:tab pos="5943600" algn="l"/>
              </a:tabLst>
            </a:pPr>
            <a:r>
              <a:rPr lang="en-US" sz="2000" dirty="0"/>
              <a:t>	Output:</a:t>
            </a:r>
            <a:br>
              <a:rPr lang="en-US" sz="2000" dirty="0"/>
            </a:br>
            <a:endParaRPr lang="en-US" sz="800" dirty="0"/>
          </a:p>
          <a:p>
            <a:pPr marL="342900" indent="-34290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	1 squared = 1</a:t>
            </a:r>
          </a:p>
          <a:p>
            <a:pPr marL="342900" indent="-34290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	2 squared = 4</a:t>
            </a:r>
          </a:p>
          <a:p>
            <a:pPr marL="342900" indent="-34290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	3 squared = 9</a:t>
            </a:r>
          </a:p>
          <a:p>
            <a:pPr marL="342900" indent="-34290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	4 squared = 16</a:t>
            </a:r>
          </a:p>
          <a:p>
            <a:pPr marL="342900" indent="-342900">
              <a:lnSpc>
                <a:spcPct val="70000"/>
              </a:lnSpc>
              <a:buNone/>
              <a:tabLst>
                <a:tab pos="59436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	</a:t>
            </a:r>
            <a:r>
              <a:rPr lang="en-US" sz="2000" dirty="0" err="1">
                <a:latin typeface="Courier New" panose="02070309020205020404" pitchFamily="49" charset="0"/>
              </a:rPr>
              <a:t>Whoo</a:t>
            </a:r>
            <a:r>
              <a:rPr lang="en-US" sz="2000" dirty="0">
                <a:latin typeface="Courier New" panose="02070309020205020404" pitchFamily="49" charset="0"/>
              </a:rPr>
              <a:t>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638563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920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920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920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920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920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9204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2004541" y="2317036"/>
            <a:ext cx="3079925" cy="6096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2000">
              <a:solidFill>
                <a:srgbClr val="FFFFFF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Multi-line loop body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print("+----+")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range(1, 4):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print("\\    /")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print("/    \\")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print("+----+")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Output: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+----+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\    /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/    \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\    /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/    \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\    /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/    \</a:t>
            </a:r>
          </a:p>
          <a:p>
            <a:pPr lvl="1" eaLnBrk="1" hangingPunct="1">
              <a:lnSpc>
                <a:spcPct val="75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+----+</a:t>
            </a:r>
          </a:p>
        </p:txBody>
      </p:sp>
    </p:spTree>
    <p:extLst>
      <p:ext uri="{BB962C8B-B14F-4D97-AF65-F5344CB8AC3E}">
        <p14:creationId xmlns:p14="http://schemas.microsoft.com/office/powerpoint/2010/main" val="1076754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Expressions for counter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high_temp</a:t>
            </a:r>
            <a:r>
              <a:rPr lang="en-US" dirty="0" smtClean="0">
                <a:latin typeface="Courier New" panose="02070309020205020404" pitchFamily="49" charset="0"/>
              </a:rPr>
              <a:t> = 5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</a:t>
            </a:r>
            <a:r>
              <a:rPr lang="en-US" b="1" dirty="0" smtClean="0">
                <a:latin typeface="Courier New" panose="02070309020205020404" pitchFamily="49" charset="0"/>
              </a:rPr>
              <a:t>range(-3, </a:t>
            </a:r>
            <a:r>
              <a:rPr lang="en-US" b="1" dirty="0" err="1" smtClean="0">
                <a:latin typeface="Courier New" panose="02070309020205020404" pitchFamily="49" charset="0"/>
              </a:rPr>
              <a:t>high_temp</a:t>
            </a:r>
            <a:r>
              <a:rPr lang="en-US" b="1" dirty="0" smtClean="0">
                <a:latin typeface="Courier New" panose="02070309020205020404" pitchFamily="49" charset="0"/>
              </a:rPr>
              <a:t> // 2 + 1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* 1.8 + 32)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Output: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26.6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28.4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30.2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32.0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33.8</a:t>
            </a:r>
            <a:b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35.6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2155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Data types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Internally</a:t>
            </a:r>
            <a:r>
              <a:rPr lang="en-US" dirty="0">
                <a:ea typeface="ＭＳ Ｐゴシック" charset="0"/>
                <a:cs typeface="ＭＳ Ｐゴシック" charset="0"/>
              </a:rPr>
              <a:t>, computers store everything as 1s and 0s</a:t>
            </a:r>
          </a:p>
          <a:p>
            <a:pPr lvl="1" eaLnBrk="1" hangingPunct="1">
              <a:buFont typeface="Wingdings" charset="0"/>
              <a:buNone/>
              <a:defRPr/>
            </a:pPr>
            <a:r>
              <a:rPr lang="en-US" dirty="0">
                <a:ea typeface="ＭＳ Ｐゴシック" charset="0"/>
              </a:rPr>
              <a:t>		</a:t>
            </a:r>
            <a:r>
              <a:rPr lang="en-US" dirty="0">
                <a:latin typeface="Courier New" charset="0"/>
                <a:ea typeface="ＭＳ Ｐゴシック" charset="0"/>
              </a:rPr>
              <a:t>104</a:t>
            </a:r>
            <a:r>
              <a:rPr lang="en-US" dirty="0">
                <a:ea typeface="ＭＳ Ｐゴシック" charset="0"/>
              </a:rPr>
              <a:t>	</a:t>
            </a:r>
            <a:r>
              <a:rPr lang="en-US" dirty="0">
                <a:ea typeface="ＭＳ Ｐゴシック" charset="0"/>
                <a:sym typeface="Wingdings" charset="0"/>
              </a:rPr>
              <a:t> </a:t>
            </a:r>
            <a:r>
              <a:rPr lang="en-US" dirty="0">
                <a:latin typeface="Courier New" charset="0"/>
                <a:ea typeface="ＭＳ Ｐゴシック" charset="0"/>
              </a:rPr>
              <a:t>01101000</a:t>
            </a:r>
            <a:endParaRPr lang="en-US" dirty="0">
              <a:ea typeface="ＭＳ Ｐゴシック" charset="0"/>
            </a:endParaRPr>
          </a:p>
          <a:p>
            <a:pPr lvl="1" eaLnBrk="1" hangingPunct="1">
              <a:buFont typeface="Wingdings 2" charset="0"/>
              <a:buNone/>
              <a:defRPr/>
            </a:pPr>
            <a:r>
              <a:rPr lang="en-US" dirty="0">
                <a:ea typeface="ＭＳ Ｐゴシック" charset="0"/>
              </a:rPr>
              <a:t>		</a:t>
            </a:r>
            <a:r>
              <a:rPr lang="en-US" dirty="0" smtClean="0">
                <a:latin typeface="Courier New" charset="0"/>
                <a:ea typeface="ＭＳ Ｐゴシック" charset="0"/>
              </a:rPr>
              <a:t>'hi'</a:t>
            </a:r>
            <a:r>
              <a:rPr lang="en-US" dirty="0">
                <a:ea typeface="ＭＳ Ｐゴシック" charset="0"/>
              </a:rPr>
              <a:t>	</a:t>
            </a:r>
            <a:r>
              <a:rPr lang="en-US" dirty="0">
                <a:ea typeface="ＭＳ Ｐゴシック" charset="0"/>
                <a:sym typeface="Wingdings" charset="0"/>
              </a:rPr>
              <a:t> </a:t>
            </a:r>
            <a:r>
              <a:rPr lang="en-US" dirty="0" smtClean="0">
                <a:latin typeface="Courier New" charset="0"/>
                <a:ea typeface="ＭＳ Ｐゴシック" charset="0"/>
              </a:rPr>
              <a:t>0110100001101001</a:t>
            </a:r>
          </a:p>
          <a:p>
            <a:pPr lvl="1" eaLnBrk="1" hangingPunct="1">
              <a:buFont typeface="Wingdings 2" charset="0"/>
              <a:buNone/>
              <a:defRPr/>
            </a:pPr>
            <a:r>
              <a:rPr lang="en-US" dirty="0">
                <a:latin typeface="Courier New" charset="0"/>
                <a:ea typeface="ＭＳ Ｐゴシック" charset="0"/>
              </a:rPr>
              <a:t>	</a:t>
            </a:r>
            <a:r>
              <a:rPr lang="en-US" dirty="0" smtClean="0">
                <a:latin typeface="Courier New" charset="0"/>
                <a:ea typeface="ＭＳ Ｐゴシック" charset="0"/>
              </a:rPr>
              <a:t>	'h'	</a:t>
            </a:r>
            <a:r>
              <a:rPr lang="en-US" dirty="0" smtClean="0">
                <a:ea typeface="ＭＳ Ｐゴシック" charset="0"/>
                <a:sym typeface="Wingdings" charset="0"/>
              </a:rPr>
              <a:t> </a:t>
            </a:r>
            <a:r>
              <a:rPr lang="en-US" dirty="0" smtClean="0">
                <a:latin typeface="Courier New" charset="0"/>
                <a:ea typeface="ＭＳ Ｐゴシック" charset="0"/>
              </a:rPr>
              <a:t>01101000</a:t>
            </a:r>
            <a:endParaRPr lang="en-US" dirty="0" smtClean="0">
              <a:ea typeface="ＭＳ Ｐゴシック" charset="0"/>
            </a:endParaRPr>
          </a:p>
          <a:p>
            <a:pPr lvl="1" eaLnBrk="1" hangingPunct="1">
              <a:buFont typeface="Wingdings 2" charset="0"/>
              <a:buNone/>
              <a:defRPr/>
            </a:pPr>
            <a:endParaRPr lang="en-US" dirty="0">
              <a:latin typeface="Courier New" charset="0"/>
              <a:ea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  <a:cs typeface="ＭＳ Ｐゴシック" charset="0"/>
              </a:rPr>
              <a:t>How are </a:t>
            </a:r>
            <a:r>
              <a:rPr lang="en-US" sz="2000" dirty="0">
                <a:latin typeface="Courier New" charset="0"/>
                <a:ea typeface="ＭＳ Ｐゴシック" charset="0"/>
              </a:rPr>
              <a:t>h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and </a:t>
            </a:r>
            <a:r>
              <a:rPr lang="en-US" sz="2000" dirty="0">
                <a:latin typeface="Courier New" charset="0"/>
                <a:ea typeface="ＭＳ Ｐゴシック" charset="0"/>
              </a:rPr>
              <a:t>104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 differentiated?</a:t>
            </a:r>
          </a:p>
          <a:p>
            <a:pPr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 2" charset="0"/>
              <a:buChar char=""/>
              <a:defRPr/>
            </a:pPr>
            <a:r>
              <a:rPr lang="en-US" b="1" dirty="0" smtClean="0">
                <a:ea typeface="ＭＳ Ｐゴシック" charset="0"/>
                <a:cs typeface="ＭＳ Ｐゴシック" charset="0"/>
              </a:rPr>
              <a:t>type</a:t>
            </a:r>
            <a:r>
              <a:rPr lang="en-US" dirty="0" smtClean="0">
                <a:ea typeface="ＭＳ Ｐゴシック" charset="0"/>
                <a:cs typeface="ＭＳ Ｐゴシック" charset="0"/>
              </a:rPr>
              <a:t>: A category or set of data values.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</a:rPr>
              <a:t>Constrains the operations that can be performed on data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</a:rPr>
              <a:t>Many languages ask the programmer to specify types</a:t>
            </a:r>
          </a:p>
          <a:p>
            <a:pPr lvl="1" eaLnBrk="1" hangingPunct="1">
              <a:buFont typeface="Wingdings 2" charset="0"/>
              <a:buChar char=""/>
              <a:defRPr/>
            </a:pPr>
            <a:r>
              <a:rPr lang="en-US" dirty="0" smtClean="0">
                <a:ea typeface="ＭＳ Ｐゴシック" charset="0"/>
              </a:rPr>
              <a:t>Examples: integer, real number, string</a:t>
            </a: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0"/>
            </a:endParaRPr>
          </a:p>
          <a:p>
            <a:pPr lvl="1" eaLnBrk="1" hangingPunct="1">
              <a:buFont typeface="Wingdings 2" charset="0"/>
              <a:buChar char=""/>
              <a:defRPr/>
            </a:pPr>
            <a:endParaRPr lang="en-US" dirty="0" smtClean="0">
              <a:ea typeface="ＭＳ Ｐゴシック" charset="0"/>
            </a:endParaRPr>
          </a:p>
          <a:p>
            <a:pPr lvl="1" eaLnBrk="1" hangingPunct="1">
              <a:buFont typeface="Wingdings 2" charset="0"/>
              <a:buNone/>
              <a:defRPr/>
            </a:pPr>
            <a:endParaRPr lang="en-US" dirty="0">
              <a:latin typeface="Courier New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1180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Rocket Exercise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52600" y="1371600"/>
            <a:ext cx="8915400" cy="12954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mtClean="0"/>
              <a:t>Write a method that produces the following output: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	T-minus 10, 9, 8, 7, 6, 5, 4, 3, 2, 1, blastoff!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	The end.</a:t>
            </a:r>
          </a:p>
        </p:txBody>
      </p:sp>
    </p:spTree>
    <p:extLst>
      <p:ext uri="{BB962C8B-B14F-4D97-AF65-F5344CB8AC3E}">
        <p14:creationId xmlns:p14="http://schemas.microsoft.com/office/powerpoint/2010/main" val="4209202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print</a:t>
            </a:r>
            <a:r>
              <a:rPr lang="en-US" dirty="0" smtClean="0"/>
              <a:t> (' ', end='')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765335"/>
            <a:ext cx="10515600" cy="435133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Adding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,end='' </a:t>
            </a:r>
            <a:r>
              <a:rPr lang="en-US" dirty="0" smtClean="0"/>
              <a:t>allows you to print without moving to the next line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allows you to print partial messages on the same line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high_temp</a:t>
            </a:r>
            <a:r>
              <a:rPr lang="en-US" dirty="0" smtClean="0">
                <a:latin typeface="Courier New" panose="02070309020205020404" pitchFamily="49" charset="0"/>
              </a:rPr>
              <a:t> = 5</a:t>
            </a:r>
          </a:p>
          <a:p>
            <a:pPr lvl="1"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range(-3, </a:t>
            </a:r>
            <a:r>
              <a:rPr lang="en-US" dirty="0" err="1" smtClean="0">
                <a:latin typeface="Courier New" panose="02070309020205020404" pitchFamily="49" charset="0"/>
              </a:rPr>
              <a:t>high_temp</a:t>
            </a:r>
            <a:r>
              <a:rPr lang="en-US" dirty="0" smtClean="0">
                <a:latin typeface="Courier New" panose="02070309020205020404" pitchFamily="49" charset="0"/>
              </a:rPr>
              <a:t> // 2 + 1):</a:t>
            </a:r>
          </a:p>
          <a:p>
            <a:pPr lvl="1"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print(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* 1.8 + 32, end=' ')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Tx/>
              <a:buChar char="•"/>
            </a:pPr>
            <a:r>
              <a:rPr lang="en-US" dirty="0" smtClean="0"/>
              <a:t>Output: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26.6  28.4  30.2  32.0  33.8  35.6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2">
              <a:buFontTx/>
              <a:buChar char="•"/>
            </a:pPr>
            <a:r>
              <a:rPr lang="en-US" dirty="0" smtClean="0"/>
              <a:t>Either concatenate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'  ' </a:t>
            </a:r>
            <a:r>
              <a:rPr lang="en-US" dirty="0" smtClean="0"/>
              <a:t>to separate the numbers or set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end='  '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8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Changing step size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Add a third number to the end of range, this is the step size</a:t>
            </a:r>
          </a:p>
          <a:p>
            <a:pPr lvl="1" eaLnBrk="1" hangingPunct="1"/>
            <a:r>
              <a:rPr lang="en-US" dirty="0" smtClean="0"/>
              <a:t>A negative number will count down instead of up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print("T-minus ")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for 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 in range(10, 0, -1):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 print(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i</a:t>
            </a:r>
            <a:r>
              <a:rPr lang="en-US" dirty="0" smtClean="0">
                <a:latin typeface="Courier New" panose="02070309020205020404" pitchFamily="49" charset="0"/>
              </a:rPr>
              <a:t>) + ", ", end="")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print("blastoff!")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print("The end.")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Output: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T-minus 10, 9, 8, 7, 6, 5, 4, 3, 2, 1, blastoff!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The end.</a:t>
            </a:r>
          </a:p>
        </p:txBody>
      </p:sp>
    </p:spTree>
    <p:extLst>
      <p:ext uri="{BB962C8B-B14F-4D97-AF65-F5344CB8AC3E}">
        <p14:creationId xmlns:p14="http://schemas.microsoft.com/office/powerpoint/2010/main" val="27012640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Exercise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>
              <a:tabLst>
                <a:tab pos="4114800" algn="l"/>
              </a:tabLst>
            </a:pPr>
            <a:r>
              <a:rPr lang="en-US" smtClean="0"/>
              <a:t>Write code to output these two figures using string multiplication and loops.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+/\/\/\/\/\/\/\/\/\/\+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	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+/\/\/\/\/\/\/\/\/\/\+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+/\/\/\/\+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|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|        |	</a:t>
            </a:r>
            <a:endParaRPr lang="en-US" sz="180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 smtClean="0">
                <a:latin typeface="Courier New" panose="02070309020205020404" pitchFamily="49" charset="0"/>
                <a:cs typeface="Courier New" panose="02070309020205020404" pitchFamily="49" charset="0"/>
              </a:rPr>
              <a:t>+/\/\/\/\+</a:t>
            </a:r>
            <a:endParaRPr 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037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Constants</a:t>
            </a: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dirty="0" smtClean="0"/>
              <a:t>constant</a:t>
            </a:r>
            <a:r>
              <a:rPr lang="en-US" dirty="0" smtClean="0"/>
              <a:t>: </a:t>
            </a:r>
            <a:r>
              <a:rPr lang="en-US" sz="2000" dirty="0"/>
              <a:t>A fixed value visible to the whole program.</a:t>
            </a:r>
          </a:p>
          <a:p>
            <a:pPr lvl="1" eaLnBrk="1" hangingPunct="1"/>
            <a:r>
              <a:rPr lang="en-US" dirty="0" smtClean="0"/>
              <a:t>value should only be set only at declaration;  shouldn't be reassigned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Syntax:</a:t>
            </a:r>
          </a:p>
          <a:p>
            <a:pPr lvl="1"/>
            <a:r>
              <a:rPr lang="en-US" dirty="0" smtClean="0"/>
              <a:t>Just like declaring a normal variable: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sz="800" dirty="0"/>
              <a:t>	</a:t>
            </a:r>
            <a:r>
              <a:rPr lang="en-US" sz="2300" dirty="0">
                <a:latin typeface="Courier New" panose="02070309020205020404" pitchFamily="49" charset="0"/>
              </a:rPr>
              <a:t> </a:t>
            </a:r>
            <a:r>
              <a:rPr lang="en-US" sz="2300" dirty="0" smtClean="0">
                <a:latin typeface="Courier New" panose="02070309020205020404" pitchFamily="49" charset="0"/>
              </a:rPr>
              <a:t>    </a:t>
            </a:r>
            <a:r>
              <a:rPr lang="en-US" sz="2300" b="1" dirty="0" smtClean="0"/>
              <a:t>name</a:t>
            </a:r>
            <a:r>
              <a:rPr lang="en-US" sz="2300" dirty="0" smtClean="0">
                <a:latin typeface="Courier New" panose="02070309020205020404" pitchFamily="49" charset="0"/>
              </a:rPr>
              <a:t> </a:t>
            </a:r>
            <a:r>
              <a:rPr lang="en-US" sz="2300" dirty="0">
                <a:latin typeface="Courier New" panose="02070309020205020404" pitchFamily="49" charset="0"/>
              </a:rPr>
              <a:t>= </a:t>
            </a:r>
            <a:r>
              <a:rPr lang="en-US" sz="2300" b="1" dirty="0" smtClean="0"/>
              <a:t>value</a:t>
            </a:r>
            <a:endParaRPr lang="en-US" sz="2500" dirty="0">
              <a:latin typeface="Courier New" panose="02070309020205020404" pitchFamily="49" charset="0"/>
            </a:endParaRPr>
          </a:p>
          <a:p>
            <a:pPr lvl="1" eaLnBrk="1" hangingPunct="1"/>
            <a:endParaRPr lang="en-US" sz="800" dirty="0"/>
          </a:p>
          <a:p>
            <a:pPr lvl="1" eaLnBrk="1" hangingPunct="1"/>
            <a:r>
              <a:rPr lang="en-US" dirty="0" smtClean="0"/>
              <a:t>name is usually in ALL_UPPER_CASE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Examples:</a:t>
            </a:r>
          </a:p>
          <a:p>
            <a:pPr lvl="1">
              <a:spcBef>
                <a:spcPts val="200"/>
              </a:spcBef>
              <a:buNone/>
            </a:pPr>
            <a:r>
              <a:rPr lang="en-US" dirty="0" smtClean="0">
                <a:latin typeface="Courier New" panose="02070309020205020404" pitchFamily="49" charset="0"/>
              </a:rPr>
              <a:t>	DAYS_IN_WEEK = 7</a:t>
            </a:r>
          </a:p>
          <a:p>
            <a:pPr lvl="1">
              <a:spcBef>
                <a:spcPts val="200"/>
              </a:spcBef>
              <a:buNone/>
            </a:pPr>
            <a:r>
              <a:rPr lang="en-US" dirty="0" smtClean="0">
                <a:latin typeface="Courier New" panose="02070309020205020404" pitchFamily="49" charset="0"/>
              </a:rPr>
              <a:t>	INTEREST_RATE = 3.5</a:t>
            </a:r>
          </a:p>
          <a:p>
            <a:pPr lvl="1">
              <a:spcBef>
                <a:spcPts val="200"/>
              </a:spcBef>
              <a:buNone/>
            </a:pPr>
            <a:r>
              <a:rPr lang="en-US" dirty="0" smtClean="0">
                <a:latin typeface="Courier New" panose="02070309020205020404" pitchFamily="49" charset="0"/>
              </a:rPr>
              <a:t>	SSN = 658234569</a:t>
            </a:r>
          </a:p>
        </p:txBody>
      </p:sp>
    </p:spTree>
    <p:extLst>
      <p:ext uri="{BB962C8B-B14F-4D97-AF65-F5344CB8AC3E}">
        <p14:creationId xmlns:p14="http://schemas.microsoft.com/office/powerpoint/2010/main" val="98432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Constants and figures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4114800" algn="l"/>
              </a:tabLst>
            </a:pPr>
            <a:r>
              <a:rPr lang="en-US" smtClean="0"/>
              <a:t>Consider the task of drawing the following scalable figure: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+/\/\/\/\/\/\/\/\/\/\+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	</a:t>
            </a:r>
            <a:r>
              <a:rPr lang="en-US" sz="1800"/>
              <a:t>Multiples of 5 occur many times</a:t>
            </a: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|            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</a:rPr>
              <a:t>+/\/\/\/\/\/\/\/\/\/\+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endParaRPr lang="en-US" sz="180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+/\/\/\/\+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|        |</a:t>
            </a: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|        |	</a:t>
            </a:r>
            <a:r>
              <a:rPr lang="en-US" sz="1800"/>
              <a:t>The same figure at size 2</a:t>
            </a:r>
            <a:endParaRPr lang="en-US" sz="18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4114800" algn="l"/>
              </a:tabLst>
            </a:pPr>
            <a:r>
              <a:rPr lang="en-US" sz="1800">
                <a:latin typeface="Courier New" panose="02070309020205020404" pitchFamily="49" charset="0"/>
                <a:cs typeface="Courier New" panose="02070309020205020404" pitchFamily="49" charset="0"/>
              </a:rPr>
              <a:t>+/\/\/\/\+</a:t>
            </a:r>
          </a:p>
        </p:txBody>
      </p:sp>
    </p:spTree>
    <p:extLst>
      <p:ext uri="{BB962C8B-B14F-4D97-AF65-F5344CB8AC3E}">
        <p14:creationId xmlns:p14="http://schemas.microsoft.com/office/powerpoint/2010/main" val="41029382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7100" y="355601"/>
            <a:ext cx="9283700" cy="703263"/>
          </a:xfrm>
        </p:spPr>
        <p:txBody>
          <a:bodyPr/>
          <a:lstStyle/>
          <a:p>
            <a:pPr eaLnBrk="1" hangingPunct="1"/>
            <a:r>
              <a:rPr lang="en-US" dirty="0" smtClean="0"/>
              <a:t>Constant tables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752600" y="990600"/>
            <a:ext cx="8915400" cy="55626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SIZE = ...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What equation would cause the code to print: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en-US" dirty="0" smtClean="0">
                <a:latin typeface="Courier New" panose="02070309020205020404" pitchFamily="49" charset="0"/>
              </a:rPr>
              <a:t>2 7 12 17 22</a:t>
            </a:r>
          </a:p>
          <a:p>
            <a:pPr eaLnBrk="1" hangingPunct="1">
              <a:defRPr/>
            </a:pPr>
            <a:r>
              <a:rPr lang="en-US" dirty="0" smtClean="0"/>
              <a:t>To see patterns, make a table of </a:t>
            </a:r>
            <a:r>
              <a:rPr lang="en-US" dirty="0" smtClean="0">
                <a:latin typeface="Courier New" panose="02070309020205020404" pitchFamily="49" charset="0"/>
              </a:rPr>
              <a:t>SIZE </a:t>
            </a:r>
            <a:r>
              <a:rPr lang="en-US" dirty="0" smtClean="0"/>
              <a:t>and the numbers.</a:t>
            </a:r>
          </a:p>
          <a:p>
            <a:pPr lvl="1">
              <a:defRPr/>
            </a:pPr>
            <a:r>
              <a:rPr lang="en-US" dirty="0" smtClean="0"/>
              <a:t>Each time </a:t>
            </a:r>
            <a:r>
              <a:rPr lang="en-US" dirty="0" smtClean="0">
                <a:latin typeface="Courier New" charset="0"/>
                <a:ea typeface="Times New Roman" charset="0"/>
                <a:cs typeface="Times New Roman" charset="0"/>
              </a:rPr>
              <a:t>SIZE </a:t>
            </a:r>
            <a:r>
              <a:rPr lang="en-US" dirty="0" smtClean="0"/>
              <a:t>goes up by 1, the number should go up by 5.</a:t>
            </a:r>
          </a:p>
          <a:p>
            <a:pPr lvl="1">
              <a:defRPr/>
            </a:pPr>
            <a:r>
              <a:rPr lang="en-US" dirty="0" smtClean="0"/>
              <a:t>But </a:t>
            </a:r>
            <a:r>
              <a:rPr lang="en-US" dirty="0" smtClean="0">
                <a:latin typeface="Courier New" charset="0"/>
                <a:ea typeface="Times New Roman" charset="0"/>
                <a:cs typeface="Times New Roman" charset="0"/>
              </a:rPr>
              <a:t>SIZE </a:t>
            </a:r>
            <a:r>
              <a:rPr lang="en-US" dirty="0" smtClean="0">
                <a:latin typeface="Courier New" panose="02070309020205020404" pitchFamily="49" charset="0"/>
              </a:rPr>
              <a:t>* 5</a:t>
            </a:r>
            <a:r>
              <a:rPr lang="en-US" dirty="0" smtClean="0"/>
              <a:t> is too great by 3, so we subtract 3.</a:t>
            </a:r>
          </a:p>
        </p:txBody>
      </p:sp>
      <p:graphicFrame>
        <p:nvGraphicFramePr>
          <p:cNvPr id="488452" name="Group 4"/>
          <p:cNvGraphicFramePr>
            <a:graphicFrameLocks noGrp="1"/>
          </p:cNvGraphicFramePr>
          <p:nvPr>
            <p:extLst/>
          </p:nvPr>
        </p:nvGraphicFramePr>
        <p:xfrm>
          <a:off x="2590800" y="3886200"/>
          <a:ext cx="4279900" cy="2362200"/>
        </p:xfrm>
        <a:graphic>
          <a:graphicData uri="http://schemas.openxmlformats.org/drawingml/2006/table">
            <a:tbl>
              <a:tblPr/>
              <a:tblGrid>
                <a:gridCol w="866775"/>
                <a:gridCol w="2000250"/>
                <a:gridCol w="1412875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number to print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5 *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8482" name="Group 34"/>
          <p:cNvGraphicFramePr>
            <a:graphicFrameLocks noGrp="1"/>
          </p:cNvGraphicFramePr>
          <p:nvPr>
            <p:extLst/>
          </p:nvPr>
        </p:nvGraphicFramePr>
        <p:xfrm>
          <a:off x="6878638" y="3889375"/>
          <a:ext cx="2417762" cy="2359026"/>
        </p:xfrm>
        <a:graphic>
          <a:graphicData uri="http://schemas.openxmlformats.org/drawingml/2006/table">
            <a:tbl>
              <a:tblPr/>
              <a:tblGrid>
                <a:gridCol w="2417762"/>
              </a:tblGrid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5 *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 -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07159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8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Constant tables question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04562"/>
            <a:ext cx="10515600" cy="43513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What equation would cause the code to print: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17 13 9 5 1</a:t>
            </a:r>
            <a:endParaRPr lang="en-US" dirty="0" smtClean="0"/>
          </a:p>
          <a:p>
            <a:pPr eaLnBrk="1" hangingPunct="1">
              <a:buFontTx/>
              <a:buChar char="•"/>
            </a:pPr>
            <a:r>
              <a:rPr lang="en-US" dirty="0" smtClean="0"/>
              <a:t>Let's create the constant table together.</a:t>
            </a:r>
          </a:p>
          <a:p>
            <a:pPr lvl="1" eaLnBrk="1" hangingPunct="1"/>
            <a:r>
              <a:rPr lang="en-US" dirty="0" smtClean="0"/>
              <a:t>Each time </a:t>
            </a:r>
            <a:r>
              <a:rPr lang="en-US" dirty="0" smtClean="0">
                <a:latin typeface="Courier New" panose="02070309020205020404" pitchFamily="49" charset="0"/>
              </a:rPr>
              <a:t>SIZE </a:t>
            </a:r>
            <a:r>
              <a:rPr lang="en-US" dirty="0" smtClean="0"/>
              <a:t>goes up 1, the number printed should ...</a:t>
            </a:r>
          </a:p>
          <a:p>
            <a:pPr lvl="1" eaLnBrk="1" hangingPunct="1"/>
            <a:r>
              <a:rPr lang="en-US" dirty="0" smtClean="0"/>
              <a:t>But this multiple is off by a margin of ...</a:t>
            </a:r>
          </a:p>
        </p:txBody>
      </p:sp>
      <p:graphicFrame>
        <p:nvGraphicFramePr>
          <p:cNvPr id="489476" name="Group 4"/>
          <p:cNvGraphicFramePr>
            <a:graphicFrameLocks noGrp="1"/>
          </p:cNvGraphicFramePr>
          <p:nvPr>
            <p:extLst/>
          </p:nvPr>
        </p:nvGraphicFramePr>
        <p:xfrm>
          <a:off x="2619376" y="3886200"/>
          <a:ext cx="2867025" cy="2362200"/>
        </p:xfrm>
        <a:graphic>
          <a:graphicData uri="http://schemas.openxmlformats.org/drawingml/2006/table">
            <a:tbl>
              <a:tblPr/>
              <a:tblGrid>
                <a:gridCol w="866775"/>
                <a:gridCol w="200025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number to print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9499" name="Group 27"/>
          <p:cNvGraphicFramePr>
            <a:graphicFrameLocks noGrp="1"/>
          </p:cNvGraphicFramePr>
          <p:nvPr>
            <p:extLst/>
          </p:nvPr>
        </p:nvGraphicFramePr>
        <p:xfrm>
          <a:off x="5486400" y="3886200"/>
          <a:ext cx="4495800" cy="2362200"/>
        </p:xfrm>
        <a:graphic>
          <a:graphicData uri="http://schemas.openxmlformats.org/drawingml/2006/table">
            <a:tbl>
              <a:tblPr/>
              <a:tblGrid>
                <a:gridCol w="2057400"/>
                <a:gridCol w="24384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-4 *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-4 *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SIZE+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9522" name="Group 50"/>
          <p:cNvGraphicFramePr>
            <a:graphicFrameLocks noGrp="1"/>
          </p:cNvGraphicFramePr>
          <p:nvPr>
            <p:extLst/>
          </p:nvPr>
        </p:nvGraphicFramePr>
        <p:xfrm>
          <a:off x="5486400" y="3886200"/>
          <a:ext cx="4495800" cy="2362200"/>
        </p:xfrm>
        <a:graphic>
          <a:graphicData uri="http://schemas.openxmlformats.org/drawingml/2006/table">
            <a:tbl>
              <a:tblPr/>
              <a:tblGrid>
                <a:gridCol w="2057400"/>
                <a:gridCol w="24384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-4 *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Times New Roman" charset="0"/>
                          <a:cs typeface="Times New Roman" charset="0"/>
                        </a:rPr>
                        <a:t>SIZE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Times New Roman" charset="0"/>
                          <a:cs typeface="Times New Roman" charset="0"/>
                        </a:rPr>
                        <a:t>-20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89545" name="Group 73"/>
          <p:cNvGraphicFramePr>
            <a:graphicFrameLocks noGrp="1"/>
          </p:cNvGraphicFramePr>
          <p:nvPr>
            <p:extLst/>
          </p:nvPr>
        </p:nvGraphicFramePr>
        <p:xfrm>
          <a:off x="5486400" y="3886200"/>
          <a:ext cx="4495800" cy="2362200"/>
        </p:xfrm>
        <a:graphic>
          <a:graphicData uri="http://schemas.openxmlformats.org/drawingml/2006/table">
            <a:tbl>
              <a:tblPr/>
              <a:tblGrid>
                <a:gridCol w="2057400"/>
                <a:gridCol w="243840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Courier New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charset="2"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3399"/>
                        </a:solidFill>
                        <a:effectLst/>
                        <a:latin typeface="Verdana" charset="0"/>
                        <a:ea typeface="Times New Roman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7910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9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9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Drawing complex figures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 nested </a:t>
            </a:r>
            <a:r>
              <a:rPr lang="en-US" smtClean="0">
                <a:latin typeface="Courier New" panose="02070309020205020404" pitchFamily="49" charset="0"/>
              </a:rPr>
              <a:t>for</a:t>
            </a:r>
            <a:r>
              <a:rPr lang="en-US" smtClean="0"/>
              <a:t> loops to produce the following output.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Why draw ASCII art?</a:t>
            </a:r>
          </a:p>
          <a:p>
            <a:pPr lvl="1" eaLnBrk="1" hangingPunct="1"/>
            <a:r>
              <a:rPr lang="en-US" smtClean="0"/>
              <a:t>Real graphics require a lot of finesse</a:t>
            </a:r>
          </a:p>
          <a:p>
            <a:pPr lvl="1" eaLnBrk="1" hangingPunct="1"/>
            <a:r>
              <a:rPr lang="en-US" smtClean="0"/>
              <a:t>ASCII art has complex patterns</a:t>
            </a:r>
          </a:p>
          <a:p>
            <a:pPr lvl="1" eaLnBrk="1" hangingPunct="1"/>
            <a:r>
              <a:rPr lang="en-US" smtClean="0"/>
              <a:t>Can focus on the algorithms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550151" y="3124200"/>
            <a:ext cx="307007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  <p:extLst>
      <p:ext uri="{BB962C8B-B14F-4D97-AF65-F5344CB8AC3E}">
        <p14:creationId xmlns:p14="http://schemas.microsoft.com/office/powerpoint/2010/main" val="717541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Development strategy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Recommendations for managing complexity: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/>
              <a:t>1. Design the program  (think about steps or methods needed).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write an English description of steps required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use this description to decide the functions</a:t>
            </a:r>
          </a:p>
          <a:p>
            <a:pPr lvl="2">
              <a:lnSpc>
                <a:spcPct val="110000"/>
              </a:lnSpc>
            </a:pPr>
            <a:endParaRPr lang="en-US" dirty="0" smtClean="0"/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dirty="0" smtClean="0"/>
              <a:t>2. Create a table of patterns of characters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use table to write your </a:t>
            </a:r>
            <a:r>
              <a:rPr lang="en-US" dirty="0" smtClean="0">
                <a:latin typeface="Courier New" panose="02070309020205020404" pitchFamily="49" charset="0"/>
              </a:rPr>
              <a:t>for</a:t>
            </a:r>
            <a:r>
              <a:rPr lang="en-US" dirty="0" smtClean="0"/>
              <a:t> loops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7550151" y="3124200"/>
            <a:ext cx="307007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  <p:extLst>
      <p:ext uri="{BB962C8B-B14F-4D97-AF65-F5344CB8AC3E}">
        <p14:creationId xmlns:p14="http://schemas.microsoft.com/office/powerpoint/2010/main" val="27845519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Python's number types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742950" lvl="1" indent="-285750">
              <a:lnSpc>
                <a:spcPct val="120000"/>
              </a:lnSpc>
              <a:buNone/>
              <a:tabLst>
                <a:tab pos="2286000" algn="l"/>
                <a:tab pos="4114800" algn="l"/>
                <a:tab pos="5834063" algn="l"/>
              </a:tabLst>
            </a:pPr>
            <a:endParaRPr lang="en-US" dirty="0" smtClean="0"/>
          </a:p>
          <a:p>
            <a:pPr marL="742950" lvl="1" indent="-285750">
              <a:lnSpc>
                <a:spcPct val="120000"/>
              </a:lnSpc>
              <a:buNone/>
              <a:tabLst>
                <a:tab pos="2286000" algn="l"/>
                <a:tab pos="4114800" algn="l"/>
                <a:tab pos="5834063" algn="l"/>
              </a:tabLst>
            </a:pPr>
            <a:r>
              <a:rPr lang="en-US" b="1" dirty="0"/>
              <a:t>	Name	Description		Examples</a:t>
            </a:r>
          </a:p>
          <a:p>
            <a:pPr marL="742950" lvl="1" indent="-285750">
              <a:lnSpc>
                <a:spcPct val="120000"/>
              </a:lnSpc>
              <a:buClr>
                <a:schemeClr val="bg1"/>
              </a:buClr>
              <a:tabLst>
                <a:tab pos="2286000" algn="l"/>
                <a:tab pos="4114800" algn="l"/>
                <a:tab pos="5834063" algn="l"/>
              </a:tabLst>
            </a:pPr>
            <a:r>
              <a:rPr lang="en-US" dirty="0" err="1">
                <a:latin typeface="Courier New" panose="02070309020205020404" pitchFamily="49" charset="0"/>
              </a:rPr>
              <a:t>int</a:t>
            </a:r>
            <a:r>
              <a:rPr lang="en-US" dirty="0"/>
              <a:t>	integers		</a:t>
            </a:r>
            <a:r>
              <a:rPr lang="en-US" dirty="0">
                <a:latin typeface="Courier New" panose="02070309020205020404" pitchFamily="49" charset="0"/>
              </a:rPr>
              <a:t>42</a:t>
            </a:r>
            <a:r>
              <a:rPr lang="en-US" dirty="0"/>
              <a:t>,  </a:t>
            </a:r>
            <a:r>
              <a:rPr lang="en-US" dirty="0">
                <a:latin typeface="Courier New" panose="02070309020205020404" pitchFamily="49" charset="0"/>
              </a:rPr>
              <a:t>-3</a:t>
            </a:r>
            <a:r>
              <a:rPr lang="en-US" dirty="0"/>
              <a:t>,  </a:t>
            </a:r>
            <a:r>
              <a:rPr lang="en-US" dirty="0">
                <a:latin typeface="Courier New" panose="02070309020205020404" pitchFamily="49" charset="0"/>
              </a:rPr>
              <a:t>0</a:t>
            </a:r>
            <a:r>
              <a:rPr lang="en-US" dirty="0"/>
              <a:t>,  </a:t>
            </a:r>
            <a:r>
              <a:rPr lang="en-US" dirty="0">
                <a:latin typeface="Courier New" panose="02070309020205020404" pitchFamily="49" charset="0"/>
              </a:rPr>
              <a:t>926394</a:t>
            </a:r>
          </a:p>
          <a:p>
            <a:pPr marL="742950" lvl="1" indent="-285750">
              <a:lnSpc>
                <a:spcPct val="120000"/>
              </a:lnSpc>
              <a:buClr>
                <a:schemeClr val="bg1"/>
              </a:buClr>
              <a:tabLst>
                <a:tab pos="2286000" algn="l"/>
                <a:tab pos="4114800" algn="l"/>
                <a:tab pos="58340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float</a:t>
            </a:r>
            <a:r>
              <a:rPr lang="en-US" dirty="0"/>
              <a:t>	real numbers		</a:t>
            </a:r>
            <a:r>
              <a:rPr lang="en-US" dirty="0">
                <a:latin typeface="Courier New" panose="02070309020205020404" pitchFamily="49" charset="0"/>
              </a:rPr>
              <a:t>3.1</a:t>
            </a:r>
            <a:r>
              <a:rPr lang="en-US" dirty="0"/>
              <a:t>,  </a:t>
            </a:r>
            <a:r>
              <a:rPr lang="en-US" dirty="0">
                <a:latin typeface="Courier New" panose="02070309020205020404" pitchFamily="49" charset="0"/>
              </a:rPr>
              <a:t>-</a:t>
            </a:r>
            <a:r>
              <a:rPr lang="en-US" dirty="0" smtClean="0">
                <a:latin typeface="Courier New" panose="02070309020205020404" pitchFamily="49" charset="0"/>
              </a:rPr>
              <a:t>0.25</a:t>
            </a:r>
            <a:endParaRPr lang="en-US" dirty="0" smtClean="0">
              <a:solidFill>
                <a:srgbClr val="909090"/>
              </a:solidFill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120000"/>
              </a:lnSpc>
              <a:buClr>
                <a:schemeClr val="bg1"/>
              </a:buClr>
              <a:tabLst>
                <a:tab pos="2286000" algn="l"/>
                <a:tab pos="4114800" algn="l"/>
                <a:tab pos="5834063" algn="l"/>
              </a:tabLst>
            </a:pPr>
            <a:r>
              <a:rPr lang="en-US" dirty="0" smtClean="0">
                <a:solidFill>
                  <a:srgbClr val="90909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complex</a:t>
            </a:r>
            <a:r>
              <a:rPr lang="en-US" dirty="0">
                <a:solidFill>
                  <a:srgbClr val="909090"/>
                </a:solidFill>
              </a:rPr>
              <a:t>			</a:t>
            </a:r>
            <a:endParaRPr lang="en-US" dirty="0">
              <a:solidFill>
                <a:srgbClr val="909090"/>
              </a:solidFill>
              <a:latin typeface="Courier New" panose="02070309020205020404" pitchFamily="49" charset="0"/>
            </a:endParaRPr>
          </a:p>
          <a:p>
            <a:pPr marL="742950" lvl="1" indent="-285750">
              <a:buClr>
                <a:schemeClr val="bg1"/>
              </a:buClr>
              <a:buNone/>
              <a:tabLst>
                <a:tab pos="2286000" algn="l"/>
                <a:tab pos="4114800" algn="l"/>
                <a:tab pos="5834063" algn="l"/>
              </a:tabLst>
            </a:pPr>
            <a:endParaRPr lang="en-US" dirty="0">
              <a:solidFill>
                <a:srgbClr val="90909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057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1. Pseudo-code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pseudo-code</a:t>
            </a:r>
            <a:r>
              <a:rPr lang="en-US" dirty="0" smtClean="0"/>
              <a:t>: An English description of an algorithm.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Example: Drawing a 12 wide by 7 tall box of stars</a:t>
            </a:r>
            <a:br>
              <a:rPr lang="en-US" dirty="0" smtClean="0"/>
            </a:b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i="1" dirty="0" smtClean="0"/>
              <a:t>	</a:t>
            </a:r>
            <a:r>
              <a:rPr lang="en-US" sz="1800" i="1" dirty="0"/>
              <a:t>print 12 stars.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/>
              <a:t>	for (each of 5 lines) </a:t>
            </a:r>
            <a:r>
              <a:rPr lang="en-US" sz="1800" i="1" dirty="0" smtClean="0"/>
              <a:t>:</a:t>
            </a:r>
            <a:endParaRPr lang="en-US" sz="1800" i="1" dirty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/>
              <a:t>	    print a star.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/>
              <a:t>	    print 10 spaces.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/>
              <a:t>	    print a star</a:t>
            </a:r>
            <a:r>
              <a:rPr lang="en-US" sz="1800" i="1" dirty="0" smtClean="0"/>
              <a:t>.</a:t>
            </a:r>
            <a:endParaRPr lang="en-US" sz="1800" i="1" dirty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i="1" dirty="0"/>
              <a:t>	print 12 stars.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7239000" y="3505200"/>
            <a:ext cx="2133600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************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          *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latin typeface="Courier New" panose="02070309020205020404" pitchFamily="49" charset="0"/>
              </a:rPr>
              <a:t>************</a:t>
            </a:r>
          </a:p>
        </p:txBody>
      </p:sp>
    </p:spTree>
    <p:extLst>
      <p:ext uri="{BB962C8B-B14F-4D97-AF65-F5344CB8AC3E}">
        <p14:creationId xmlns:p14="http://schemas.microsoft.com/office/powerpoint/2010/main" val="4209599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Pseudo-code algorithm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/>
              <a:t>1. Line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latin typeface="Courier New" panose="02070309020205020404" pitchFamily="49" charset="0"/>
              </a:rPr>
              <a:t>#</a:t>
            </a:r>
            <a:r>
              <a:rPr lang="en-US" smtClean="0"/>
              <a:t> , 16 </a:t>
            </a:r>
            <a:r>
              <a:rPr lang="en-US" smtClean="0">
                <a:latin typeface="Courier New" panose="02070309020205020404" pitchFamily="49" charset="0"/>
              </a:rPr>
              <a:t>=</a:t>
            </a:r>
            <a:r>
              <a:rPr lang="en-US" smtClean="0"/>
              <a:t>, </a:t>
            </a:r>
            <a:r>
              <a:rPr lang="en-US" smtClean="0">
                <a:latin typeface="Courier New" panose="02070309020205020404" pitchFamily="49" charset="0"/>
              </a:rPr>
              <a:t>#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solidFill>
                  <a:srgbClr val="003399"/>
                </a:solidFill>
              </a:rPr>
              <a:t>2. Top half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  <a:latin typeface="Courier New" panose="02070309020205020404" pitchFamily="49" charset="0"/>
              </a:rPr>
              <a:t>|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</a:rPr>
              <a:t>spaces (decreasing)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  <a:latin typeface="Courier New" panose="02070309020205020404" pitchFamily="49" charset="0"/>
              </a:rPr>
              <a:t>&lt;&gt;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</a:rPr>
              <a:t>dots (increasing)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  <a:latin typeface="Courier New" panose="02070309020205020404" pitchFamily="49" charset="0"/>
              </a:rPr>
              <a:t>&lt;&gt;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</a:rPr>
              <a:t>spaces (same as above)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z="1600">
                <a:solidFill>
                  <a:srgbClr val="003399"/>
                </a:solidFill>
                <a:latin typeface="Courier New" panose="02070309020205020404" pitchFamily="49" charset="0"/>
              </a:rPr>
              <a:t>|</a:t>
            </a:r>
          </a:p>
          <a:p>
            <a:pPr lvl="2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160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/>
              <a:t>3. Bottom half (top half upside-down)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mtClean="0"/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/>
              <a:t>4. Line</a:t>
            </a:r>
          </a:p>
          <a:p>
            <a:pPr lvl="2" eaLnBrk="1" hangingPunct="1">
              <a:lnSpc>
                <a:spcPct val="90000"/>
              </a:lnSpc>
              <a:buFontTx/>
              <a:buChar char="•"/>
            </a:pPr>
            <a:r>
              <a:rPr lang="en-US" smtClean="0">
                <a:latin typeface="Courier New" panose="02070309020205020404" pitchFamily="49" charset="0"/>
              </a:rPr>
              <a:t>#</a:t>
            </a:r>
            <a:r>
              <a:rPr lang="en-US" smtClean="0"/>
              <a:t> , 16 </a:t>
            </a:r>
            <a:r>
              <a:rPr lang="en-US" smtClean="0">
                <a:latin typeface="Courier New" panose="02070309020205020404" pitchFamily="49" charset="0"/>
              </a:rPr>
              <a:t>=</a:t>
            </a:r>
            <a:r>
              <a:rPr lang="en-US" smtClean="0"/>
              <a:t>, </a:t>
            </a:r>
            <a:r>
              <a:rPr lang="en-US" smtClean="0">
                <a:latin typeface="Courier New" panose="02070309020205020404" pitchFamily="49" charset="0"/>
              </a:rPr>
              <a:t>#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7543801" y="3124200"/>
            <a:ext cx="307007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solidFill>
                  <a:srgbClr val="003399"/>
                </a:solidFill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  <p:extLst>
      <p:ext uri="{BB962C8B-B14F-4D97-AF65-F5344CB8AC3E}">
        <p14:creationId xmlns:p14="http://schemas.microsoft.com/office/powerpoint/2010/main" val="4292273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from </a:t>
            </a:r>
            <a:r>
              <a:rPr lang="en-US" dirty="0" err="1" smtClean="0"/>
              <a:t>pseudocode</a:t>
            </a:r>
            <a:endParaRPr lang="en-US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main():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line()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top_half</a:t>
            </a:r>
            <a:r>
              <a:rPr lang="en-US" sz="1600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</a:rPr>
              <a:t>bottom_half</a:t>
            </a:r>
            <a:r>
              <a:rPr lang="en-US" sz="1600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line()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top_half</a:t>
            </a:r>
            <a:r>
              <a:rPr lang="en-US" sz="1600" dirty="0" smtClean="0">
                <a:latin typeface="Courier New" panose="02070309020205020404" pitchFamily="49" charset="0"/>
              </a:rPr>
              <a:t>():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for line in range(1, 5):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   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contents of each line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bottom_half</a:t>
            </a:r>
            <a:r>
              <a:rPr lang="en-US" sz="1600" dirty="0">
                <a:latin typeface="Courier New" panose="02070309020205020404" pitchFamily="49" charset="0"/>
              </a:rPr>
              <a:t>() {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for line in range(1, 5):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contents of each line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1600" dirty="0" smtClean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line():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...</a:t>
            </a:r>
            <a:endParaRPr lang="en-US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283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2. Tables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eaLnBrk="1" hangingPunct="1"/>
            <a:r>
              <a:rPr lang="en-US" dirty="0" smtClean="0"/>
              <a:t>A table for the top half:</a:t>
            </a:r>
          </a:p>
          <a:p>
            <a:pPr lvl="1" eaLnBrk="1" hangingPunct="1"/>
            <a:r>
              <a:rPr lang="en-US" dirty="0" smtClean="0"/>
              <a:t>Compute spaces and dots expressions from line number</a:t>
            </a:r>
          </a:p>
        </p:txBody>
      </p:sp>
      <p:graphicFrame>
        <p:nvGraphicFramePr>
          <p:cNvPr id="1490948" name="Group 4"/>
          <p:cNvGraphicFramePr>
            <a:graphicFrameLocks noGrp="1"/>
          </p:cNvGraphicFramePr>
          <p:nvPr/>
        </p:nvGraphicFramePr>
        <p:xfrm>
          <a:off x="1676400" y="2590800"/>
          <a:ext cx="6019800" cy="2514601"/>
        </p:xfrm>
        <a:graphic>
          <a:graphicData uri="http://schemas.openxmlformats.org/drawingml/2006/table">
            <a:tbl>
              <a:tblPr/>
              <a:tblGrid>
                <a:gridCol w="728663"/>
                <a:gridCol w="1179512"/>
                <a:gridCol w="1597025"/>
                <a:gridCol w="838200"/>
                <a:gridCol w="16764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90987" name="Group 43"/>
          <p:cNvGraphicFramePr>
            <a:graphicFrameLocks noGrp="1"/>
          </p:cNvGraphicFramePr>
          <p:nvPr/>
        </p:nvGraphicFramePr>
        <p:xfrm>
          <a:off x="1676400" y="2590800"/>
          <a:ext cx="6019800" cy="2514601"/>
        </p:xfrm>
        <a:graphic>
          <a:graphicData uri="http://schemas.openxmlformats.org/drawingml/2006/table">
            <a:tbl>
              <a:tblPr/>
              <a:tblGrid>
                <a:gridCol w="728663"/>
                <a:gridCol w="1179512"/>
                <a:gridCol w="1597025"/>
                <a:gridCol w="838200"/>
                <a:gridCol w="16764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 * -2 + 8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 * line - 4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92" name="Text Box 4"/>
          <p:cNvSpPr txBox="1">
            <a:spLocks noChangeArrowheads="1"/>
          </p:cNvSpPr>
          <p:nvPr/>
        </p:nvSpPr>
        <p:spPr bwMode="auto">
          <a:xfrm>
            <a:off x="7626351" y="3124200"/>
            <a:ext cx="307007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b="1">
                <a:solidFill>
                  <a:srgbClr val="003399"/>
                </a:solidFill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  <p:extLst>
      <p:ext uri="{BB962C8B-B14F-4D97-AF65-F5344CB8AC3E}">
        <p14:creationId xmlns:p14="http://schemas.microsoft.com/office/powerpoint/2010/main" val="36248548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0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90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3. Writing the code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Useful questions about the top half:</a:t>
            </a:r>
          </a:p>
          <a:p>
            <a:pPr lvl="1" eaLnBrk="1" hangingPunct="1"/>
            <a:r>
              <a:rPr lang="en-US" dirty="0" smtClean="0"/>
              <a:t>Number of (nested) loops per line?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7543801" y="3124200"/>
            <a:ext cx="307007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</p:spTree>
    <p:extLst>
      <p:ext uri="{BB962C8B-B14F-4D97-AF65-F5344CB8AC3E}">
        <p14:creationId xmlns:p14="http://schemas.microsoft.com/office/powerpoint/2010/main" val="3183236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Partial solution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3253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Prints the expanding pattern of &lt;&gt; for the top half of the figure.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top_half</a:t>
            </a:r>
            <a:r>
              <a:rPr lang="en-US" sz="1600" dirty="0" smtClean="0">
                <a:latin typeface="Courier New" panose="02070309020205020404" pitchFamily="49" charset="0"/>
              </a:rPr>
              <a:t>():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for </a:t>
            </a:r>
            <a:r>
              <a:rPr lang="en-US" sz="1600" dirty="0" smtClean="0">
                <a:latin typeface="Courier New" panose="02070309020205020404" pitchFamily="49" charset="0"/>
              </a:rPr>
              <a:t>line in range(1, 5):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print("|",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smtClean="0">
                <a:latin typeface="Courier New" panose="02070309020205020404" pitchFamily="49" charset="0"/>
              </a:rPr>
              <a:t>space in range(1,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line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* -2 + 9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 </a:t>
            </a:r>
            <a:r>
              <a:rPr lang="en-US" sz="1600" dirty="0" smtClean="0">
                <a:latin typeface="Courier New" panose="02070309020205020404" pitchFamily="49" charset="0"/>
              </a:rPr>
              <a:t>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print("&lt;&gt;",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smtClean="0">
                <a:latin typeface="Courier New" panose="02070309020205020404" pitchFamily="49" charset="0"/>
              </a:rPr>
              <a:t>dot in range(1,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line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* 4 - 3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print(".",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print("&lt;&gt;",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smtClean="0">
                <a:latin typeface="Courier New" panose="02070309020205020404" pitchFamily="49" charset="0"/>
              </a:rPr>
              <a:t>space in range(1,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line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* -2 +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8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 </a:t>
            </a:r>
            <a:r>
              <a:rPr lang="en-US" sz="1600" dirty="0" smtClean="0">
                <a:latin typeface="Courier New" panose="02070309020205020404" pitchFamily="49" charset="0"/>
              </a:rPr>
              <a:t>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200"/>
              </a:spcBef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print("|")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4193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Scaling the mirror</a:t>
            </a:r>
          </a:p>
        </p:txBody>
      </p:sp>
      <p:sp>
        <p:nvSpPr>
          <p:cNvPr id="18435" name="Content Placeholder 6"/>
          <p:cNvSpPr>
            <a:spLocks noGrp="1"/>
          </p:cNvSpPr>
          <p:nvPr>
            <p:ph idx="4294967295"/>
          </p:nvPr>
        </p:nvSpPr>
        <p:spPr>
          <a:xfrm>
            <a:off x="838200" y="1443788"/>
            <a:ext cx="10515600" cy="4351338"/>
          </a:xfrm>
        </p:spPr>
        <p:txBody>
          <a:bodyPr/>
          <a:lstStyle/>
          <a:p>
            <a:pPr eaLnBrk="1" hangingPunct="1"/>
            <a:r>
              <a:rPr lang="en-US" dirty="0" smtClean="0"/>
              <a:t>Let's modify our Mirror program so that it can scale.</a:t>
            </a:r>
          </a:p>
          <a:p>
            <a:pPr lvl="1" eaLnBrk="1" hangingPunct="1"/>
            <a:r>
              <a:rPr lang="en-US" dirty="0" smtClean="0"/>
              <a:t>The current mirror (left) is at size 4; the right is at size 3.</a:t>
            </a:r>
          </a:p>
          <a:p>
            <a:pPr lvl="1" eaLnBrk="1" hangingPunct="1"/>
            <a:endParaRPr lang="en-US" sz="800" dirty="0"/>
          </a:p>
          <a:p>
            <a:pPr eaLnBrk="1" hangingPunct="1"/>
            <a:r>
              <a:rPr lang="en-US" dirty="0" smtClean="0"/>
              <a:t>We'd like to structure the code so we can scale the figure by changing the code in just one place.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368551" y="3216275"/>
            <a:ext cx="3070071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#================#</a:t>
            </a:r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7326314" y="3200401"/>
            <a:ext cx="2579687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</p:txBody>
      </p:sp>
    </p:spTree>
    <p:extLst>
      <p:ext uri="{BB962C8B-B14F-4D97-AF65-F5344CB8AC3E}">
        <p14:creationId xmlns:p14="http://schemas.microsoft.com/office/powerpoint/2010/main" val="418412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Complex figure w/ constant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smtClean="0"/>
              <a:t>Modify the Mirror code to be resizable using a constant.</a:t>
            </a:r>
          </a:p>
          <a:p>
            <a:pPr lvl="1" eaLnBrk="1" hangingPunct="1"/>
            <a:endParaRPr lang="en-US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mtClean="0"/>
              <a:t>A mirror of size 4: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#================#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|&lt;&gt;............&lt;&gt;|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  &lt;&gt;........&lt;&gt;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    &lt;&gt;....&lt;&gt;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|      &lt;&gt;&lt;&gt;      |</a:t>
            </a:r>
          </a:p>
          <a:p>
            <a:pPr lvl="1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mtClean="0">
                <a:latin typeface="Courier New" panose="02070309020205020404" pitchFamily="49" charset="0"/>
              </a:rPr>
              <a:t>#================#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6411914" y="2211388"/>
            <a:ext cx="2808287" cy="3077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1430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/>
              <a:t>A mirror of size 3: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|&lt;&gt;........&lt;&gt;|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&lt;&gt;....&lt;&gt;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|    &lt;&gt;&lt;&gt;    |</a:t>
            </a:r>
          </a:p>
          <a:p>
            <a:pPr lvl="1" eaLnBrk="1" hangingPunct="1">
              <a:lnSpc>
                <a:spcPct val="90000"/>
              </a:lnSpc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#============#</a:t>
            </a:r>
          </a:p>
        </p:txBody>
      </p:sp>
    </p:spTree>
    <p:extLst>
      <p:ext uri="{BB962C8B-B14F-4D97-AF65-F5344CB8AC3E}">
        <p14:creationId xmlns:p14="http://schemas.microsoft.com/office/powerpoint/2010/main" val="26699017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Loop tables and constant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27668" y="1650496"/>
            <a:ext cx="10515600" cy="478045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US" dirty="0" smtClean="0"/>
              <a:t>Let's modify our loop table to use </a:t>
            </a:r>
            <a:r>
              <a:rPr lang="en-US" dirty="0" smtClean="0">
                <a:latin typeface="Courier New" panose="02070309020205020404" pitchFamily="49" charset="0"/>
              </a:rPr>
              <a:t>SIZE</a:t>
            </a:r>
            <a:endParaRPr lang="en-US" dirty="0" smtClean="0"/>
          </a:p>
          <a:p>
            <a:pPr lvl="1" eaLnBrk="1" hangingPunct="1"/>
            <a:r>
              <a:rPr lang="en-US" dirty="0" smtClean="0"/>
              <a:t>This can change the amount added in the loop expression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#================#	</a:t>
            </a:r>
            <a:r>
              <a:rPr lang="en-US" sz="2000" dirty="0" smtClean="0">
                <a:latin typeface="Courier New" panose="02070309020205020404" pitchFamily="49" charset="0"/>
              </a:rPr>
              <a:t>  #============#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      &lt;&gt;&lt;&gt;      |      |    &lt;&gt;&lt;&gt;  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    &lt;&gt;....&lt;&gt;    |      |  &lt;&gt;....&lt;&gt;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  &lt;&gt;........&lt;&gt;  |      |&lt;&gt;........&lt;&gt;|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|&lt;&gt;............&lt;&gt;|      |&lt;&gt;........&lt;&gt;|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|&lt;&gt;............&lt;&gt;|      |  &lt;&gt;....&lt;&gt;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  &lt;&gt;........&lt;&gt;  |      |    &lt;&gt;&lt;&gt;  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    &lt;&gt;....&lt;&gt;    |      #============#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|      &lt;&gt;&lt;&gt;      |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#================#</a:t>
            </a:r>
          </a:p>
        </p:txBody>
      </p:sp>
      <p:graphicFrame>
        <p:nvGraphicFramePr>
          <p:cNvPr id="1521892" name="Group 228"/>
          <p:cNvGraphicFramePr>
            <a:graphicFrameLocks noGrp="1"/>
          </p:cNvGraphicFramePr>
          <p:nvPr/>
        </p:nvGraphicFramePr>
        <p:xfrm>
          <a:off x="2133600" y="2209801"/>
          <a:ext cx="8077201" cy="1573213"/>
        </p:xfrm>
        <a:graphic>
          <a:graphicData uri="http://schemas.openxmlformats.org/drawingml/2006/table">
            <a:tbl>
              <a:tblPr/>
              <a:tblGrid>
                <a:gridCol w="758866"/>
                <a:gridCol w="1044460"/>
                <a:gridCol w="1042071"/>
                <a:gridCol w="2444402"/>
                <a:gridCol w="1194601"/>
                <a:gridCol w="1592801"/>
              </a:tblGrid>
              <a:tr h="563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SIZE</a:t>
                      </a: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line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spaces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dots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Courier New" pitchFamily="49" charset="0"/>
                        <a:cs typeface="Times New Roman" pitchFamily="18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06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1,2,3,4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6,4,2,0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0,4,8,12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9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1,2,3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4,2,0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0,4,8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08080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34424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Partial solution</a:t>
            </a:r>
          </a:p>
        </p:txBody>
      </p:sp>
      <p:sp>
        <p:nvSpPr>
          <p:cNvPr id="3482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SIZE </a:t>
            </a:r>
            <a:r>
              <a:rPr lang="en-US" sz="1600" b="1" dirty="0">
                <a:latin typeface="Courier New" panose="02070309020205020404" pitchFamily="49" charset="0"/>
              </a:rPr>
              <a:t>= 4;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Prints the expanding pattern of &lt;&gt; for the top half of the figure.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err="1">
                <a:latin typeface="Courier New" panose="02070309020205020404" pitchFamily="49" charset="0"/>
              </a:rPr>
              <a:t>d</a:t>
            </a:r>
            <a:r>
              <a:rPr lang="en-US" sz="1600" dirty="0" err="1" smtClean="0">
                <a:latin typeface="Courier New" panose="02070309020205020404" pitchFamily="49" charset="0"/>
              </a:rPr>
              <a:t>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top_half</a:t>
            </a:r>
            <a:r>
              <a:rPr lang="en-US" sz="1600" dirty="0">
                <a:latin typeface="Courier New" panose="02070309020205020404" pitchFamily="49" charset="0"/>
              </a:rPr>
              <a:t>()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for </a:t>
            </a:r>
            <a:r>
              <a:rPr lang="en-US" sz="1600" dirty="0" smtClean="0">
                <a:latin typeface="Courier New" panose="02070309020205020404" pitchFamily="49" charset="0"/>
              </a:rPr>
              <a:t>line in range(1, </a:t>
            </a:r>
            <a:r>
              <a:rPr lang="en-US" sz="1600" b="1" dirty="0" smtClean="0">
                <a:latin typeface="Courier New" panose="02070309020205020404" pitchFamily="49" charset="0"/>
              </a:rPr>
              <a:t>SIZE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print("|",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smtClean="0">
                <a:latin typeface="Courier New" panose="02070309020205020404" pitchFamily="49" charset="0"/>
              </a:rPr>
              <a:t>space in range(1, line </a:t>
            </a:r>
            <a:r>
              <a:rPr lang="en-US" sz="1600" dirty="0">
                <a:latin typeface="Courier New" panose="02070309020205020404" pitchFamily="49" charset="0"/>
              </a:rPr>
              <a:t>* -2 + </a:t>
            </a:r>
            <a:r>
              <a:rPr lang="en-US" sz="1600" b="1" dirty="0">
                <a:latin typeface="Courier New" panose="02070309020205020404" pitchFamily="49" charset="0"/>
              </a:rPr>
              <a:t>(2*SIZE</a:t>
            </a:r>
            <a:r>
              <a:rPr lang="en-US" sz="1600" b="1" dirty="0" smtClean="0">
                <a:latin typeface="Courier New" panose="02070309020205020404" pitchFamily="49" charset="0"/>
              </a:rPr>
              <a:t>) + 1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 </a:t>
            </a:r>
            <a:r>
              <a:rPr lang="en-US" sz="1600" dirty="0" smtClean="0">
                <a:latin typeface="Courier New" panose="02070309020205020404" pitchFamily="49" charset="0"/>
              </a:rPr>
              <a:t>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print("&lt;&gt;",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smtClean="0">
                <a:latin typeface="Courier New" panose="02070309020205020404" pitchFamily="49" charset="0"/>
              </a:rPr>
              <a:t>dot in range(1, line </a:t>
            </a:r>
            <a:r>
              <a:rPr lang="en-US" sz="1600" dirty="0">
                <a:latin typeface="Courier New" panose="02070309020205020404" pitchFamily="49" charset="0"/>
              </a:rPr>
              <a:t>* 4 - </a:t>
            </a:r>
            <a:r>
              <a:rPr lang="en-US" sz="1600" b="1" dirty="0" smtClean="0">
                <a:latin typeface="Courier New" panose="02070309020205020404" pitchFamily="49" charset="0"/>
              </a:rPr>
              <a:t>3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print(".",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print("&lt;&gt;",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for </a:t>
            </a:r>
            <a:r>
              <a:rPr lang="en-US" sz="1600" dirty="0" smtClean="0">
                <a:latin typeface="Courier New" panose="02070309020205020404" pitchFamily="49" charset="0"/>
              </a:rPr>
              <a:t>space in range(1, line </a:t>
            </a:r>
            <a:r>
              <a:rPr lang="en-US" sz="1600" dirty="0">
                <a:latin typeface="Courier New" panose="02070309020205020404" pitchFamily="49" charset="0"/>
              </a:rPr>
              <a:t>* -2 + </a:t>
            </a:r>
            <a:r>
              <a:rPr lang="en-US" sz="1600" b="1" dirty="0">
                <a:latin typeface="Courier New" panose="02070309020205020404" pitchFamily="49" charset="0"/>
              </a:rPr>
              <a:t>(2*SIZE</a:t>
            </a:r>
            <a:r>
              <a:rPr lang="en-US" sz="1600" b="1" dirty="0" smtClean="0">
                <a:latin typeface="Courier New" panose="02070309020205020404" pitchFamily="49" charset="0"/>
              </a:rPr>
              <a:t>) + 1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 </a:t>
            </a:r>
            <a:r>
              <a:rPr lang="en-US" sz="1600" dirty="0" smtClean="0">
                <a:latin typeface="Courier New" panose="02070309020205020404" pitchFamily="49" charset="0"/>
              </a:rPr>
              <a:t>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print("|")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9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Expressions</a:t>
            </a:r>
          </a:p>
        </p:txBody>
      </p:sp>
      <p:sp>
        <p:nvSpPr>
          <p:cNvPr id="16386" name="Rectangle 4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>
              <a:tabLst>
                <a:tab pos="1376363" algn="l"/>
                <a:tab pos="2514600" algn="l"/>
              </a:tabLst>
            </a:pPr>
            <a:r>
              <a:rPr lang="en-US" b="1" dirty="0" smtClean="0"/>
              <a:t>expression</a:t>
            </a:r>
            <a:r>
              <a:rPr lang="en-US" dirty="0" smtClean="0"/>
              <a:t>: A value or operation that computes a value.</a:t>
            </a:r>
          </a:p>
          <a:p>
            <a:pPr lvl="1">
              <a:tabLst>
                <a:tab pos="1376363" algn="l"/>
                <a:tab pos="2514600" algn="l"/>
              </a:tabLst>
            </a:pPr>
            <a:endParaRPr lang="en-US" sz="800" dirty="0"/>
          </a:p>
          <a:p>
            <a:pPr lvl="1">
              <a:buFontTx/>
              <a:buChar char="•"/>
              <a:tabLst>
                <a:tab pos="1376363" algn="l"/>
                <a:tab pos="2514600" algn="l"/>
              </a:tabLst>
            </a:pPr>
            <a:r>
              <a:rPr lang="en-US" dirty="0" smtClean="0"/>
              <a:t>Examples:	</a:t>
            </a:r>
            <a:r>
              <a:rPr lang="en-US" dirty="0" smtClean="0">
                <a:latin typeface="Courier New" panose="02070309020205020404" pitchFamily="49" charset="0"/>
              </a:rPr>
              <a:t>1 + 4 * 5</a:t>
            </a:r>
          </a:p>
          <a:p>
            <a:pPr lvl="1">
              <a:buNone/>
              <a:tabLst>
                <a:tab pos="1376363" algn="l"/>
                <a:tab pos="2514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		(7 + 2) * 6 / 3</a:t>
            </a:r>
          </a:p>
          <a:p>
            <a:pPr lvl="1">
              <a:buNone/>
              <a:tabLst>
                <a:tab pos="1376363" algn="l"/>
                <a:tab pos="2514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		42.0</a:t>
            </a:r>
          </a:p>
          <a:p>
            <a:pPr lvl="1">
              <a:tabLst>
                <a:tab pos="1376363" algn="l"/>
                <a:tab pos="2514600" algn="l"/>
              </a:tabLst>
            </a:pPr>
            <a:endParaRPr lang="en-US" sz="800" dirty="0"/>
          </a:p>
          <a:p>
            <a:pPr lvl="1">
              <a:tabLst>
                <a:tab pos="1376363" algn="l"/>
                <a:tab pos="2514600" algn="l"/>
              </a:tabLst>
            </a:pPr>
            <a:r>
              <a:rPr lang="en-US" dirty="0" smtClean="0"/>
              <a:t>The simplest expression is a </a:t>
            </a:r>
            <a:r>
              <a:rPr lang="en-US" i="1" dirty="0" smtClean="0"/>
              <a:t>literal value</a:t>
            </a:r>
            <a:r>
              <a:rPr lang="en-US" dirty="0" smtClean="0"/>
              <a:t>.</a:t>
            </a:r>
          </a:p>
          <a:p>
            <a:pPr lvl="1">
              <a:tabLst>
                <a:tab pos="1376363" algn="l"/>
                <a:tab pos="2514600" algn="l"/>
              </a:tabLst>
            </a:pPr>
            <a:r>
              <a:rPr lang="en-US" dirty="0" smtClean="0"/>
              <a:t>A complex expression can use operators and parentheses.</a:t>
            </a:r>
          </a:p>
        </p:txBody>
      </p:sp>
    </p:spTree>
    <p:extLst>
      <p:ext uri="{BB962C8B-B14F-4D97-AF65-F5344CB8AC3E}">
        <p14:creationId xmlns:p14="http://schemas.microsoft.com/office/powerpoint/2010/main" val="239391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Observations about constant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constant can change the "intercept" in an expression.</a:t>
            </a:r>
          </a:p>
          <a:p>
            <a:pPr lvl="1" eaLnBrk="1" hangingPunct="1"/>
            <a:r>
              <a:rPr lang="en-US" dirty="0" smtClean="0"/>
              <a:t>Usually the "slope" is unchanged.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SIZE </a:t>
            </a:r>
            <a:r>
              <a:rPr lang="en-US" sz="1600" dirty="0">
                <a:latin typeface="Courier New" panose="02070309020205020404" pitchFamily="49" charset="0"/>
              </a:rPr>
              <a:t>= 4;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for </a:t>
            </a:r>
            <a:r>
              <a:rPr lang="en-US" sz="1600" dirty="0" smtClean="0">
                <a:latin typeface="Courier New" panose="02070309020205020404" pitchFamily="49" charset="0"/>
              </a:rPr>
              <a:t>space in range(1, line </a:t>
            </a:r>
            <a:r>
              <a:rPr lang="en-US" sz="1600" dirty="0">
                <a:latin typeface="Courier New" panose="02070309020205020404" pitchFamily="49" charset="0"/>
              </a:rPr>
              <a:t>* </a:t>
            </a:r>
            <a:r>
              <a:rPr lang="en-US" sz="1600" dirty="0">
                <a:solidFill>
                  <a:srgbClr val="808080"/>
                </a:solidFill>
                <a:latin typeface="Courier New" panose="02070309020205020404" pitchFamily="49" charset="0"/>
              </a:rPr>
              <a:t>-2</a:t>
            </a:r>
            <a:r>
              <a:rPr lang="en-US" sz="1600" dirty="0">
                <a:latin typeface="Courier New" panose="02070309020205020404" pitchFamily="49" charset="0"/>
              </a:rPr>
              <a:t> +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(2 * SIZE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)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(" </a:t>
            </a:r>
            <a:r>
              <a:rPr lang="en-US" sz="1600" dirty="0" smtClean="0">
                <a:latin typeface="Courier New" panose="02070309020205020404" pitchFamily="49" charset="0"/>
              </a:rPr>
              <a:t>", end="")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/>
            <a:endParaRPr lang="en-US" sz="17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It doesn't replace </a:t>
            </a:r>
            <a:r>
              <a:rPr lang="en-US" i="1" dirty="0" smtClean="0"/>
              <a:t>every </a:t>
            </a:r>
            <a:r>
              <a:rPr lang="en-US" dirty="0" smtClean="0"/>
              <a:t>occurrence of the original value.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for </a:t>
            </a:r>
            <a:r>
              <a:rPr lang="en-US" sz="1800" dirty="0" smtClean="0">
                <a:latin typeface="Courier New" panose="02070309020205020404" pitchFamily="49" charset="0"/>
              </a:rPr>
              <a:t>dot in range(1, line </a:t>
            </a:r>
            <a:r>
              <a:rPr lang="en-US" sz="1800" dirty="0">
                <a:latin typeface="Courier New" panose="02070309020205020404" pitchFamily="49" charset="0"/>
              </a:rPr>
              <a:t>* </a:t>
            </a:r>
            <a:r>
              <a:rPr lang="en-US" sz="1800" b="1" dirty="0">
                <a:solidFill>
                  <a:srgbClr val="808080"/>
                </a:solidFill>
                <a:latin typeface="Courier New" panose="02070309020205020404" pitchFamily="49" charset="0"/>
              </a:rPr>
              <a:t>4</a:t>
            </a: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– </a:t>
            </a:r>
            <a:r>
              <a:rPr lang="en-US" sz="1800" b="1" dirty="0" smtClean="0">
                <a:solidFill>
                  <a:srgbClr val="808080"/>
                </a:solidFill>
                <a:latin typeface="Courier New" panose="02070309020205020404" pitchFamily="49" charset="0"/>
              </a:rPr>
              <a:t>4 </a:t>
            </a:r>
            <a:r>
              <a:rPr lang="en-US" sz="1800" dirty="0" smtClean="0">
                <a:latin typeface="Courier New" panose="02070309020205020404" pitchFamily="49" charset="0"/>
              </a:rPr>
              <a:t>+ 1):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print(".", end="")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0043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Modify-and-assign operators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838200" y="1607736"/>
            <a:ext cx="10515600" cy="4569227"/>
          </a:xfrm>
        </p:spPr>
        <p:txBody>
          <a:bodyPr>
            <a:normAutofit fontScale="92500" lnSpcReduction="20000"/>
          </a:bodyPr>
          <a:lstStyle/>
          <a:p>
            <a:pPr marL="342900" indent="-342900" algn="ctr">
              <a:buNone/>
              <a:tabLst>
                <a:tab pos="4113213" algn="l"/>
              </a:tabLst>
            </a:pPr>
            <a:r>
              <a:rPr lang="en-US" sz="2400" i="1" dirty="0"/>
              <a:t>shortcuts to modify a variable's value</a:t>
            </a:r>
          </a:p>
          <a:p>
            <a:pPr marL="742950" lvl="1" indent="-285750">
              <a:buNone/>
              <a:tabLst>
                <a:tab pos="4113213" algn="l"/>
              </a:tabLst>
            </a:pPr>
            <a:endParaRPr lang="en-US" sz="1600" b="1" i="1" dirty="0"/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u="sng" dirty="0" smtClean="0"/>
              <a:t>Shorthand</a:t>
            </a:r>
            <a:r>
              <a:rPr lang="en-US" b="1" i="1" dirty="0" smtClean="0"/>
              <a:t>	</a:t>
            </a:r>
            <a:r>
              <a:rPr lang="en-US" u="sng" dirty="0" smtClean="0"/>
              <a:t>Equivalent longer version</a:t>
            </a: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+=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+ </a:t>
            </a:r>
            <a:r>
              <a:rPr lang="en-US" b="1" dirty="0" smtClean="0"/>
              <a:t>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-=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- </a:t>
            </a:r>
            <a:r>
              <a:rPr lang="en-US" b="1" dirty="0" smtClean="0"/>
              <a:t>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*=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* </a:t>
            </a:r>
            <a:r>
              <a:rPr lang="en-US" b="1" dirty="0" smtClean="0"/>
              <a:t>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/=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/ </a:t>
            </a:r>
            <a:r>
              <a:rPr lang="en-US" b="1" dirty="0" smtClean="0"/>
              <a:t>value</a:t>
            </a: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b="1" dirty="0"/>
              <a:t>variable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//= </a:t>
            </a:r>
            <a:r>
              <a:rPr lang="en-US" b="1" dirty="0"/>
              <a:t>value</a:t>
            </a:r>
            <a:r>
              <a:rPr lang="en-US" dirty="0">
                <a:latin typeface="Courier New" panose="02070309020205020404" pitchFamily="49" charset="0"/>
              </a:rPr>
              <a:t>	</a:t>
            </a:r>
            <a:r>
              <a:rPr lang="en-US" b="1" dirty="0"/>
              <a:t>variable</a:t>
            </a:r>
            <a:r>
              <a:rPr lang="en-US" dirty="0">
                <a:latin typeface="Courier New" panose="02070309020205020404" pitchFamily="49" charset="0"/>
              </a:rPr>
              <a:t> = </a:t>
            </a:r>
            <a:r>
              <a:rPr lang="en-US" b="1" dirty="0"/>
              <a:t>variable</a:t>
            </a: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// </a:t>
            </a:r>
            <a:r>
              <a:rPr lang="en-US" b="1" dirty="0" smtClean="0"/>
              <a:t>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%= </a:t>
            </a:r>
            <a:r>
              <a:rPr lang="en-US" b="1" dirty="0" smtClean="0"/>
              <a:t>value</a:t>
            </a: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b="1" dirty="0" smtClean="0"/>
              <a:t>variable</a:t>
            </a:r>
            <a:r>
              <a:rPr lang="en-US" dirty="0" smtClean="0">
                <a:latin typeface="Courier New" panose="02070309020205020404" pitchFamily="49" charset="0"/>
              </a:rPr>
              <a:t> % </a:t>
            </a:r>
            <a:r>
              <a:rPr lang="en-US" b="1" dirty="0" smtClean="0"/>
              <a:t>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  <a:tabLst>
                <a:tab pos="4113213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  <a:tabLst>
                <a:tab pos="4113213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x += 3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x = x + 3</a:t>
            </a:r>
          </a:p>
          <a:p>
            <a:pPr marL="742950" lvl="1" indent="-285750">
              <a:buNone/>
              <a:tabLst>
                <a:tab pos="4113213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dirty="0" err="1" smtClean="0">
                <a:latin typeface="Courier New" panose="02070309020205020404" pitchFamily="49" charset="0"/>
              </a:rPr>
              <a:t>gpa</a:t>
            </a:r>
            <a:r>
              <a:rPr lang="en-US" dirty="0" smtClean="0">
                <a:latin typeface="Courier New" panose="02070309020205020404" pitchFamily="49" charset="0"/>
              </a:rPr>
              <a:t> -= 0.5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gpa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= 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gpa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- 0.5</a:t>
            </a:r>
          </a:p>
          <a:p>
            <a:pPr marL="742950" lvl="1" indent="-285750">
              <a:buNone/>
              <a:tabLst>
                <a:tab pos="4113213" algn="l"/>
              </a:tabLst>
            </a:pPr>
            <a:endParaRPr lang="en-US" sz="8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marL="742950" lvl="1" indent="-285750">
              <a:buNone/>
              <a:tabLst>
                <a:tab pos="411321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number *= 2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number = number * 2</a:t>
            </a: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4314930" y="237476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163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Arithmetic operators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1376363" algn="l"/>
              </a:tabLst>
            </a:pPr>
            <a:r>
              <a:rPr lang="en-US" b="1" dirty="0" smtClean="0"/>
              <a:t>operator</a:t>
            </a:r>
            <a:r>
              <a:rPr lang="en-US" dirty="0" smtClean="0"/>
              <a:t>: Combines multiple values or expressions.</a:t>
            </a:r>
          </a:p>
          <a:p>
            <a:pPr lvl="1">
              <a:buNone/>
              <a:tabLst>
                <a:tab pos="1376363" algn="l"/>
              </a:tabLst>
            </a:pPr>
            <a:endParaRPr lang="en-US" sz="800" dirty="0"/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+</a:t>
            </a:r>
            <a:r>
              <a:rPr lang="en-US" dirty="0" smtClean="0"/>
              <a:t>	addition</a:t>
            </a:r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-</a:t>
            </a:r>
            <a:r>
              <a:rPr lang="en-US" dirty="0" smtClean="0"/>
              <a:t> 	subtraction (or negation)</a:t>
            </a:r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*</a:t>
            </a:r>
            <a:r>
              <a:rPr lang="en-US" dirty="0" smtClean="0"/>
              <a:t>	multiplication</a:t>
            </a:r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/</a:t>
            </a:r>
            <a:r>
              <a:rPr lang="en-US" dirty="0" smtClean="0"/>
              <a:t> 	division</a:t>
            </a:r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/>
              <a:t>// 	integer division (a.k.a. leave off any remainder)</a:t>
            </a:r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%</a:t>
            </a:r>
            <a:r>
              <a:rPr lang="en-US" dirty="0" smtClean="0"/>
              <a:t> 	modulus (a.k.a. remainder)</a:t>
            </a:r>
          </a:p>
          <a:p>
            <a:pPr lvl="1">
              <a:buClr>
                <a:schemeClr val="bg1"/>
              </a:buClr>
              <a:tabLst>
                <a:tab pos="1376363" algn="l"/>
              </a:tabLst>
            </a:pPr>
            <a:r>
              <a:rPr lang="en-US" dirty="0" smtClean="0"/>
              <a:t>** 	exponent</a:t>
            </a:r>
          </a:p>
          <a:p>
            <a:pPr lvl="1">
              <a:buClr>
                <a:schemeClr val="bg1"/>
              </a:buClr>
              <a:buNone/>
              <a:tabLst>
                <a:tab pos="1376363" algn="l"/>
              </a:tabLst>
            </a:pPr>
            <a:endParaRPr lang="en-US" dirty="0" smtClean="0"/>
          </a:p>
          <a:p>
            <a:pPr lvl="1">
              <a:buClr>
                <a:schemeClr val="bg1"/>
              </a:buClr>
              <a:buNone/>
              <a:tabLst>
                <a:tab pos="1376363" algn="l"/>
              </a:tabLst>
            </a:pPr>
            <a:endParaRPr lang="en-US" dirty="0" smtClean="0"/>
          </a:p>
          <a:p>
            <a:pPr>
              <a:lnSpc>
                <a:spcPct val="110000"/>
              </a:lnSpc>
              <a:tabLst>
                <a:tab pos="1376363" algn="l"/>
              </a:tabLst>
            </a:pPr>
            <a:r>
              <a:rPr lang="en-US" dirty="0" smtClean="0"/>
              <a:t>As a program runs, its expressions are </a:t>
            </a:r>
            <a:r>
              <a:rPr lang="en-US" i="1" dirty="0" smtClean="0"/>
              <a:t>evaluated</a:t>
            </a:r>
            <a:r>
              <a:rPr lang="en-US" dirty="0" smtClean="0"/>
              <a:t>.</a:t>
            </a:r>
          </a:p>
          <a:p>
            <a:pPr lvl="1">
              <a:lnSpc>
                <a:spcPct val="110000"/>
              </a:lnSpc>
              <a:tabLst>
                <a:tab pos="13763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1 + 1</a:t>
            </a:r>
            <a:r>
              <a:rPr lang="en-US" dirty="0" smtClean="0"/>
              <a:t> evaluates to </a:t>
            </a:r>
            <a:r>
              <a:rPr lang="en-US" dirty="0" smtClean="0">
                <a:latin typeface="Courier New" panose="02070309020205020404" pitchFamily="49" charset="0"/>
              </a:rPr>
              <a:t>2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92471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Integer division with </a:t>
            </a:r>
            <a:r>
              <a:rPr lang="en-US" dirty="0" smtClean="0">
                <a:latin typeface="Courier New" panose="02070309020205020404" pitchFamily="49" charset="0"/>
              </a:rPr>
              <a:t>//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fontScale="85000" lnSpcReduction="20000"/>
          </a:bodyPr>
          <a:lstStyle/>
          <a:p>
            <a:pPr>
              <a:tabLst>
                <a:tab pos="2286000" algn="l"/>
              </a:tabLst>
            </a:pPr>
            <a:r>
              <a:rPr lang="en-US" dirty="0" smtClean="0"/>
              <a:t>When we divide integers with //, the quotient is also an integer.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14 // 4</a:t>
            </a:r>
            <a:r>
              <a:rPr lang="en-US" dirty="0" smtClean="0"/>
              <a:t>  is  </a:t>
            </a:r>
            <a:r>
              <a:rPr lang="en-US" dirty="0" smtClean="0">
                <a:latin typeface="Courier New" panose="02070309020205020404" pitchFamily="49" charset="0"/>
              </a:rPr>
              <a:t>3</a:t>
            </a:r>
            <a:r>
              <a:rPr lang="en-US" dirty="0" smtClean="0"/>
              <a:t>, not </a:t>
            </a:r>
            <a:r>
              <a:rPr lang="en-US" dirty="0" smtClean="0">
                <a:latin typeface="Courier New" panose="02070309020205020404" pitchFamily="49" charset="0"/>
              </a:rPr>
              <a:t>3.5</a:t>
            </a: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endParaRPr lang="en-US" sz="2000" b="1" dirty="0">
              <a:latin typeface="Courier New" panose="02070309020205020404" pitchFamily="49" charset="0"/>
            </a:endParaRP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r>
              <a:rPr lang="en-US" sz="2000" b="1" dirty="0">
                <a:latin typeface="Courier New" panose="02070309020205020404" pitchFamily="49" charset="0"/>
              </a:rPr>
              <a:t>     </a:t>
            </a:r>
            <a:r>
              <a:rPr lang="en-US" sz="2000" b="1" u="sng" dirty="0">
                <a:latin typeface="Courier New" panose="02070309020205020404" pitchFamily="49" charset="0"/>
              </a:rPr>
              <a:t>   3</a:t>
            </a:r>
            <a:r>
              <a:rPr lang="en-US" sz="2000" b="1" dirty="0">
                <a:latin typeface="Courier New" panose="02070309020205020404" pitchFamily="49" charset="0"/>
              </a:rPr>
              <a:t>              </a:t>
            </a:r>
            <a:r>
              <a:rPr lang="en-US" sz="2000" b="1" u="sng" dirty="0">
                <a:latin typeface="Courier New" panose="02070309020205020404" pitchFamily="49" charset="0"/>
              </a:rPr>
              <a:t>   4</a:t>
            </a:r>
            <a:r>
              <a:rPr lang="en-US" sz="2000" b="1" dirty="0">
                <a:latin typeface="Courier New" panose="02070309020205020404" pitchFamily="49" charset="0"/>
              </a:rPr>
              <a:t>                  </a:t>
            </a:r>
            <a:r>
              <a:rPr lang="en-US" sz="2000" b="1" u="sng" dirty="0">
                <a:latin typeface="Courier New" panose="02070309020205020404" pitchFamily="49" charset="0"/>
              </a:rPr>
              <a:t>    52</a:t>
            </a: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   4 ) 14           10 ) 45               27 ) 1425</a:t>
            </a: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       </a:t>
            </a:r>
            <a:r>
              <a:rPr lang="en-US" sz="2000" u="sng" dirty="0">
                <a:latin typeface="Courier New" panose="02070309020205020404" pitchFamily="49" charset="0"/>
              </a:rPr>
              <a:t>12</a:t>
            </a:r>
            <a:r>
              <a:rPr lang="en-US" sz="2000" dirty="0">
                <a:latin typeface="Courier New" panose="02070309020205020404" pitchFamily="49" charset="0"/>
              </a:rPr>
              <a:t>                </a:t>
            </a:r>
            <a:r>
              <a:rPr lang="en-US" sz="2000" u="sng" dirty="0">
                <a:latin typeface="Courier New" panose="02070309020205020404" pitchFamily="49" charset="0"/>
              </a:rPr>
              <a:t>40</a:t>
            </a:r>
            <a:r>
              <a:rPr lang="en-US" sz="2000" dirty="0">
                <a:latin typeface="Courier New" panose="02070309020205020404" pitchFamily="49" charset="0"/>
              </a:rPr>
              <a:t>                    </a:t>
            </a:r>
            <a:r>
              <a:rPr lang="en-US" sz="2000" u="sng" dirty="0">
                <a:latin typeface="Courier New" panose="02070309020205020404" pitchFamily="49" charset="0"/>
              </a:rPr>
              <a:t>135</a:t>
            </a: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        2                 5                      75</a:t>
            </a: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                                                 </a:t>
            </a:r>
            <a:r>
              <a:rPr lang="en-US" sz="2000" u="sng" dirty="0">
                <a:latin typeface="Courier New" panose="02070309020205020404" pitchFamily="49" charset="0"/>
              </a:rPr>
              <a:t>54</a:t>
            </a:r>
          </a:p>
          <a:p>
            <a:pPr>
              <a:lnSpc>
                <a:spcPct val="70000"/>
              </a:lnSpc>
              <a:buNone/>
              <a:tabLst>
                <a:tab pos="2286000" algn="l"/>
              </a:tabLst>
            </a:pPr>
            <a:r>
              <a:rPr lang="en-US" sz="2000" dirty="0">
                <a:latin typeface="Courier New" panose="02070309020205020404" pitchFamily="49" charset="0"/>
              </a:rPr>
              <a:t>                                                 21</a:t>
            </a:r>
            <a:endParaRPr lang="en-US" sz="800" dirty="0">
              <a:latin typeface="Courier New" panose="02070309020205020404" pitchFamily="49" charset="0"/>
            </a:endParaRPr>
          </a:p>
          <a:p>
            <a:pPr>
              <a:tabLst>
                <a:tab pos="2286000" algn="l"/>
              </a:tabLst>
            </a:pPr>
            <a:r>
              <a:rPr lang="en-US" dirty="0" smtClean="0"/>
              <a:t>More examples:	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32 // 5</a:t>
            </a:r>
            <a:r>
              <a:rPr lang="en-US" dirty="0" smtClean="0"/>
              <a:t>	is  </a:t>
            </a:r>
            <a:r>
              <a:rPr lang="en-US" dirty="0" smtClean="0">
                <a:latin typeface="Courier New" panose="02070309020205020404" pitchFamily="49" charset="0"/>
              </a:rPr>
              <a:t>6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84 // 10</a:t>
            </a:r>
            <a:r>
              <a:rPr lang="en-US" dirty="0" smtClean="0"/>
              <a:t>	is  </a:t>
            </a:r>
            <a:r>
              <a:rPr lang="en-US" dirty="0" smtClean="0">
                <a:latin typeface="Courier New" panose="02070309020205020404" pitchFamily="49" charset="0"/>
              </a:rPr>
              <a:t>8</a:t>
            </a:r>
          </a:p>
          <a:p>
            <a:pPr lvl="1">
              <a:tabLst>
                <a:tab pos="22860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156 // 100</a:t>
            </a:r>
            <a:r>
              <a:rPr lang="en-US" dirty="0" smtClean="0"/>
              <a:t>	is  </a:t>
            </a:r>
            <a:r>
              <a:rPr lang="en-US" dirty="0" smtClean="0">
                <a:latin typeface="Courier New" panose="02070309020205020404" pitchFamily="49" charset="0"/>
              </a:rPr>
              <a:t>1</a:t>
            </a:r>
          </a:p>
          <a:p>
            <a:pPr lvl="2">
              <a:tabLst>
                <a:tab pos="2286000" algn="l"/>
              </a:tabLst>
            </a:pPr>
            <a:endParaRPr lang="en-US" dirty="0" smtClean="0"/>
          </a:p>
          <a:p>
            <a:pPr lvl="1">
              <a:tabLst>
                <a:tab pos="2286000" algn="l"/>
              </a:tabLst>
            </a:pPr>
            <a:r>
              <a:rPr lang="en-US" dirty="0" smtClean="0"/>
              <a:t>Dividing by 0 causes an error when your program runs.</a:t>
            </a:r>
          </a:p>
        </p:txBody>
      </p:sp>
    </p:spTree>
    <p:extLst>
      <p:ext uri="{BB962C8B-B14F-4D97-AF65-F5344CB8AC3E}">
        <p14:creationId xmlns:p14="http://schemas.microsoft.com/office/powerpoint/2010/main" val="11870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Integer remainder with </a:t>
            </a:r>
            <a:r>
              <a:rPr lang="en-US" smtClean="0">
                <a:latin typeface="Courier New" panose="02070309020205020404" pitchFamily="49" charset="0"/>
              </a:rPr>
              <a:t>%</a:t>
            </a:r>
          </a:p>
        </p:txBody>
      </p:sp>
      <p:sp>
        <p:nvSpPr>
          <p:cNvPr id="4208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20000"/>
          </a:bodyPr>
          <a:lstStyle/>
          <a:p>
            <a:pPr>
              <a:tabLst>
                <a:tab pos="2290763" algn="l"/>
                <a:tab pos="4799013" algn="l"/>
              </a:tabLst>
            </a:pPr>
            <a:r>
              <a:rPr lang="en-US" sz="2000"/>
              <a:t>The </a:t>
            </a:r>
            <a:r>
              <a:rPr lang="en-US" sz="2000">
                <a:latin typeface="Courier New" panose="02070309020205020404" pitchFamily="49" charset="0"/>
              </a:rPr>
              <a:t>%</a:t>
            </a:r>
            <a:r>
              <a:rPr lang="en-US" sz="2000"/>
              <a:t> operator computes the remainder from integer division.</a:t>
            </a:r>
          </a:p>
          <a:p>
            <a:pPr lvl="1">
              <a:tabLst>
                <a:tab pos="2290763" algn="l"/>
                <a:tab pos="4799013" algn="l"/>
              </a:tabLst>
            </a:pPr>
            <a:r>
              <a:rPr lang="en-US" smtClean="0">
                <a:latin typeface="Courier New" panose="02070309020205020404" pitchFamily="49" charset="0"/>
              </a:rPr>
              <a:t>14 % 4</a:t>
            </a:r>
            <a:r>
              <a:rPr lang="en-US" smtClean="0"/>
              <a:t>	is  </a:t>
            </a:r>
            <a:r>
              <a:rPr lang="en-US" smtClean="0">
                <a:latin typeface="Courier New" panose="02070309020205020404" pitchFamily="49" charset="0"/>
              </a:rPr>
              <a:t>2</a:t>
            </a:r>
          </a:p>
          <a:p>
            <a:pPr lvl="1">
              <a:tabLst>
                <a:tab pos="2290763" algn="l"/>
                <a:tab pos="4799013" algn="l"/>
              </a:tabLst>
            </a:pPr>
            <a:r>
              <a:rPr lang="en-US" smtClean="0">
                <a:latin typeface="Courier New" panose="02070309020205020404" pitchFamily="49" charset="0"/>
              </a:rPr>
              <a:t>218 % 5</a:t>
            </a:r>
            <a:r>
              <a:rPr lang="en-US" smtClean="0"/>
              <a:t>	is  </a:t>
            </a:r>
            <a:r>
              <a:rPr lang="en-US" smtClean="0">
                <a:latin typeface="Courier New" panose="02070309020205020404" pitchFamily="49" charset="0"/>
              </a:rPr>
              <a:t>3</a:t>
            </a:r>
            <a:r>
              <a:rPr lang="en-US" sz="700">
                <a:latin typeface="Courier New" panose="02070309020205020404" pitchFamily="49" charset="0"/>
              </a:rPr>
              <a:t/>
            </a:r>
            <a:br>
              <a:rPr lang="en-US" sz="700">
                <a:latin typeface="Courier New" panose="02070309020205020404" pitchFamily="49" charset="0"/>
              </a:rPr>
            </a:br>
            <a:r>
              <a:rPr lang="en-US" sz="700">
                <a:latin typeface="Courier New" panose="02070309020205020404" pitchFamily="49" charset="0"/>
              </a:rPr>
              <a:t> </a:t>
            </a:r>
            <a:br>
              <a:rPr lang="en-US" sz="700">
                <a:latin typeface="Courier New" panose="02070309020205020404" pitchFamily="49" charset="0"/>
              </a:rPr>
            </a:br>
            <a:r>
              <a:rPr lang="en-US" sz="1800">
                <a:latin typeface="Courier New" panose="02070309020205020404" pitchFamily="49" charset="0"/>
              </a:rPr>
              <a:t>     </a:t>
            </a:r>
            <a:r>
              <a:rPr lang="en-US" sz="1800" u="sng">
                <a:latin typeface="Courier New" panose="02070309020205020404" pitchFamily="49" charset="0"/>
              </a:rPr>
              <a:t>   3</a:t>
            </a:r>
            <a:r>
              <a:rPr lang="en-US" sz="1800">
                <a:latin typeface="Courier New" panose="02070309020205020404" pitchFamily="49" charset="0"/>
              </a:rPr>
              <a:t>                </a:t>
            </a:r>
            <a:r>
              <a:rPr lang="en-US" sz="1800" u="sng">
                <a:latin typeface="Courier New" panose="02070309020205020404" pitchFamily="49" charset="0"/>
              </a:rPr>
              <a:t>   43</a:t>
            </a:r>
            <a:br>
              <a:rPr lang="en-US" sz="1800" u="sng">
                <a:latin typeface="Courier New" panose="02070309020205020404" pitchFamily="49" charset="0"/>
              </a:rPr>
            </a:br>
            <a:r>
              <a:rPr lang="en-US" sz="1800">
                <a:latin typeface="Courier New" panose="02070309020205020404" pitchFamily="49" charset="0"/>
              </a:rPr>
              <a:t>   4 ) 14              5 ) 218</a:t>
            </a:r>
            <a:br>
              <a:rPr lang="en-US" sz="1800">
                <a:latin typeface="Courier New" panose="02070309020205020404" pitchFamily="49" charset="0"/>
              </a:rPr>
            </a:br>
            <a:r>
              <a:rPr lang="en-US" sz="1800">
                <a:latin typeface="Courier New" panose="02070309020205020404" pitchFamily="49" charset="0"/>
              </a:rPr>
              <a:t>       </a:t>
            </a:r>
            <a:r>
              <a:rPr lang="en-US" sz="1800" u="sng">
                <a:latin typeface="Courier New" panose="02070309020205020404" pitchFamily="49" charset="0"/>
              </a:rPr>
              <a:t>12</a:t>
            </a:r>
            <a:r>
              <a:rPr lang="en-US" sz="1800">
                <a:latin typeface="Courier New" panose="02070309020205020404" pitchFamily="49" charset="0"/>
              </a:rPr>
              <a:t>                  </a:t>
            </a:r>
            <a:r>
              <a:rPr lang="en-US" sz="1800" u="sng">
                <a:latin typeface="Courier New" panose="02070309020205020404" pitchFamily="49" charset="0"/>
              </a:rPr>
              <a:t>20</a:t>
            </a:r>
            <a:r>
              <a:rPr lang="en-US" sz="1800">
                <a:latin typeface="Courier New" panose="02070309020205020404" pitchFamily="49" charset="0"/>
              </a:rPr>
              <a:t/>
            </a:r>
            <a:br>
              <a:rPr lang="en-US" sz="1800">
                <a:latin typeface="Courier New" panose="02070309020205020404" pitchFamily="49" charset="0"/>
              </a:rPr>
            </a:br>
            <a:r>
              <a:rPr lang="en-US" sz="1800">
                <a:latin typeface="Courier New" panose="02070309020205020404" pitchFamily="49" charset="0"/>
              </a:rPr>
              <a:t>        </a:t>
            </a:r>
            <a:r>
              <a:rPr lang="en-US" sz="1800" b="1">
                <a:latin typeface="Courier New" panose="02070309020205020404" pitchFamily="49" charset="0"/>
              </a:rPr>
              <a:t>2</a:t>
            </a:r>
            <a:r>
              <a:rPr lang="en-US" sz="1800">
                <a:latin typeface="Courier New" panose="02070309020205020404" pitchFamily="49" charset="0"/>
              </a:rPr>
              <a:t>                   18</a:t>
            </a:r>
            <a:br>
              <a:rPr lang="en-US" sz="1800">
                <a:latin typeface="Courier New" panose="02070309020205020404" pitchFamily="49" charset="0"/>
              </a:rPr>
            </a:br>
            <a:r>
              <a:rPr lang="en-US" sz="1800">
                <a:latin typeface="Courier New" panose="02070309020205020404" pitchFamily="49" charset="0"/>
              </a:rPr>
              <a:t>                            </a:t>
            </a:r>
            <a:r>
              <a:rPr lang="en-US" sz="1800" u="sng">
                <a:latin typeface="Courier New" panose="02070309020205020404" pitchFamily="49" charset="0"/>
              </a:rPr>
              <a:t>15</a:t>
            </a:r>
            <a:br>
              <a:rPr lang="en-US" sz="1800" u="sng">
                <a:latin typeface="Courier New" panose="02070309020205020404" pitchFamily="49" charset="0"/>
              </a:rPr>
            </a:br>
            <a:r>
              <a:rPr lang="en-US" sz="1800">
                <a:latin typeface="Courier New" panose="02070309020205020404" pitchFamily="49" charset="0"/>
              </a:rPr>
              <a:t>                             </a:t>
            </a:r>
            <a:r>
              <a:rPr lang="en-US" sz="1800" b="1">
                <a:latin typeface="Courier New" panose="02070309020205020404" pitchFamily="49" charset="0"/>
              </a:rPr>
              <a:t>3</a:t>
            </a:r>
          </a:p>
          <a:p>
            <a:pPr>
              <a:buNone/>
              <a:tabLst>
                <a:tab pos="2290763" algn="l"/>
                <a:tab pos="4799013" algn="l"/>
              </a:tabLst>
            </a:pPr>
            <a:endParaRPr lang="en-US" sz="800"/>
          </a:p>
          <a:p>
            <a:pPr>
              <a:buNone/>
              <a:tabLst>
                <a:tab pos="2290763" algn="l"/>
                <a:tab pos="4799013" algn="l"/>
              </a:tabLst>
            </a:pPr>
            <a:endParaRPr lang="en-US" sz="800"/>
          </a:p>
          <a:p>
            <a:pPr>
              <a:lnSpc>
                <a:spcPct val="110000"/>
              </a:lnSpc>
              <a:tabLst>
                <a:tab pos="2290763" algn="l"/>
                <a:tab pos="4799013" algn="l"/>
              </a:tabLst>
            </a:pPr>
            <a:r>
              <a:rPr lang="en-US" smtClean="0"/>
              <a:t>Applications of </a:t>
            </a:r>
            <a:r>
              <a:rPr lang="en-US" smtClean="0">
                <a:latin typeface="Courier New" panose="02070309020205020404" pitchFamily="49" charset="0"/>
              </a:rPr>
              <a:t>%</a:t>
            </a:r>
            <a:r>
              <a:rPr lang="en-US" smtClean="0"/>
              <a:t> operator:</a:t>
            </a:r>
          </a:p>
          <a:p>
            <a:pPr lvl="1">
              <a:lnSpc>
                <a:spcPct val="110000"/>
              </a:lnSpc>
              <a:tabLst>
                <a:tab pos="2290763" algn="l"/>
                <a:tab pos="4799013" algn="l"/>
              </a:tabLst>
            </a:pPr>
            <a:r>
              <a:rPr lang="en-US" smtClean="0"/>
              <a:t>Obtain last digit of a number:</a:t>
            </a:r>
            <a:r>
              <a:rPr lang="en-US" i="1" smtClean="0"/>
              <a:t>	</a:t>
            </a:r>
            <a:r>
              <a:rPr lang="en-US" smtClean="0">
                <a:latin typeface="Courier New" panose="02070309020205020404" pitchFamily="49" charset="0"/>
              </a:rPr>
              <a:t>230857 % 10</a:t>
            </a:r>
            <a:r>
              <a:rPr lang="en-US" smtClean="0"/>
              <a:t> is </a:t>
            </a:r>
            <a:r>
              <a:rPr lang="en-US" smtClean="0">
                <a:latin typeface="Courier New" panose="02070309020205020404" pitchFamily="49" charset="0"/>
              </a:rPr>
              <a:t>7</a:t>
            </a:r>
          </a:p>
          <a:p>
            <a:pPr lvl="1">
              <a:lnSpc>
                <a:spcPct val="110000"/>
              </a:lnSpc>
              <a:tabLst>
                <a:tab pos="2290763" algn="l"/>
                <a:tab pos="4799013" algn="l"/>
              </a:tabLst>
            </a:pPr>
            <a:r>
              <a:rPr lang="en-US" smtClean="0"/>
              <a:t>Obtain last 4 digits:	</a:t>
            </a:r>
            <a:r>
              <a:rPr lang="en-US" smtClean="0">
                <a:latin typeface="Courier New" panose="02070309020205020404" pitchFamily="49" charset="0"/>
              </a:rPr>
              <a:t>658236489 % 10000</a:t>
            </a:r>
            <a:r>
              <a:rPr lang="en-US" smtClean="0"/>
              <a:t> is </a:t>
            </a:r>
            <a:r>
              <a:rPr lang="en-US" smtClean="0">
                <a:latin typeface="Courier New" panose="02070309020205020404" pitchFamily="49" charset="0"/>
              </a:rPr>
              <a:t>6489</a:t>
            </a:r>
          </a:p>
          <a:p>
            <a:pPr lvl="1">
              <a:lnSpc>
                <a:spcPct val="110000"/>
              </a:lnSpc>
              <a:tabLst>
                <a:tab pos="2290763" algn="l"/>
                <a:tab pos="4799013" algn="l"/>
              </a:tabLst>
            </a:pPr>
            <a:r>
              <a:rPr lang="en-US" smtClean="0"/>
              <a:t>See whether a number is odd:	</a:t>
            </a:r>
            <a:r>
              <a:rPr lang="en-US" smtClean="0">
                <a:latin typeface="Courier New" panose="02070309020205020404" pitchFamily="49" charset="0"/>
              </a:rPr>
              <a:t>7 % 2</a:t>
            </a:r>
            <a:r>
              <a:rPr lang="en-US" smtClean="0"/>
              <a:t> is </a:t>
            </a:r>
            <a:r>
              <a:rPr lang="en-US" smtClean="0">
                <a:latin typeface="Courier New" panose="02070309020205020404" pitchFamily="49" charset="0"/>
              </a:rPr>
              <a:t>1</a:t>
            </a:r>
            <a:r>
              <a:rPr lang="en-US" smtClean="0"/>
              <a:t>,  </a:t>
            </a:r>
            <a:r>
              <a:rPr lang="en-US" smtClean="0">
                <a:latin typeface="Courier New" panose="02070309020205020404" pitchFamily="49" charset="0"/>
              </a:rPr>
              <a:t>42 % 2</a:t>
            </a:r>
            <a:r>
              <a:rPr lang="en-US" smtClean="0"/>
              <a:t> is </a:t>
            </a:r>
            <a:r>
              <a:rPr lang="en-US" smtClean="0">
                <a:latin typeface="Courier New" panose="02070309020205020404" pitchFamily="49" charset="0"/>
              </a:rPr>
              <a:t>0</a:t>
            </a:r>
          </a:p>
        </p:txBody>
      </p:sp>
      <p:sp>
        <p:nvSpPr>
          <p:cNvPr id="420869" name="Text Box 5"/>
          <p:cNvSpPr txBox="1">
            <a:spLocks noChangeArrowheads="1"/>
          </p:cNvSpPr>
          <p:nvPr/>
        </p:nvSpPr>
        <p:spPr bwMode="auto">
          <a:xfrm>
            <a:off x="7620000" y="2006600"/>
            <a:ext cx="2819400" cy="16312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/>
              <a:t>What is the result?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45 %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2 % 2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8 % 20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>
                <a:latin typeface="Courier New" panose="02070309020205020404" pitchFamily="49" charset="0"/>
              </a:rPr>
              <a:t>11 % 0</a:t>
            </a:r>
          </a:p>
        </p:txBody>
      </p:sp>
    </p:spTree>
    <p:extLst>
      <p:ext uri="{BB962C8B-B14F-4D97-AF65-F5344CB8AC3E}">
        <p14:creationId xmlns:p14="http://schemas.microsoft.com/office/powerpoint/2010/main" val="179622429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0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20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0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20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20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6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ChangeArrowheads="1"/>
          </p:cNvSpPr>
          <p:nvPr/>
        </p:nvSpPr>
        <p:spPr bwMode="auto">
          <a:xfrm>
            <a:off x="2550825" y="3768849"/>
            <a:ext cx="1106487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2167444" y="3555225"/>
            <a:ext cx="936625" cy="280987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2140457" y="3118374"/>
            <a:ext cx="990600" cy="280988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US">
              <a:solidFill>
                <a:srgbClr val="FFFFFF"/>
              </a:solidFill>
            </a:endParaRPr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Precedence</a:t>
            </a:r>
          </a:p>
        </p:txBody>
      </p:sp>
      <p:sp>
        <p:nvSpPr>
          <p:cNvPr id="42291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tabLst>
                <a:tab pos="3657600" algn="l"/>
              </a:tabLst>
            </a:pPr>
            <a:r>
              <a:rPr lang="en-US" b="1" dirty="0" smtClean="0"/>
              <a:t>precedence</a:t>
            </a:r>
            <a:r>
              <a:rPr lang="en-US" dirty="0" smtClean="0"/>
              <a:t>: Order in which operators are evaluated.</a:t>
            </a:r>
            <a:endParaRPr lang="en-US" sz="900" dirty="0"/>
          </a:p>
          <a:p>
            <a:pPr lvl="1">
              <a:lnSpc>
                <a:spcPct val="110000"/>
              </a:lnSpc>
              <a:tabLst>
                <a:tab pos="3657600" algn="l"/>
              </a:tabLst>
            </a:pPr>
            <a:r>
              <a:rPr lang="en-US" dirty="0" smtClean="0"/>
              <a:t>Generally operators evaluate left-to-right.</a:t>
            </a:r>
            <a:br>
              <a:rPr lang="en-US" dirty="0" smtClean="0"/>
            </a:br>
            <a:r>
              <a:rPr lang="en-US" dirty="0" smtClean="0">
                <a:latin typeface="Courier New" panose="02070309020205020404" pitchFamily="49" charset="0"/>
              </a:rPr>
              <a:t>1 - 2 - 3</a:t>
            </a:r>
            <a:r>
              <a:rPr lang="en-US" dirty="0" smtClean="0"/>
              <a:t>  is  </a:t>
            </a:r>
            <a:r>
              <a:rPr lang="en-US" dirty="0" smtClean="0">
                <a:latin typeface="Courier New" panose="02070309020205020404" pitchFamily="49" charset="0"/>
              </a:rPr>
              <a:t>(1 - 2) - 3</a:t>
            </a:r>
            <a:r>
              <a:rPr lang="en-US" dirty="0" smtClean="0"/>
              <a:t>  which is  </a:t>
            </a:r>
            <a:r>
              <a:rPr lang="en-US" dirty="0" smtClean="0">
                <a:latin typeface="Courier New" panose="02070309020205020404" pitchFamily="49" charset="0"/>
              </a:rPr>
              <a:t>-4</a:t>
            </a:r>
            <a:endParaRPr lang="en-US" dirty="0" smtClean="0"/>
          </a:p>
          <a:p>
            <a:pPr lvl="1">
              <a:tabLst>
                <a:tab pos="3657600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tabLst>
                <a:tab pos="3657600" algn="l"/>
              </a:tabLst>
            </a:pPr>
            <a:r>
              <a:rPr lang="en-US" dirty="0" smtClean="0"/>
              <a:t>But </a:t>
            </a:r>
            <a:r>
              <a:rPr lang="en-US" dirty="0" smtClean="0">
                <a:latin typeface="Courier New" panose="02070309020205020404" pitchFamily="49" charset="0"/>
              </a:rPr>
              <a:t>*</a:t>
            </a:r>
            <a:r>
              <a:rPr lang="en-US" dirty="0" smtClean="0"/>
              <a:t> </a:t>
            </a:r>
            <a:r>
              <a:rPr lang="en-US" dirty="0" smtClean="0">
                <a:latin typeface="Courier New" panose="02070309020205020404" pitchFamily="49" charset="0"/>
              </a:rPr>
              <a:t>/</a:t>
            </a:r>
            <a:r>
              <a:rPr lang="en-US" dirty="0" smtClean="0"/>
              <a:t>  // </a:t>
            </a:r>
            <a:r>
              <a:rPr lang="en-US" dirty="0" smtClean="0">
                <a:latin typeface="Courier New" panose="02070309020205020404" pitchFamily="49" charset="0"/>
              </a:rPr>
              <a:t>%</a:t>
            </a:r>
            <a:r>
              <a:rPr lang="en-US" dirty="0" smtClean="0"/>
              <a:t> have a higher level of precedence than </a:t>
            </a:r>
            <a:r>
              <a:rPr lang="en-US" dirty="0" smtClean="0">
                <a:latin typeface="Courier New" panose="02070309020205020404" pitchFamily="49" charset="0"/>
              </a:rPr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Courier New" panose="02070309020205020404" pitchFamily="49" charset="0"/>
              </a:rPr>
              <a:t>-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800" dirty="0"/>
              <a:t/>
            </a:r>
            <a:br>
              <a:rPr lang="en-US" sz="800" dirty="0"/>
            </a:br>
            <a:r>
              <a:rPr lang="en-US" sz="800" dirty="0"/>
              <a:t/>
            </a:r>
            <a:br>
              <a:rPr lang="en-US" sz="800" dirty="0"/>
            </a:br>
            <a:r>
              <a:rPr lang="en-US" dirty="0" smtClean="0">
                <a:latin typeface="Courier New" panose="02070309020205020404" pitchFamily="49" charset="0"/>
              </a:rPr>
              <a:t>1 + </a:t>
            </a:r>
            <a:r>
              <a:rPr lang="en-US" b="1" dirty="0" smtClean="0">
                <a:latin typeface="Courier New" panose="02070309020205020404" pitchFamily="49" charset="0"/>
              </a:rPr>
              <a:t>3 * 4</a:t>
            </a:r>
            <a:r>
              <a:rPr lang="en-US" dirty="0" smtClean="0"/>
              <a:t>	is </a:t>
            </a:r>
            <a:r>
              <a:rPr lang="en-US" dirty="0" smtClean="0">
                <a:latin typeface="Courier New" panose="02070309020205020404" pitchFamily="49" charset="0"/>
              </a:rPr>
              <a:t>13</a:t>
            </a:r>
          </a:p>
          <a:p>
            <a:pPr lvl="1">
              <a:lnSpc>
                <a:spcPct val="70000"/>
              </a:lnSpc>
              <a:buNone/>
              <a:tabLst>
                <a:tab pos="3657600" algn="l"/>
              </a:tabLst>
            </a:pPr>
            <a:endParaRPr lang="en-US" sz="800" dirty="0"/>
          </a:p>
          <a:p>
            <a:pPr lvl="1">
              <a:lnSpc>
                <a:spcPct val="70000"/>
              </a:lnSpc>
              <a:buNone/>
              <a:tabLst>
                <a:tab pos="3657600" algn="l"/>
              </a:tabLst>
            </a:pPr>
            <a:endParaRPr lang="en-US" sz="800" dirty="0"/>
          </a:p>
          <a:p>
            <a:pPr lvl="1">
              <a:lnSpc>
                <a:spcPct val="70000"/>
              </a:lnSpc>
              <a:buNone/>
              <a:tabLst>
                <a:tab pos="3657600" algn="l"/>
              </a:tabLst>
            </a:pPr>
            <a:r>
              <a:rPr lang="en-US" sz="800" dirty="0"/>
              <a:t>	</a:t>
            </a:r>
            <a:r>
              <a:rPr lang="en-US" dirty="0" smtClean="0">
                <a:latin typeface="Courier New" panose="02070309020205020404" pitchFamily="49" charset="0"/>
              </a:rPr>
              <a:t>6 + </a:t>
            </a:r>
            <a:r>
              <a:rPr lang="en-US" b="1" dirty="0" smtClean="0">
                <a:latin typeface="Courier New" panose="02070309020205020404" pitchFamily="49" charset="0"/>
              </a:rPr>
              <a:t>8 // 2</a:t>
            </a:r>
            <a:r>
              <a:rPr lang="en-US" dirty="0" smtClean="0">
                <a:latin typeface="Courier New" panose="02070309020205020404" pitchFamily="49" charset="0"/>
              </a:rPr>
              <a:t> * 3</a:t>
            </a:r>
          </a:p>
          <a:p>
            <a:pPr lvl="1">
              <a:lnSpc>
                <a:spcPct val="70000"/>
              </a:lnSpc>
              <a:buNone/>
              <a:tabLst>
                <a:tab pos="3657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6 +   </a:t>
            </a:r>
            <a:r>
              <a:rPr lang="en-US" b="1" dirty="0" smtClean="0">
                <a:latin typeface="Courier New" panose="02070309020205020404" pitchFamily="49" charset="0"/>
              </a:rPr>
              <a:t>4   * 3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  <a:tabLst>
                <a:tab pos="3657600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6 +     12</a:t>
            </a:r>
            <a:r>
              <a:rPr lang="en-US" dirty="0" smtClean="0"/>
              <a:t>	is </a:t>
            </a:r>
            <a:r>
              <a:rPr lang="en-US" dirty="0" smtClean="0">
                <a:latin typeface="Courier New" panose="02070309020205020404" pitchFamily="49" charset="0"/>
              </a:rPr>
              <a:t>18</a:t>
            </a:r>
          </a:p>
          <a:p>
            <a:pPr lvl="1">
              <a:lnSpc>
                <a:spcPct val="70000"/>
              </a:lnSpc>
              <a:tabLst>
                <a:tab pos="3657600" algn="l"/>
              </a:tabLst>
            </a:pPr>
            <a:endParaRPr lang="en-US" dirty="0" smtClean="0"/>
          </a:p>
          <a:p>
            <a:pPr lvl="1">
              <a:lnSpc>
                <a:spcPct val="110000"/>
              </a:lnSpc>
              <a:tabLst>
                <a:tab pos="3657600" algn="l"/>
              </a:tabLst>
            </a:pPr>
            <a:r>
              <a:rPr lang="en-US" dirty="0" smtClean="0"/>
              <a:t>Parentheses can force a certain order of evaluation:</a:t>
            </a:r>
            <a:br>
              <a:rPr lang="en-US" dirty="0" smtClean="0"/>
            </a:br>
            <a:r>
              <a:rPr lang="en-US" dirty="0" smtClean="0">
                <a:latin typeface="Courier New" panose="02070309020205020404" pitchFamily="49" charset="0"/>
              </a:rPr>
              <a:t>(1 + 3) * 4</a:t>
            </a:r>
            <a:r>
              <a:rPr lang="en-US" dirty="0" smtClean="0"/>
              <a:t>	is </a:t>
            </a:r>
            <a:r>
              <a:rPr lang="en-US" dirty="0" smtClean="0">
                <a:latin typeface="Courier New" panose="02070309020205020404" pitchFamily="49" charset="0"/>
              </a:rPr>
              <a:t>16</a:t>
            </a:r>
            <a:endParaRPr lang="en-US" dirty="0" smtClean="0"/>
          </a:p>
          <a:p>
            <a:pPr lvl="1">
              <a:buNone/>
              <a:tabLst>
                <a:tab pos="3657600" algn="l"/>
              </a:tabLst>
            </a:pPr>
            <a:endParaRPr lang="en-US" sz="800" dirty="0"/>
          </a:p>
          <a:p>
            <a:pPr lvl="1">
              <a:lnSpc>
                <a:spcPct val="110000"/>
              </a:lnSpc>
              <a:tabLst>
                <a:tab pos="3657600" algn="l"/>
              </a:tabLst>
            </a:pPr>
            <a:r>
              <a:rPr lang="en-US" dirty="0" smtClean="0"/>
              <a:t>Spacing does not affect order of evaluation</a:t>
            </a:r>
            <a:br>
              <a:rPr lang="en-US" dirty="0" smtClean="0"/>
            </a:br>
            <a:r>
              <a:rPr lang="en-US" dirty="0" smtClean="0">
                <a:latin typeface="Courier New" panose="02070309020205020404" pitchFamily="49" charset="0"/>
              </a:rPr>
              <a:t>1+3 * 4-2</a:t>
            </a:r>
            <a:r>
              <a:rPr lang="en-US" dirty="0" smtClean="0"/>
              <a:t>	is </a:t>
            </a:r>
            <a:r>
              <a:rPr lang="en-US" dirty="0" smtClean="0">
                <a:latin typeface="Courier New" panose="02070309020205020404" pitchFamily="49" charset="0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699075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29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29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2134</Words>
  <Application>Microsoft Office PowerPoint</Application>
  <PresentationFormat>Widescreen</PresentationFormat>
  <Paragraphs>827</Paragraphs>
  <Slides>51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63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Tahoma</vt:lpstr>
      <vt:lpstr>Times New Roman</vt:lpstr>
      <vt:lpstr>Verdana</vt:lpstr>
      <vt:lpstr>Wingdings</vt:lpstr>
      <vt:lpstr>Wingdings 2</vt:lpstr>
      <vt:lpstr>Office Theme</vt:lpstr>
      <vt:lpstr>Building Python Programs</vt:lpstr>
      <vt:lpstr>Data and expressions</vt:lpstr>
      <vt:lpstr>Data types</vt:lpstr>
      <vt:lpstr>Python's number types</vt:lpstr>
      <vt:lpstr>Expressions</vt:lpstr>
      <vt:lpstr>Arithmetic operators</vt:lpstr>
      <vt:lpstr>Integer division with //</vt:lpstr>
      <vt:lpstr>Integer remainder with %</vt:lpstr>
      <vt:lpstr>Precedence</vt:lpstr>
      <vt:lpstr>Precedence examples</vt:lpstr>
      <vt:lpstr>Precedence questions</vt:lpstr>
      <vt:lpstr>Variables</vt:lpstr>
      <vt:lpstr>Receipt example</vt:lpstr>
      <vt:lpstr>Variables</vt:lpstr>
      <vt:lpstr>Declaration and assignment</vt:lpstr>
      <vt:lpstr>Using variables</vt:lpstr>
      <vt:lpstr>Assignment and algebra</vt:lpstr>
      <vt:lpstr>Receipt question</vt:lpstr>
      <vt:lpstr>Printing a variable's value</vt:lpstr>
      <vt:lpstr>Receipt answer</vt:lpstr>
      <vt:lpstr>for loops</vt:lpstr>
      <vt:lpstr>Getting rid of repetition</vt:lpstr>
      <vt:lpstr>Repetition with for loops</vt:lpstr>
      <vt:lpstr>for loop syntax</vt:lpstr>
      <vt:lpstr>Control structures</vt:lpstr>
      <vt:lpstr>Repetition over a range</vt:lpstr>
      <vt:lpstr>Loop walkthrough</vt:lpstr>
      <vt:lpstr>Multi-line loop body</vt:lpstr>
      <vt:lpstr>Expressions for counter</vt:lpstr>
      <vt:lpstr>Rocket Exercise</vt:lpstr>
      <vt:lpstr>print (' ', end='')</vt:lpstr>
      <vt:lpstr>Changing step size</vt:lpstr>
      <vt:lpstr>Exercise</vt:lpstr>
      <vt:lpstr>Constants</vt:lpstr>
      <vt:lpstr>Constants and figures</vt:lpstr>
      <vt:lpstr>Constant tables</vt:lpstr>
      <vt:lpstr>Constant tables question</vt:lpstr>
      <vt:lpstr>Drawing complex figures</vt:lpstr>
      <vt:lpstr>Development strategy</vt:lpstr>
      <vt:lpstr>1. Pseudo-code</vt:lpstr>
      <vt:lpstr>Pseudo-code algorithm</vt:lpstr>
      <vt:lpstr>Functions from pseudocode</vt:lpstr>
      <vt:lpstr>2. Tables</vt:lpstr>
      <vt:lpstr>3. Writing the code</vt:lpstr>
      <vt:lpstr>Partial solution</vt:lpstr>
      <vt:lpstr>Scaling the mirror</vt:lpstr>
      <vt:lpstr>Complex figure w/ constant</vt:lpstr>
      <vt:lpstr>Loop tables and constant</vt:lpstr>
      <vt:lpstr>Partial solution</vt:lpstr>
      <vt:lpstr>Observations about constant</vt:lpstr>
      <vt:lpstr>Modify-and-assign operators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</dc:creator>
  <cp:lastModifiedBy>allison</cp:lastModifiedBy>
  <cp:revision>14</cp:revision>
  <dcterms:created xsi:type="dcterms:W3CDTF">2016-08-02T23:56:15Z</dcterms:created>
  <dcterms:modified xsi:type="dcterms:W3CDTF">2018-09-29T09:05:33Z</dcterms:modified>
</cp:coreProperties>
</file>