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73" r:id="rId3"/>
    <p:sldId id="274" r:id="rId4"/>
    <p:sldId id="275" r:id="rId5"/>
    <p:sldId id="278" r:id="rId6"/>
    <p:sldId id="279" r:id="rId7"/>
    <p:sldId id="280" r:id="rId8"/>
    <p:sldId id="276" r:id="rId9"/>
    <p:sldId id="277" r:id="rId10"/>
    <p:sldId id="282" r:id="rId11"/>
    <p:sldId id="281" r:id="rId12"/>
    <p:sldId id="283" r:id="rId13"/>
    <p:sldId id="28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07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634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13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08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12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832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605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4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62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7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383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D654E-C00C-45DC-8DF1-2B77FC5BECBD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377F9-93C2-4909-991A-4BA5F27AABE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56321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480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12: </a:t>
            </a:r>
            <a:r>
              <a:rPr lang="en-US" sz="3600" smtClean="0"/>
              <a:t>Functional Programming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78022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Exercise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2539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Create a list that’s contents simulates a series of 10 coin tosses (generate a 1 to represent heads, 0 for tails)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33954" y="3984134"/>
            <a:ext cx="8124092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[</a:t>
            </a:r>
            <a:r>
              <a:rPr lang="en-US" sz="2600" dirty="0" err="1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randint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(0, 1) for </a:t>
            </a:r>
            <a:r>
              <a:rPr lang="en-US" sz="2600" dirty="0" err="1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i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 </a:t>
            </a:r>
            <a:r>
              <a:rPr lang="en-US" sz="26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in 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range(0, 10)]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611194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Nested List Comprehension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67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You can write a list comprehension to go over a list of lists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40971" y="2770029"/>
            <a:ext cx="9710057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matrix = [[0,1,2,3], [4,5,6,7], [8,9,10,11]]</a:t>
            </a:r>
          </a:p>
          <a:p>
            <a:endParaRPr lang="en-US" sz="2600" dirty="0" smtClean="0"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flattened = [</a:t>
            </a:r>
            <a:r>
              <a:rPr lang="en-US" sz="2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for row in matrix for </a:t>
            </a:r>
            <a:r>
              <a:rPr lang="en-US" sz="2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US" sz="2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in row]</a:t>
            </a:r>
          </a:p>
          <a:p>
            <a:endParaRPr lang="en-US" sz="2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2600" dirty="0" smtClean="0">
                <a:solidFill>
                  <a:srgbClr val="00808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 [0, 1, 2, 3, 4, 5, 6, 7, 8, 9, 10, 11]</a:t>
            </a:r>
            <a:endParaRPr lang="en-US" sz="2600" dirty="0">
              <a:solidFill>
                <a:srgbClr val="00808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7293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Set Comprehension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10793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Set comprehensions work just like list comprehensions except that they are surrounded by {}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40971" y="2770029"/>
            <a:ext cx="971005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= [2, 4, 6]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result = {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3 * x for x in </a:t>
            </a:r>
            <a:r>
              <a:rPr kumimoji="0" lang="en-U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}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print(result)       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{6, 12, 18}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endParaRPr lang="en-US" sz="2800" dirty="0">
              <a:solidFill>
                <a:srgbClr val="008080"/>
              </a:solidFill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vec2 = [2, 4, 6, 2, 2, 4, 3]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result2 = {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3 * x for x in vec2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}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print(result2)           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{6, 12, 18, 9}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8080"/>
              </a:solidFill>
              <a:effectLst/>
              <a:latin typeface="Courier" charset="0"/>
              <a:ea typeface="Courier" charset="0"/>
              <a:cs typeface="Courier" charset="0"/>
              <a:sym typeface="Courier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0750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Dictionary Comprehension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10793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Dictionary comprehensions work similarly to list and set comprehensions except that they are surrounded by {} and generate key, value pairs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73369" y="3016251"/>
            <a:ext cx="104452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original = 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{'two' :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2, 'four' : 4, 'six' : 6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}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{value: key for key, value in </a:t>
            </a:r>
            <a:r>
              <a:rPr lang="en-US" sz="2800" dirty="0" err="1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original.items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()}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8080"/>
              </a:solidFill>
              <a:effectLst/>
              <a:latin typeface="Courier" charset="0"/>
              <a:ea typeface="Courier" charset="0"/>
              <a:cs typeface="Courier" charset="0"/>
              <a:sym typeface="Courier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73369" y="4893548"/>
            <a:ext cx="5787013" cy="11874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What does this comprehension do?</a:t>
            </a:r>
            <a:endParaRPr lang="en-US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065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comprehensions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3336053"/>
            <a:ext cx="10515600" cy="2840910"/>
          </a:xfrm>
        </p:spPr>
        <p:txBody>
          <a:bodyPr/>
          <a:lstStyle/>
          <a:p>
            <a:pPr eaLnBrk="1" hangingPunct="1"/>
            <a:r>
              <a:rPr lang="en-US" dirty="0" smtClean="0"/>
              <a:t>A compact syntax that can replace loops that alter lists</a:t>
            </a:r>
            <a:endParaRPr lang="en-US" dirty="0"/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Applies the expression to each element in the list</a:t>
            </a: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You can have 0 or more for or if statements</a:t>
            </a:r>
          </a:p>
        </p:txBody>
      </p:sp>
      <p:sp>
        <p:nvSpPr>
          <p:cNvPr id="2" name="Rectangle 1"/>
          <p:cNvSpPr/>
          <p:nvPr/>
        </p:nvSpPr>
        <p:spPr>
          <a:xfrm>
            <a:off x="2903632" y="1959372"/>
            <a:ext cx="7058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700"/>
              </a:spcBef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" panose="02070309020205020404" pitchFamily="49" charset="0"/>
              </a:rPr>
              <a:t>[expression </a:t>
            </a:r>
            <a:r>
              <a:rPr lang="en-US" sz="2800" b="1" dirty="0" smtClean="0">
                <a:solidFill>
                  <a:srgbClr val="993366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Courier New" panose="02070309020205020404" pitchFamily="49" charset="0"/>
              </a:rPr>
              <a:t>for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" panose="02070309020205020404" pitchFamily="49" charset="0"/>
              </a:rPr>
              <a:t> element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 Bold" panose="02070609020205020404" pitchFamily="49" charset="0"/>
              </a:rPr>
              <a:t> </a:t>
            </a:r>
            <a:r>
              <a:rPr lang="en-US" sz="2800" b="1" dirty="0" smtClean="0">
                <a:solidFill>
                  <a:srgbClr val="993366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Courier New Bold" panose="02070609020205020404" pitchFamily="49" charset="0"/>
              </a:rPr>
              <a:t>in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 Bold" panose="02070609020205020404" pitchFamily="49" charset="0"/>
              </a:rPr>
              <a:t> list]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  <a:sym typeface="Courier New Bold" panose="020706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4076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comprehensions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= [2, 4, 6]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lang="en-US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result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[3 * x for x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print(result) 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[6, 12, 18]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endParaRPr lang="en-US" dirty="0">
              <a:solidFill>
                <a:srgbClr val="008080"/>
              </a:solidFill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result2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[3 * x for x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if x &gt; 3]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print(result2)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[12, 18]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8080"/>
              </a:solidFill>
              <a:effectLst/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result3 =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[3 * x for x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if x &lt; 2]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print(result3) 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[]</a:t>
            </a:r>
          </a:p>
          <a:p>
            <a:pPr marL="0" indent="0" eaLnBrk="1" hangingPunct="1">
              <a:buNone/>
            </a:pPr>
            <a:endParaRPr lang="en-US" dirty="0" smtClean="0">
              <a:cs typeface="Courier New" panose="02070309020205020404" pitchFamily="49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445450" y="1828800"/>
            <a:ext cx="2641879" cy="2840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Notice the contents of </a:t>
            </a:r>
            <a:r>
              <a:rPr lang="en-US" dirty="0" err="1" smtClean="0">
                <a:latin typeface="Courier"/>
                <a:cs typeface="Courier New" panose="02070309020205020404" pitchFamily="49" charset="0"/>
              </a:rPr>
              <a:t>vec</a:t>
            </a:r>
            <a:r>
              <a:rPr lang="en-US" dirty="0" smtClean="0">
                <a:cs typeface="Courier New" panose="02070309020205020404" pitchFamily="49" charset="0"/>
              </a:rPr>
              <a:t> do not change</a:t>
            </a:r>
            <a:endParaRPr lang="en-US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372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comprehensions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2733152"/>
            <a:ext cx="10515600" cy="3014505"/>
          </a:xfrm>
        </p:spPr>
        <p:txBody>
          <a:bodyPr>
            <a:normAutofit fontScale="92500"/>
          </a:bodyPr>
          <a:lstStyle/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= [2, 4, 6]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lang="en-US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result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[[x, x ** 2] for x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print(result)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[[2, 4], [4, 16], [6, 36]]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endParaRPr lang="en-US" dirty="0">
              <a:solidFill>
                <a:srgbClr val="008080"/>
              </a:solidFill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result2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[(x, x ** 2) for x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] 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print(result2)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[(2, 4), (4, 16), (6, 36)]</a:t>
            </a:r>
          </a:p>
          <a:p>
            <a:pPr marL="0" indent="0" eaLnBrk="1" hangingPunct="1">
              <a:buNone/>
            </a:pPr>
            <a:endParaRPr lang="en-US" dirty="0" smtClean="0">
              <a:cs typeface="Courier New" panose="02070309020205020404" pitchFamily="49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87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More than one element can be generated from each element in the original list</a:t>
            </a:r>
            <a:endParaRPr lang="en-US" dirty="0"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0850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Exercise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2549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Given a list a words in any casing, create a new list containing the words with the first letter capitalized and the rest lowercase. 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4238" y="4240404"/>
            <a:ext cx="1112352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[word[0].upper() + word[1:].lower() </a:t>
            </a:r>
            <a:r>
              <a:rPr lang="en-US" sz="26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for 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word </a:t>
            </a:r>
            <a:r>
              <a:rPr lang="en-US" sz="26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in 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words]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6686088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List comprehensions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838200" y="3607358"/>
            <a:ext cx="10515600" cy="2291024"/>
          </a:xfrm>
        </p:spPr>
        <p:txBody>
          <a:bodyPr>
            <a:normAutofit fontScale="85000" lnSpcReduction="10000"/>
          </a:bodyPr>
          <a:lstStyle/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= [2, 3, 4, 5, 6]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lang="en-US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result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[x for x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if x % 2 == 0]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print(result) 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[2, 4, 6]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endParaRPr lang="en-US" dirty="0">
              <a:solidFill>
                <a:srgbClr val="008080"/>
              </a:solidFill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result2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=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[x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** 2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for x in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vec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if x % 2 == 0 and x &lt; 5] </a:t>
            </a:r>
          </a:p>
          <a:p>
            <a:pPr marL="3175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  <a:tab pos="4495800" algn="l"/>
                <a:tab pos="4940300" algn="l"/>
                <a:tab pos="5397500" algn="l"/>
                <a:tab pos="5842000" algn="l"/>
                <a:tab pos="6286500" algn="l"/>
                <a:tab pos="6743700" algn="l"/>
                <a:tab pos="7188200" algn="l"/>
                <a:tab pos="7645400" algn="l"/>
                <a:tab pos="8089900" algn="l"/>
                <a:tab pos="8534400" algn="l"/>
                <a:tab pos="8991600" algn="l"/>
                <a:tab pos="8991600" algn="l"/>
                <a:tab pos="0" algn="l"/>
                <a:tab pos="457200" algn="l"/>
                <a:tab pos="901700" algn="l"/>
                <a:tab pos="1346200" algn="l"/>
                <a:tab pos="1803400" algn="l"/>
                <a:tab pos="2247900" algn="l"/>
                <a:tab pos="2692400" algn="l"/>
                <a:tab pos="3149600" algn="l"/>
                <a:tab pos="3594100" algn="l"/>
                <a:tab pos="4051300" algn="l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print(result2)         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# [4,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8080"/>
                </a:solidFill>
                <a:effectLst/>
                <a:latin typeface="Courier" charset="0"/>
                <a:ea typeface="Courier" charset="0"/>
                <a:cs typeface="Courier" charset="0"/>
                <a:sym typeface="Courier" charset="0"/>
              </a:rPr>
              <a:t> 16]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008080"/>
              </a:solidFill>
              <a:effectLst/>
              <a:latin typeface="Courier" charset="0"/>
              <a:ea typeface="Courier" charset="0"/>
              <a:cs typeface="Courier" charset="0"/>
              <a:sym typeface="Courier" charset="0"/>
            </a:endParaRPr>
          </a:p>
          <a:p>
            <a:pPr marL="0" indent="0" eaLnBrk="1" hangingPunct="1">
              <a:buNone/>
            </a:pPr>
            <a:endParaRPr lang="en-US" dirty="0" smtClean="0">
              <a:cs typeface="Courier New" panose="02070309020205020404" pitchFamily="49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8716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cs typeface="Courier New" panose="02070309020205020404" pitchFamily="49" charset="0"/>
              </a:rPr>
              <a:t>An if statement can be added to the end to allow selecting only certain elements of the original list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70613" y="2754641"/>
            <a:ext cx="98507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700"/>
              </a:spcBef>
            </a:pP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" panose="02070309020205020404" pitchFamily="49" charset="0"/>
              </a:rPr>
              <a:t>[expression </a:t>
            </a:r>
            <a:r>
              <a:rPr lang="en-US" sz="2800" b="1" dirty="0" smtClean="0">
                <a:solidFill>
                  <a:srgbClr val="993366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Courier New" panose="02070309020205020404" pitchFamily="49" charset="0"/>
              </a:rPr>
              <a:t>for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" panose="02070309020205020404" pitchFamily="49" charset="0"/>
              </a:rPr>
              <a:t> element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 Bold" panose="02070609020205020404" pitchFamily="49" charset="0"/>
              </a:rPr>
              <a:t> </a:t>
            </a:r>
            <a:r>
              <a:rPr lang="en-US" sz="2800" b="1" dirty="0" smtClean="0">
                <a:solidFill>
                  <a:srgbClr val="993366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Courier New Bold" panose="02070609020205020404" pitchFamily="49" charset="0"/>
              </a:rPr>
              <a:t>in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 Bold" panose="02070609020205020404" pitchFamily="49" charset="0"/>
              </a:rPr>
              <a:t> list </a:t>
            </a:r>
            <a:r>
              <a:rPr lang="en-US" sz="2800" b="1" dirty="0" smtClean="0">
                <a:solidFill>
                  <a:srgbClr val="7030A0"/>
                </a:solidFill>
                <a:latin typeface="Courier New" panose="02070309020205020404" pitchFamily="49" charset="0"/>
                <a:cs typeface="Courier New" panose="02070309020205020404" pitchFamily="49" charset="0"/>
                <a:sym typeface="Courier New Bold" panose="02070609020205020404" pitchFamily="49" charset="0"/>
              </a:rPr>
              <a:t>if</a:t>
            </a:r>
            <a:r>
              <a:rPr lang="en-US" sz="2800" b="1" dirty="0" smtClean="0">
                <a:latin typeface="Courier New" panose="02070309020205020404" pitchFamily="49" charset="0"/>
                <a:cs typeface="Courier New" panose="02070309020205020404" pitchFamily="49" charset="0"/>
                <a:sym typeface="Courier New Bold" panose="02070609020205020404" pitchFamily="49" charset="0"/>
              </a:rPr>
              <a:t> condition]</a:t>
            </a:r>
            <a:endParaRPr lang="en-US" sz="2800" b="1" dirty="0">
              <a:latin typeface="Courier New" panose="02070309020205020404" pitchFamily="49" charset="0"/>
              <a:cs typeface="Courier New" panose="02070309020205020404" pitchFamily="49" charset="0"/>
              <a:sym typeface="Courier New Bold" panose="020706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6918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Exercise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2549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Create a list with all words from an original </a:t>
            </a:r>
            <a:r>
              <a:rPr lang="en-US" dirty="0" smtClean="0">
                <a:latin typeface="Courier"/>
                <a:cs typeface="Courier New" panose="02070309020205020404" pitchFamily="49" charset="0"/>
              </a:rPr>
              <a:t>text</a:t>
            </a:r>
            <a:r>
              <a:rPr lang="en-US" dirty="0" smtClean="0">
                <a:cs typeface="Courier New" panose="02070309020205020404" pitchFamily="49" charset="0"/>
              </a:rPr>
              <a:t> list that are over 3 letters long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18268" y="3857284"/>
            <a:ext cx="8755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[word 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for 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word 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in 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text if </a:t>
            </a:r>
            <a:r>
              <a:rPr lang="en-US" sz="2800" dirty="0" err="1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len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(word) &gt; 3]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03689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Exercise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2549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Count occurrences of "money" in an email text</a:t>
            </a:r>
          </a:p>
          <a:p>
            <a:endParaRPr lang="en-US" dirty="0" smtClean="0">
              <a:cs typeface="Courier New" panose="02070309020205020404" pitchFamily="49" charset="0"/>
            </a:endParaRP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We counted word occurrences earlier this semester using loops</a:t>
            </a:r>
          </a:p>
          <a:p>
            <a:pPr lvl="1"/>
            <a:endParaRPr lang="en-US" dirty="0" smtClean="0">
              <a:cs typeface="Courier New" panose="02070309020205020404" pitchFamily="49" charset="0"/>
            </a:endParaRPr>
          </a:p>
          <a:p>
            <a:pPr lvl="1"/>
            <a:r>
              <a:rPr lang="en-US" dirty="0" smtClean="0">
                <a:cs typeface="Courier New" panose="02070309020205020404" pitchFamily="49" charset="0"/>
              </a:rPr>
              <a:t>Word counts can help us do things like identify spam emails 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81389" y="4821925"/>
            <a:ext cx="10229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latin typeface="Courier" charset="0"/>
                <a:ea typeface="Courier" charset="0"/>
                <a:cs typeface="Courier" charset="0"/>
                <a:sym typeface="Courier" charset="0"/>
              </a:rPr>
              <a:t>len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([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1 for 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word 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in email if 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word </a:t>
            </a:r>
            <a:r>
              <a:rPr lang="en-US" sz="28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== </a:t>
            </a:r>
            <a:r>
              <a:rPr lang="en-US" sz="28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'money'])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863548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Exercise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38200" y="1690688"/>
            <a:ext cx="10515600" cy="25497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cs typeface="Courier New" panose="02070309020205020404" pitchFamily="49" charset="0"/>
              </a:rPr>
              <a:t>Extend the solution to the last problem to count occurrences of any word that occurs in a list called </a:t>
            </a:r>
            <a:r>
              <a:rPr lang="en-US" sz="2600" dirty="0" err="1" smtClean="0">
                <a:latin typeface="Courier"/>
                <a:cs typeface="Courier New" panose="02070309020205020404" pitchFamily="49" charset="0"/>
              </a:rPr>
              <a:t>spam_words</a:t>
            </a:r>
            <a:r>
              <a:rPr lang="en-US" dirty="0" smtClean="0">
                <a:cs typeface="Courier New" panose="02070309020205020404" pitchFamily="49" charset="0"/>
              </a:rPr>
              <a:t> </a:t>
            </a:r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40971" y="4349652"/>
            <a:ext cx="971005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>
                <a:latin typeface="Courier" charset="0"/>
                <a:ea typeface="Courier" charset="0"/>
                <a:cs typeface="Courier" charset="0"/>
                <a:sym typeface="Courier" charset="0"/>
              </a:rPr>
              <a:t>len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([</a:t>
            </a:r>
            <a:r>
              <a:rPr lang="en-US" sz="26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1 for 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word </a:t>
            </a:r>
            <a:r>
              <a:rPr lang="en-US" sz="2600" dirty="0">
                <a:latin typeface="Courier" charset="0"/>
                <a:ea typeface="Courier" charset="0"/>
                <a:cs typeface="Courier" charset="0"/>
                <a:sym typeface="Courier" charset="0"/>
              </a:rPr>
              <a:t>in email if 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word in </a:t>
            </a:r>
            <a:r>
              <a:rPr lang="en-US" sz="2600" dirty="0" err="1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spam_words</a:t>
            </a:r>
            <a:r>
              <a:rPr lang="en-US" sz="2600" dirty="0" smtClean="0">
                <a:latin typeface="Courier" charset="0"/>
                <a:ea typeface="Courier" charset="0"/>
                <a:cs typeface="Courier" charset="0"/>
                <a:sym typeface="Courier" charset="0"/>
              </a:rPr>
              <a:t>])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812380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710</Words>
  <Application>Microsoft Office PowerPoint</Application>
  <PresentationFormat>Widescreen</PresentationFormat>
  <Paragraphs>76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Calibri Light</vt:lpstr>
      <vt:lpstr>Courier</vt:lpstr>
      <vt:lpstr>Courier New</vt:lpstr>
      <vt:lpstr>Courier New Bold</vt:lpstr>
      <vt:lpstr>Wingdings 2</vt:lpstr>
      <vt:lpstr>Office Theme</vt:lpstr>
      <vt:lpstr>Building Python Programs</vt:lpstr>
      <vt:lpstr>List comprehensions</vt:lpstr>
      <vt:lpstr>List comprehensions</vt:lpstr>
      <vt:lpstr>List comprehensions</vt:lpstr>
      <vt:lpstr>Exercise</vt:lpstr>
      <vt:lpstr>List comprehensions</vt:lpstr>
      <vt:lpstr>Exercise</vt:lpstr>
      <vt:lpstr>Exercise</vt:lpstr>
      <vt:lpstr>Exercise</vt:lpstr>
      <vt:lpstr>Exercise</vt:lpstr>
      <vt:lpstr>Nested List Comprehension</vt:lpstr>
      <vt:lpstr>Set Comprehension</vt:lpstr>
      <vt:lpstr>Dictionary Comprehension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</dc:creator>
  <cp:lastModifiedBy>allison</cp:lastModifiedBy>
  <cp:revision>10</cp:revision>
  <dcterms:created xsi:type="dcterms:W3CDTF">2016-11-23T03:26:05Z</dcterms:created>
  <dcterms:modified xsi:type="dcterms:W3CDTF">2018-09-29T09:10:13Z</dcterms:modified>
</cp:coreProperties>
</file>