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1"/>
  </p:notesMasterIdLst>
  <p:sldIdLst>
    <p:sldId id="290" r:id="rId2"/>
    <p:sldId id="259" r:id="rId3"/>
    <p:sldId id="260" r:id="rId4"/>
    <p:sldId id="287" r:id="rId5"/>
    <p:sldId id="289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1" r:id="rId14"/>
    <p:sldId id="272" r:id="rId15"/>
    <p:sldId id="273" r:id="rId16"/>
    <p:sldId id="274" r:id="rId17"/>
    <p:sldId id="275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91" r:id="rId29"/>
    <p:sldId id="292" r:id="rId30"/>
    <p:sldId id="293" r:id="rId31"/>
    <p:sldId id="294" r:id="rId32"/>
    <p:sldId id="295" r:id="rId33"/>
    <p:sldId id="296" r:id="rId34"/>
    <p:sldId id="297" r:id="rId35"/>
    <p:sldId id="298" r:id="rId36"/>
    <p:sldId id="299" r:id="rId37"/>
    <p:sldId id="300" r:id="rId38"/>
    <p:sldId id="301" r:id="rId39"/>
    <p:sldId id="302" r:id="rId40"/>
    <p:sldId id="303" r:id="rId41"/>
    <p:sldId id="304" r:id="rId42"/>
    <p:sldId id="305" r:id="rId43"/>
    <p:sldId id="306" r:id="rId44"/>
    <p:sldId id="307" r:id="rId45"/>
    <p:sldId id="308" r:id="rId46"/>
    <p:sldId id="309" r:id="rId47"/>
    <p:sldId id="310" r:id="rId48"/>
    <p:sldId id="311" r:id="rId49"/>
    <p:sldId id="312" r:id="rId50"/>
    <p:sldId id="313" r:id="rId51"/>
    <p:sldId id="314" r:id="rId52"/>
    <p:sldId id="315" r:id="rId53"/>
    <p:sldId id="316" r:id="rId54"/>
    <p:sldId id="317" r:id="rId55"/>
    <p:sldId id="318" r:id="rId56"/>
    <p:sldId id="319" r:id="rId57"/>
    <p:sldId id="320" r:id="rId58"/>
    <p:sldId id="321" r:id="rId59"/>
    <p:sldId id="322" r:id="rId60"/>
    <p:sldId id="323" r:id="rId61"/>
    <p:sldId id="324" r:id="rId62"/>
    <p:sldId id="325" r:id="rId63"/>
    <p:sldId id="326" r:id="rId64"/>
    <p:sldId id="327" r:id="rId65"/>
    <p:sldId id="328" r:id="rId66"/>
    <p:sldId id="329" r:id="rId67"/>
    <p:sldId id="330" r:id="rId68"/>
    <p:sldId id="331" r:id="rId69"/>
    <p:sldId id="332" r:id="rId7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6" autoAdjust="0"/>
    <p:restoredTop sz="94660"/>
  </p:normalViewPr>
  <p:slideViewPr>
    <p:cSldViewPr snapToGrid="0">
      <p:cViewPr varScale="1">
        <p:scale>
          <a:sx n="63" d="100"/>
          <a:sy n="63" d="100"/>
        </p:scale>
        <p:origin x="78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15E72F-9D87-4EC4-9697-C8D8AB2A7765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45A8B1-4B78-4E0F-97DF-C0F3367EA4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596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FF793F6D-729F-428E-8EC7-C4A71E8AE212}" type="slidenum">
              <a:rPr kumimoji="0" 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58</a:t>
            </a:fld>
            <a:endParaRPr kumimoji="0" 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2055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3235-FD6A-48D8-A430-CA6BEEC58810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02714-9AAF-4E6F-A3EC-499918B55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849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3235-FD6A-48D8-A430-CA6BEEC58810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02714-9AAF-4E6F-A3EC-499918B55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2208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3235-FD6A-48D8-A430-CA6BEEC58810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02714-9AAF-4E6F-A3EC-499918B55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178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3235-FD6A-48D8-A430-CA6BEEC58810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02714-9AAF-4E6F-A3EC-499918B55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083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3235-FD6A-48D8-A430-CA6BEEC58810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02714-9AAF-4E6F-A3EC-499918B55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996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3235-FD6A-48D8-A430-CA6BEEC58810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02714-9AAF-4E6F-A3EC-499918B55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365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3235-FD6A-48D8-A430-CA6BEEC58810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02714-9AAF-4E6F-A3EC-499918B55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09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3235-FD6A-48D8-A430-CA6BEEC58810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02714-9AAF-4E6F-A3EC-499918B55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554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3235-FD6A-48D8-A430-CA6BEEC58810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02714-9AAF-4E6F-A3EC-499918B55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453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3235-FD6A-48D8-A430-CA6BEEC58810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02714-9AAF-4E6F-A3EC-499918B55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917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3235-FD6A-48D8-A430-CA6BEEC58810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402714-9AAF-4E6F-A3EC-499918B55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157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33235-FD6A-48D8-A430-CA6BEEC58810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402714-9AAF-4E6F-A3EC-499918B559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-29817"/>
            <a:ext cx="12192000" cy="34787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0129"/>
            <a:ext cx="12192000" cy="669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6791050"/>
            <a:ext cx="12192000" cy="669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429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w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ctrTitle"/>
          </p:nvPr>
        </p:nvSpPr>
        <p:spPr>
          <a:xfrm>
            <a:off x="1634532" y="2468843"/>
            <a:ext cx="9144000" cy="937549"/>
          </a:xfrm>
        </p:spPr>
        <p:txBody>
          <a:bodyPr/>
          <a:lstStyle/>
          <a:p>
            <a:pPr eaLnBrk="1" hangingPunct="1"/>
            <a:r>
              <a:rPr lang="en-US" dirty="0" smtClean="0"/>
              <a:t>Building Python Programs</a:t>
            </a:r>
          </a:p>
        </p:txBody>
      </p:sp>
      <p:sp>
        <p:nvSpPr>
          <p:cNvPr id="5123" name="Rectangle 3"/>
          <p:cNvSpPr>
            <a:spLocks noGrp="1"/>
          </p:cNvSpPr>
          <p:nvPr>
            <p:ph type="subTitle" idx="1"/>
          </p:nvPr>
        </p:nvSpPr>
        <p:spPr>
          <a:xfrm>
            <a:off x="1634532" y="3476737"/>
            <a:ext cx="9144000" cy="622998"/>
          </a:xfrm>
        </p:spPr>
        <p:txBody>
          <a:bodyPr>
            <a:normAutofit/>
          </a:bodyPr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sz="3600" dirty="0" smtClean="0"/>
              <a:t>Chapter </a:t>
            </a:r>
            <a:r>
              <a:rPr lang="en-US" sz="3600" dirty="0" smtClean="0"/>
              <a:t>11: Classes and Objects</a:t>
            </a:r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62144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Our task</a:t>
            </a:r>
          </a:p>
        </p:txBody>
      </p:sp>
      <p:sp>
        <p:nvSpPr>
          <p:cNvPr id="1536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In the following slides, we will implement a </a:t>
            </a:r>
            <a:r>
              <a:rPr lang="en-US" dirty="0" smtClean="0">
                <a:latin typeface="Courier New" panose="02070309020205020404" pitchFamily="49" charset="0"/>
              </a:rPr>
              <a:t>Point</a:t>
            </a:r>
            <a:r>
              <a:rPr lang="en-US" dirty="0" smtClean="0"/>
              <a:t> class as a way of learning about defining classes.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We will define a type of objects named </a:t>
            </a:r>
            <a:r>
              <a:rPr lang="en-US" dirty="0" smtClean="0">
                <a:latin typeface="Courier New" panose="02070309020205020404" pitchFamily="49" charset="0"/>
              </a:rPr>
              <a:t>Point</a:t>
            </a:r>
            <a:r>
              <a:rPr lang="en-US" dirty="0" smtClean="0"/>
              <a:t>.</a:t>
            </a:r>
          </a:p>
          <a:p>
            <a:pPr lvl="1" eaLnBrk="1" hangingPunct="1"/>
            <a:r>
              <a:rPr lang="en-US" dirty="0" smtClean="0"/>
              <a:t>Each </a:t>
            </a:r>
            <a:r>
              <a:rPr lang="en-US" dirty="0" smtClean="0">
                <a:latin typeface="Courier New" panose="02070309020205020404" pitchFamily="49" charset="0"/>
              </a:rPr>
              <a:t>Point</a:t>
            </a:r>
            <a:r>
              <a:rPr lang="en-US" dirty="0" smtClean="0"/>
              <a:t> object will contain x/y data called </a:t>
            </a:r>
            <a:r>
              <a:rPr lang="en-US" b="1" dirty="0" smtClean="0"/>
              <a:t>attributes</a:t>
            </a:r>
            <a:r>
              <a:rPr lang="en-US" dirty="0" smtClean="0"/>
              <a:t>.</a:t>
            </a:r>
          </a:p>
          <a:p>
            <a:pPr lvl="1" eaLnBrk="1" hangingPunct="1"/>
            <a:r>
              <a:rPr lang="en-US" dirty="0" smtClean="0"/>
              <a:t>Each </a:t>
            </a:r>
            <a:r>
              <a:rPr lang="en-US" dirty="0" smtClean="0">
                <a:latin typeface="Courier New" panose="02070309020205020404" pitchFamily="49" charset="0"/>
              </a:rPr>
              <a:t>Point</a:t>
            </a:r>
            <a:r>
              <a:rPr lang="en-US" dirty="0" smtClean="0"/>
              <a:t> object will contain behavior called </a:t>
            </a:r>
            <a:r>
              <a:rPr lang="en-US" b="1" dirty="0" smtClean="0"/>
              <a:t>methods</a:t>
            </a:r>
            <a:r>
              <a:rPr lang="en-US" dirty="0" smtClean="0"/>
              <a:t>.</a:t>
            </a:r>
          </a:p>
          <a:p>
            <a:pPr lvl="1" eaLnBrk="1" hangingPunct="1"/>
            <a:r>
              <a:rPr lang="en-US" b="1" dirty="0" smtClean="0"/>
              <a:t>Client programs</a:t>
            </a:r>
            <a:r>
              <a:rPr lang="en-US" dirty="0" smtClean="0"/>
              <a:t> will use the </a:t>
            </a:r>
            <a:r>
              <a:rPr lang="en-US" dirty="0" smtClean="0">
                <a:latin typeface="Courier New" panose="02070309020205020404" pitchFamily="49" charset="0"/>
              </a:rPr>
              <a:t>Point</a:t>
            </a:r>
            <a:r>
              <a:rPr lang="en-US" dirty="0" smtClean="0"/>
              <a:t> objects.</a:t>
            </a:r>
          </a:p>
        </p:txBody>
      </p:sp>
    </p:spTree>
    <p:extLst>
      <p:ext uri="{BB962C8B-B14F-4D97-AF65-F5344CB8AC3E}">
        <p14:creationId xmlns:p14="http://schemas.microsoft.com/office/powerpoint/2010/main" val="33605548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/>
          </p:nvPr>
        </p:nvSpPr>
        <p:spPr>
          <a:xfrm>
            <a:off x="838200" y="261883"/>
            <a:ext cx="10515600" cy="1325563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Courier New" panose="02070309020205020404" pitchFamily="49" charset="0"/>
              </a:rPr>
              <a:t>Point</a:t>
            </a:r>
            <a:r>
              <a:rPr lang="en-US" dirty="0" smtClean="0"/>
              <a:t> objects (desired)</a:t>
            </a:r>
          </a:p>
        </p:txBody>
      </p:sp>
      <p:sp>
        <p:nvSpPr>
          <p:cNvPr id="16387" name="Rectangle 3"/>
          <p:cNvSpPr>
            <a:spLocks noGrp="1"/>
          </p:cNvSpPr>
          <p:nvPr>
            <p:ph type="body" idx="1"/>
          </p:nvPr>
        </p:nvSpPr>
        <p:spPr>
          <a:xfrm>
            <a:off x="838200" y="884903"/>
            <a:ext cx="10515600" cy="5292060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p1 = Point(5, -2)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p2 = Point()          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origin, (0, 0)</a:t>
            </a:r>
            <a:endParaRPr lang="en-US" sz="900" dirty="0">
              <a:latin typeface="Courier New" panose="02070309020205020404" pitchFamily="49" charset="0"/>
            </a:endParaRPr>
          </a:p>
          <a:p>
            <a:pPr eaLnBrk="1" hangingPunct="1"/>
            <a:r>
              <a:rPr lang="en-US" dirty="0" smtClean="0"/>
              <a:t>Data in each </a:t>
            </a:r>
            <a:r>
              <a:rPr lang="en-US" dirty="0" smtClean="0">
                <a:latin typeface="Courier New" panose="02070309020205020404" pitchFamily="49" charset="0"/>
              </a:rPr>
              <a:t>Point</a:t>
            </a:r>
            <a:r>
              <a:rPr lang="en-US" dirty="0" smtClean="0"/>
              <a:t> object:</a:t>
            </a:r>
          </a:p>
          <a:p>
            <a:pPr marL="457200" lvl="1" indent="0" eaLnBrk="1" hangingPunct="1">
              <a:buNone/>
            </a:pPr>
            <a:endParaRPr lang="en-US" sz="1800" dirty="0" smtClean="0"/>
          </a:p>
          <a:p>
            <a:pPr lvl="1" eaLnBrk="1" hangingPunct="1"/>
            <a:endParaRPr lang="en-US" sz="1800" dirty="0" smtClean="0"/>
          </a:p>
          <a:p>
            <a:pPr lvl="1" eaLnBrk="1" hangingPunct="1"/>
            <a:endParaRPr lang="en-US" sz="1800" dirty="0" smtClean="0"/>
          </a:p>
          <a:p>
            <a:pPr lvl="1" eaLnBrk="1" hangingPunct="1"/>
            <a:endParaRPr lang="en-US" sz="1800" dirty="0" smtClean="0"/>
          </a:p>
          <a:p>
            <a:pPr eaLnBrk="1" hangingPunct="1"/>
            <a:r>
              <a:rPr lang="en-US" dirty="0" smtClean="0"/>
              <a:t>Methods in each </a:t>
            </a:r>
            <a:r>
              <a:rPr lang="en-US" dirty="0" smtClean="0">
                <a:latin typeface="Courier New" panose="02070309020205020404" pitchFamily="49" charset="0"/>
              </a:rPr>
              <a:t>Point</a:t>
            </a:r>
            <a:r>
              <a:rPr lang="en-US" dirty="0" smtClean="0"/>
              <a:t> object:</a:t>
            </a:r>
          </a:p>
        </p:txBody>
      </p:sp>
      <p:graphicFrame>
        <p:nvGraphicFramePr>
          <p:cNvPr id="1062965" name="Group 53"/>
          <p:cNvGraphicFramePr>
            <a:graphicFrameLocks noGrp="1"/>
          </p:cNvGraphicFramePr>
          <p:nvPr/>
        </p:nvGraphicFramePr>
        <p:xfrm>
          <a:off x="2057401" y="4521200"/>
          <a:ext cx="8418513" cy="2211387"/>
        </p:xfrm>
        <a:graphic>
          <a:graphicData uri="http://schemas.openxmlformats.org/drawingml/2006/table">
            <a:tbl>
              <a:tblPr/>
              <a:tblGrid>
                <a:gridCol w="2581275"/>
                <a:gridCol w="5837238"/>
              </a:tblGrid>
              <a:tr h="40650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Method name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Description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5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setLocation(</a:t>
                      </a: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x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, </a:t>
                      </a: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y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)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sets the point's x and y to the given values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3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translate(</a:t>
                      </a: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dx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, </a:t>
                      </a: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dy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)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adjusts the point's x and y by the given amounts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5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distance(</a:t>
                      </a: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p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)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how far away the point is from point </a:t>
                      </a:r>
                      <a:r>
                        <a:rPr kumimoji="0" lang="en-US" sz="18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p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0"/>
                      </a:endParaRP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5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draw(</a:t>
                      </a: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g</a:t>
                      </a: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)</a:t>
                      </a:r>
                    </a:p>
                  </a:txBody>
                  <a:tcPr marT="45732" marB="4573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displays the point on a drawing panel</a:t>
                      </a:r>
                    </a:p>
                  </a:txBody>
                  <a:tcPr marT="45732" marB="4573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62948" name="Group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1874042"/>
              </p:ext>
            </p:extLst>
          </p:nvPr>
        </p:nvGraphicFramePr>
        <p:xfrm>
          <a:off x="1075175" y="2667000"/>
          <a:ext cx="5493902" cy="1219200"/>
        </p:xfrm>
        <a:graphic>
          <a:graphicData uri="http://schemas.openxmlformats.org/drawingml/2006/table">
            <a:tbl>
              <a:tblPr/>
              <a:tblGrid>
                <a:gridCol w="2401555"/>
                <a:gridCol w="3092347"/>
              </a:tblGrid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Attribute name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charset="0"/>
                        <a:ea typeface="ＭＳ Ｐゴシック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Description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x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the point's x-coordinate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the point's y-coordinate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01888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Courier New" panose="02070309020205020404" pitchFamily="49" charset="0"/>
              </a:rPr>
              <a:t>Point</a:t>
            </a:r>
            <a:r>
              <a:rPr lang="en-US" smtClean="0"/>
              <a:t> class as blueprint</a:t>
            </a:r>
          </a:p>
        </p:txBody>
      </p:sp>
      <p:sp>
        <p:nvSpPr>
          <p:cNvPr id="17411" name="Rectangle 3"/>
          <p:cNvSpPr>
            <a:spLocks noGrp="1"/>
          </p:cNvSpPr>
          <p:nvPr>
            <p:ph type="body" idx="1"/>
          </p:nvPr>
        </p:nvSpPr>
        <p:spPr>
          <a:xfrm>
            <a:off x="838200" y="1905137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lvl="1" eaLnBrk="1" hangingPunct="1">
              <a:lnSpc>
                <a:spcPct val="70000"/>
              </a:lnSpc>
            </a:pPr>
            <a:endParaRPr lang="en-US" dirty="0" smtClean="0"/>
          </a:p>
          <a:p>
            <a:pPr lvl="1" eaLnBrk="1" hangingPunct="1">
              <a:lnSpc>
                <a:spcPct val="70000"/>
              </a:lnSpc>
            </a:pPr>
            <a:endParaRPr lang="en-US" dirty="0" smtClean="0"/>
          </a:p>
          <a:p>
            <a:pPr lvl="1" eaLnBrk="1" hangingPunct="1">
              <a:lnSpc>
                <a:spcPct val="70000"/>
              </a:lnSpc>
            </a:pPr>
            <a:endParaRPr lang="en-US" dirty="0" smtClean="0"/>
          </a:p>
          <a:p>
            <a:pPr lvl="1" eaLnBrk="1" hangingPunct="1">
              <a:lnSpc>
                <a:spcPct val="70000"/>
              </a:lnSpc>
            </a:pPr>
            <a:endParaRPr lang="en-US" dirty="0" smtClean="0"/>
          </a:p>
          <a:p>
            <a:pPr lvl="1" eaLnBrk="1" hangingPunct="1">
              <a:lnSpc>
                <a:spcPct val="70000"/>
              </a:lnSpc>
            </a:pPr>
            <a:endParaRPr lang="en-US" dirty="0" smtClean="0"/>
          </a:p>
          <a:p>
            <a:pPr lvl="1" eaLnBrk="1" hangingPunct="1">
              <a:lnSpc>
                <a:spcPct val="70000"/>
              </a:lnSpc>
            </a:pPr>
            <a:endParaRPr lang="en-US" dirty="0" smtClean="0"/>
          </a:p>
          <a:p>
            <a:pPr lvl="1" eaLnBrk="1" hangingPunct="1">
              <a:lnSpc>
                <a:spcPct val="70000"/>
              </a:lnSpc>
            </a:pPr>
            <a:endParaRPr lang="en-US" dirty="0" smtClean="0"/>
          </a:p>
          <a:p>
            <a:pPr lvl="1" eaLnBrk="1" hangingPunct="1">
              <a:lnSpc>
                <a:spcPct val="70000"/>
              </a:lnSpc>
            </a:pPr>
            <a:endParaRPr lang="en-US" dirty="0" smtClean="0"/>
          </a:p>
          <a:p>
            <a:pPr lvl="1" eaLnBrk="1" hangingPunct="1">
              <a:lnSpc>
                <a:spcPct val="70000"/>
              </a:lnSpc>
            </a:pPr>
            <a:endParaRPr lang="en-US" dirty="0" smtClean="0"/>
          </a:p>
          <a:p>
            <a:pPr lvl="1" eaLnBrk="1" hangingPunct="1">
              <a:lnSpc>
                <a:spcPct val="70000"/>
              </a:lnSpc>
            </a:pPr>
            <a:endParaRPr lang="en-US" dirty="0" smtClean="0"/>
          </a:p>
          <a:p>
            <a:pPr lvl="1" eaLnBrk="1" hangingPunct="1">
              <a:lnSpc>
                <a:spcPct val="70000"/>
              </a:lnSpc>
            </a:pPr>
            <a:endParaRPr lang="en-US" dirty="0" smtClean="0"/>
          </a:p>
          <a:p>
            <a:pPr lvl="1" eaLnBrk="1" hangingPunct="1">
              <a:lnSpc>
                <a:spcPct val="70000"/>
              </a:lnSpc>
            </a:pPr>
            <a:endParaRPr lang="en-US" dirty="0" smtClean="0"/>
          </a:p>
          <a:p>
            <a:pPr lvl="1" eaLnBrk="1" hangingPunct="1">
              <a:lnSpc>
                <a:spcPct val="70000"/>
              </a:lnSpc>
            </a:pPr>
            <a:endParaRPr lang="en-US" dirty="0" smtClean="0"/>
          </a:p>
          <a:p>
            <a:pPr lvl="1" eaLnBrk="1" hangingPunct="1">
              <a:lnSpc>
                <a:spcPct val="70000"/>
              </a:lnSpc>
            </a:pPr>
            <a:endParaRPr lang="en-US" dirty="0" smtClean="0"/>
          </a:p>
          <a:p>
            <a:pPr lvl="1" eaLnBrk="1" hangingPunct="1">
              <a:lnSpc>
                <a:spcPct val="70000"/>
              </a:lnSpc>
            </a:pPr>
            <a:endParaRPr lang="en-US" dirty="0" smtClean="0"/>
          </a:p>
          <a:p>
            <a:pPr lvl="1" eaLnBrk="1" hangingPunct="1">
              <a:lnSpc>
                <a:spcPct val="70000"/>
              </a:lnSpc>
            </a:pPr>
            <a:endParaRPr lang="en-US" dirty="0" smtClean="0"/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The class (blueprint) will describe how to create objects.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Each object will contain its own data and methods.</a:t>
            </a: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4191000" y="1401764"/>
            <a:ext cx="3505200" cy="18065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1400" b="1" u="sng" dirty="0">
                <a:cs typeface="Times New Roman" panose="02020603050405020304" pitchFamily="18" charset="0"/>
              </a:rPr>
              <a:t>Point class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z="1400" dirty="0">
                <a:cs typeface="Times New Roman" panose="02020603050405020304" pitchFamily="18" charset="0"/>
              </a:rPr>
              <a:t>state:</a:t>
            </a:r>
            <a:br>
              <a:rPr lang="en-US" sz="1400" dirty="0">
                <a:cs typeface="Times New Roman" panose="02020603050405020304" pitchFamily="18" charset="0"/>
              </a:rPr>
            </a:br>
            <a:r>
              <a:rPr lang="en-US" sz="1400" dirty="0" err="1">
                <a:latin typeface="Courier New" panose="02070309020205020404" pitchFamily="49" charset="0"/>
                <a:cs typeface="Times New Roman" panose="02020603050405020304" pitchFamily="18" charset="0"/>
              </a:rPr>
              <a:t>int</a:t>
            </a:r>
            <a:r>
              <a:rPr lang="en-US" sz="1400" dirty="0">
                <a:latin typeface="Courier New" panose="02070309020205020404" pitchFamily="49" charset="0"/>
                <a:cs typeface="Times New Roman" panose="02020603050405020304" pitchFamily="18" charset="0"/>
              </a:rPr>
              <a:t> x,  y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z="1400" dirty="0">
                <a:cs typeface="Times New Roman" panose="02020603050405020304" pitchFamily="18" charset="0"/>
              </a:rPr>
              <a:t>behavior:</a:t>
            </a:r>
            <a:br>
              <a:rPr lang="en-US" sz="1400" dirty="0">
                <a:cs typeface="Times New Roman" panose="02020603050405020304" pitchFamily="18" charset="0"/>
              </a:rPr>
            </a:br>
            <a:r>
              <a:rPr lang="en-US" sz="1400" dirty="0" err="1" smtClean="0">
                <a:latin typeface="Courier New" panose="02070309020205020404" pitchFamily="49" charset="0"/>
                <a:cs typeface="Times New Roman" panose="02020603050405020304" pitchFamily="18" charset="0"/>
              </a:rPr>
              <a:t>set_location</a:t>
            </a:r>
            <a:r>
              <a:rPr lang="en-US" sz="1400" dirty="0" smtClean="0">
                <a:latin typeface="Courier New" panose="02070309020205020404" pitchFamily="49" charset="0"/>
                <a:cs typeface="Times New Roman" panose="02020603050405020304" pitchFamily="18" charset="0"/>
              </a:rPr>
              <a:t>(</a:t>
            </a:r>
            <a:r>
              <a:rPr lang="en-US" sz="1400" dirty="0" err="1" smtClean="0">
                <a:latin typeface="Courier New" panose="02070309020205020404" pitchFamily="49" charset="0"/>
                <a:cs typeface="Times New Roman" panose="02020603050405020304" pitchFamily="18" charset="0"/>
              </a:rPr>
              <a:t>int</a:t>
            </a:r>
            <a:r>
              <a:rPr lang="en-US" sz="1400" dirty="0" smtClean="0">
                <a:latin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Courier New" panose="02070309020205020404" pitchFamily="49" charset="0"/>
                <a:cs typeface="Times New Roman" panose="02020603050405020304" pitchFamily="18" charset="0"/>
              </a:rPr>
              <a:t>x, </a:t>
            </a:r>
            <a:r>
              <a:rPr lang="en-US" sz="1400" dirty="0" err="1">
                <a:latin typeface="Courier New" panose="02070309020205020404" pitchFamily="49" charset="0"/>
                <a:cs typeface="Times New Roman" panose="02020603050405020304" pitchFamily="18" charset="0"/>
              </a:rPr>
              <a:t>int</a:t>
            </a:r>
            <a:r>
              <a:rPr lang="en-US" sz="1400" dirty="0">
                <a:latin typeface="Courier New" panose="02070309020205020404" pitchFamily="49" charset="0"/>
                <a:cs typeface="Times New Roman" panose="02020603050405020304" pitchFamily="18" charset="0"/>
              </a:rPr>
              <a:t> y)</a:t>
            </a:r>
            <a:br>
              <a:rPr lang="en-US" sz="1400" dirty="0">
                <a:latin typeface="Courier New" panose="02070309020205020404" pitchFamily="49" charset="0"/>
                <a:cs typeface="Times New Roman" panose="02020603050405020304" pitchFamily="18" charset="0"/>
              </a:rPr>
            </a:br>
            <a:r>
              <a:rPr lang="en-US" sz="1400" dirty="0">
                <a:latin typeface="Courier New" panose="02070309020205020404" pitchFamily="49" charset="0"/>
                <a:cs typeface="Times New Roman" panose="02020603050405020304" pitchFamily="18" charset="0"/>
              </a:rPr>
              <a:t>translate(</a:t>
            </a:r>
            <a:r>
              <a:rPr lang="en-US" sz="1400" dirty="0" err="1">
                <a:latin typeface="Courier New" panose="02070309020205020404" pitchFamily="49" charset="0"/>
                <a:cs typeface="Times New Roman" panose="02020603050405020304" pitchFamily="18" charset="0"/>
              </a:rPr>
              <a:t>int</a:t>
            </a:r>
            <a:r>
              <a:rPr lang="en-US" sz="1400" dirty="0">
                <a:latin typeface="Courier New" panose="02070309020205020404" pitchFamily="49" charset="0"/>
                <a:cs typeface="Times New Roman" panose="02020603050405020304" pitchFamily="18" charset="0"/>
              </a:rPr>
              <a:t> dx, </a:t>
            </a:r>
            <a:r>
              <a:rPr lang="en-US" sz="1400" dirty="0" err="1">
                <a:latin typeface="Courier New" panose="02070309020205020404" pitchFamily="49" charset="0"/>
                <a:cs typeface="Times New Roman" panose="02020603050405020304" pitchFamily="18" charset="0"/>
              </a:rPr>
              <a:t>int</a:t>
            </a:r>
            <a:r>
              <a:rPr lang="en-US" sz="1400" dirty="0">
                <a:latin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  <a:cs typeface="Times New Roman" panose="02020603050405020304" pitchFamily="18" charset="0"/>
              </a:rPr>
              <a:t>dy</a:t>
            </a:r>
            <a:r>
              <a:rPr lang="en-US" sz="1400" dirty="0">
                <a:latin typeface="Courier New" panose="02070309020205020404" pitchFamily="49" charset="0"/>
                <a:cs typeface="Times New Roman" panose="02020603050405020304" pitchFamily="18" charset="0"/>
              </a:rPr>
              <a:t>)</a:t>
            </a:r>
            <a:br>
              <a:rPr lang="en-US" sz="1400" dirty="0">
                <a:latin typeface="Courier New" panose="02070309020205020404" pitchFamily="49" charset="0"/>
                <a:cs typeface="Times New Roman" panose="02020603050405020304" pitchFamily="18" charset="0"/>
              </a:rPr>
            </a:br>
            <a:r>
              <a:rPr lang="en-US" sz="1400" dirty="0">
                <a:latin typeface="Courier New" panose="02070309020205020404" pitchFamily="49" charset="0"/>
                <a:cs typeface="Times New Roman" panose="02020603050405020304" pitchFamily="18" charset="0"/>
              </a:rPr>
              <a:t>distance(Point p)</a:t>
            </a:r>
            <a:br>
              <a:rPr lang="en-US" sz="1400" dirty="0">
                <a:latin typeface="Courier New" panose="02070309020205020404" pitchFamily="49" charset="0"/>
                <a:cs typeface="Times New Roman" panose="02020603050405020304" pitchFamily="18" charset="0"/>
              </a:rPr>
            </a:br>
            <a:r>
              <a:rPr lang="en-US" sz="1400" dirty="0">
                <a:latin typeface="Courier New" panose="02070309020205020404" pitchFamily="49" charset="0"/>
                <a:cs typeface="Times New Roman" panose="02020603050405020304" pitchFamily="18" charset="0"/>
              </a:rPr>
              <a:t>draw(Graphics g)</a:t>
            </a:r>
          </a:p>
        </p:txBody>
      </p:sp>
      <p:grpSp>
        <p:nvGrpSpPr>
          <p:cNvPr id="17413" name="Group 5"/>
          <p:cNvGrpSpPr>
            <a:grpSpLocks/>
          </p:cNvGrpSpPr>
          <p:nvPr/>
        </p:nvGrpSpPr>
        <p:grpSpPr bwMode="auto">
          <a:xfrm>
            <a:off x="3810000" y="3279776"/>
            <a:ext cx="4191000" cy="519113"/>
            <a:chOff x="1440" y="2448"/>
            <a:chExt cx="2640" cy="327"/>
          </a:xfrm>
        </p:grpSpPr>
        <p:sp>
          <p:nvSpPr>
            <p:cNvPr id="17417" name="Line 6"/>
            <p:cNvSpPr>
              <a:spLocks noChangeShapeType="1"/>
            </p:cNvSpPr>
            <p:nvPr/>
          </p:nvSpPr>
          <p:spPr bwMode="auto">
            <a:xfrm flipH="1">
              <a:off x="1440" y="2448"/>
              <a:ext cx="1296" cy="3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7418" name="Line 7"/>
            <p:cNvSpPr>
              <a:spLocks noChangeShapeType="1"/>
            </p:cNvSpPr>
            <p:nvPr/>
          </p:nvSpPr>
          <p:spPr bwMode="auto">
            <a:xfrm>
              <a:off x="2784" y="2448"/>
              <a:ext cx="0" cy="3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7419" name="Line 8"/>
            <p:cNvSpPr>
              <a:spLocks noChangeShapeType="1"/>
            </p:cNvSpPr>
            <p:nvPr/>
          </p:nvSpPr>
          <p:spPr bwMode="auto">
            <a:xfrm>
              <a:off x="2832" y="2448"/>
              <a:ext cx="1248" cy="3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17414" name="Text Box 9"/>
          <p:cNvSpPr txBox="1">
            <a:spLocks noChangeArrowheads="1"/>
          </p:cNvSpPr>
          <p:nvPr/>
        </p:nvSpPr>
        <p:spPr bwMode="auto">
          <a:xfrm>
            <a:off x="1467059" y="3813176"/>
            <a:ext cx="3028741" cy="168661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1400" b="1" u="sng" dirty="0">
                <a:latin typeface="Tahoma" panose="020B0604030504040204" pitchFamily="34" charset="0"/>
                <a:cs typeface="Times New Roman" panose="02020603050405020304" pitchFamily="18" charset="0"/>
              </a:rPr>
              <a:t>Point object #1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1400" dirty="0">
                <a:latin typeface="Tahoma" panose="020B0604030504040204" pitchFamily="34" charset="0"/>
                <a:cs typeface="Times New Roman" panose="02020603050405020304" pitchFamily="18" charset="0"/>
              </a:rPr>
              <a:t>state:</a:t>
            </a:r>
            <a:br>
              <a:rPr lang="en-US" sz="1400" dirty="0">
                <a:latin typeface="Tahoma" panose="020B0604030504040204" pitchFamily="34" charset="0"/>
                <a:cs typeface="Times New Roman" panose="02020603050405020304" pitchFamily="18" charset="0"/>
              </a:rPr>
            </a:br>
            <a:r>
              <a:rPr lang="en-US" sz="1400" dirty="0">
                <a:latin typeface="Courier New" panose="02070309020205020404" pitchFamily="49" charset="0"/>
                <a:cs typeface="Times New Roman" panose="02020603050405020304" pitchFamily="18" charset="0"/>
              </a:rPr>
              <a:t>x = 5,   y = -2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1400" dirty="0">
                <a:latin typeface="Tahoma" panose="020B0604030504040204" pitchFamily="34" charset="0"/>
                <a:cs typeface="Times New Roman" panose="02020603050405020304" pitchFamily="18" charset="0"/>
              </a:rPr>
              <a:t>behavior:</a:t>
            </a:r>
            <a:br>
              <a:rPr lang="en-US" sz="1400" dirty="0">
                <a:latin typeface="Tahoma" panose="020B0604030504040204" pitchFamily="34" charset="0"/>
                <a:cs typeface="Times New Roman" panose="02020603050405020304" pitchFamily="18" charset="0"/>
              </a:rPr>
            </a:br>
            <a:r>
              <a:rPr lang="en-US" sz="1400" dirty="0" err="1" smtClean="0">
                <a:latin typeface="Courier New" panose="02070309020205020404" pitchFamily="49" charset="0"/>
                <a:cs typeface="Times New Roman" panose="02020603050405020304" pitchFamily="18" charset="0"/>
              </a:rPr>
              <a:t>set_location</a:t>
            </a:r>
            <a:r>
              <a:rPr lang="en-US" sz="1400" dirty="0" smtClean="0">
                <a:latin typeface="Courier New" panose="02070309020205020404" pitchFamily="49" charset="0"/>
                <a:cs typeface="Times New Roman" panose="02020603050405020304" pitchFamily="18" charset="0"/>
              </a:rPr>
              <a:t>(</a:t>
            </a:r>
            <a:r>
              <a:rPr lang="en-US" sz="1400" dirty="0" err="1" smtClean="0">
                <a:latin typeface="Courier New" panose="02070309020205020404" pitchFamily="49" charset="0"/>
                <a:cs typeface="Times New Roman" panose="02020603050405020304" pitchFamily="18" charset="0"/>
              </a:rPr>
              <a:t>int</a:t>
            </a:r>
            <a:r>
              <a:rPr lang="en-US" sz="1400" dirty="0" smtClean="0">
                <a:latin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Courier New" panose="02070309020205020404" pitchFamily="49" charset="0"/>
                <a:cs typeface="Times New Roman" panose="02020603050405020304" pitchFamily="18" charset="0"/>
              </a:rPr>
              <a:t>x, </a:t>
            </a:r>
            <a:r>
              <a:rPr lang="en-US" sz="1400" dirty="0" err="1">
                <a:latin typeface="Courier New" panose="02070309020205020404" pitchFamily="49" charset="0"/>
                <a:cs typeface="Times New Roman" panose="02020603050405020304" pitchFamily="18" charset="0"/>
              </a:rPr>
              <a:t>int</a:t>
            </a:r>
            <a:r>
              <a:rPr lang="en-US" sz="1400" dirty="0">
                <a:latin typeface="Courier New" panose="02070309020205020404" pitchFamily="49" charset="0"/>
                <a:cs typeface="Times New Roman" panose="02020603050405020304" pitchFamily="18" charset="0"/>
              </a:rPr>
              <a:t> y)</a:t>
            </a:r>
            <a:br>
              <a:rPr lang="en-US" sz="1400" dirty="0">
                <a:latin typeface="Courier New" panose="02070309020205020404" pitchFamily="49" charset="0"/>
                <a:cs typeface="Times New Roman" panose="02020603050405020304" pitchFamily="18" charset="0"/>
              </a:rPr>
            </a:br>
            <a:r>
              <a:rPr lang="en-US" sz="1400" dirty="0">
                <a:latin typeface="Courier New" panose="02070309020205020404" pitchFamily="49" charset="0"/>
                <a:cs typeface="Times New Roman" panose="02020603050405020304" pitchFamily="18" charset="0"/>
              </a:rPr>
              <a:t>translate(</a:t>
            </a:r>
            <a:r>
              <a:rPr lang="en-US" sz="1400" dirty="0" err="1">
                <a:latin typeface="Courier New" panose="02070309020205020404" pitchFamily="49" charset="0"/>
                <a:cs typeface="Times New Roman" panose="02020603050405020304" pitchFamily="18" charset="0"/>
              </a:rPr>
              <a:t>int</a:t>
            </a:r>
            <a:r>
              <a:rPr lang="en-US" sz="1400" dirty="0">
                <a:latin typeface="Courier New" panose="02070309020205020404" pitchFamily="49" charset="0"/>
                <a:cs typeface="Times New Roman" panose="02020603050405020304" pitchFamily="18" charset="0"/>
              </a:rPr>
              <a:t> dx, </a:t>
            </a:r>
            <a:r>
              <a:rPr lang="en-US" sz="1400" dirty="0" err="1">
                <a:latin typeface="Courier New" panose="02070309020205020404" pitchFamily="49" charset="0"/>
                <a:cs typeface="Times New Roman" panose="02020603050405020304" pitchFamily="18" charset="0"/>
              </a:rPr>
              <a:t>int</a:t>
            </a:r>
            <a:r>
              <a:rPr lang="en-US" sz="1400" dirty="0">
                <a:latin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  <a:cs typeface="Times New Roman" panose="02020603050405020304" pitchFamily="18" charset="0"/>
              </a:rPr>
              <a:t>dy</a:t>
            </a:r>
            <a:r>
              <a:rPr lang="en-US" sz="1400" dirty="0">
                <a:latin typeface="Courier New" panose="02070309020205020404" pitchFamily="49" charset="0"/>
                <a:cs typeface="Times New Roman" panose="02020603050405020304" pitchFamily="18" charset="0"/>
              </a:rPr>
              <a:t>)</a:t>
            </a:r>
            <a:br>
              <a:rPr lang="en-US" sz="1400" dirty="0">
                <a:latin typeface="Courier New" panose="02070309020205020404" pitchFamily="49" charset="0"/>
                <a:cs typeface="Times New Roman" panose="02020603050405020304" pitchFamily="18" charset="0"/>
              </a:rPr>
            </a:br>
            <a:r>
              <a:rPr lang="en-US" sz="1400" dirty="0">
                <a:latin typeface="Courier New" panose="02070309020205020404" pitchFamily="49" charset="0"/>
                <a:cs typeface="Times New Roman" panose="02020603050405020304" pitchFamily="18" charset="0"/>
              </a:rPr>
              <a:t>distance(Point p)</a:t>
            </a:r>
            <a:br>
              <a:rPr lang="en-US" sz="1400" dirty="0">
                <a:latin typeface="Courier New" panose="02070309020205020404" pitchFamily="49" charset="0"/>
                <a:cs typeface="Times New Roman" panose="02020603050405020304" pitchFamily="18" charset="0"/>
              </a:rPr>
            </a:br>
            <a:r>
              <a:rPr lang="en-US" sz="1400" dirty="0">
                <a:latin typeface="Courier New" panose="02070309020205020404" pitchFamily="49" charset="0"/>
                <a:cs typeface="Times New Roman" panose="02020603050405020304" pitchFamily="18" charset="0"/>
              </a:rPr>
              <a:t>draw(Graphics g)</a:t>
            </a:r>
          </a:p>
        </p:txBody>
      </p:sp>
      <p:sp>
        <p:nvSpPr>
          <p:cNvPr id="17415" name="Text Box 10"/>
          <p:cNvSpPr txBox="1">
            <a:spLocks noChangeArrowheads="1"/>
          </p:cNvSpPr>
          <p:nvPr/>
        </p:nvSpPr>
        <p:spPr bwMode="auto">
          <a:xfrm>
            <a:off x="4572000" y="3813176"/>
            <a:ext cx="3048000" cy="168661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1400" b="1" u="sng">
                <a:latin typeface="Tahoma" panose="020B0604030504040204" pitchFamily="34" charset="0"/>
                <a:cs typeface="Times New Roman" panose="02020603050405020304" pitchFamily="18" charset="0"/>
              </a:rPr>
              <a:t>Point object #2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1400" dirty="0">
                <a:latin typeface="Tahoma" panose="020B0604030504040204" pitchFamily="34" charset="0"/>
                <a:cs typeface="Times New Roman" panose="02020603050405020304" pitchFamily="18" charset="0"/>
              </a:rPr>
              <a:t>state:</a:t>
            </a:r>
            <a:br>
              <a:rPr lang="en-US" sz="1400" dirty="0">
                <a:latin typeface="Tahoma" panose="020B0604030504040204" pitchFamily="34" charset="0"/>
                <a:cs typeface="Times New Roman" panose="02020603050405020304" pitchFamily="18" charset="0"/>
              </a:rPr>
            </a:br>
            <a:r>
              <a:rPr lang="en-US" sz="1400" dirty="0">
                <a:latin typeface="Courier New" panose="02070309020205020404" pitchFamily="49" charset="0"/>
                <a:cs typeface="Times New Roman" panose="02020603050405020304" pitchFamily="18" charset="0"/>
              </a:rPr>
              <a:t>x = -245,   y = 1897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1400" dirty="0">
                <a:latin typeface="Tahoma" panose="020B0604030504040204" pitchFamily="34" charset="0"/>
                <a:cs typeface="Times New Roman" panose="02020603050405020304" pitchFamily="18" charset="0"/>
              </a:rPr>
              <a:t>behavior:</a:t>
            </a:r>
            <a:br>
              <a:rPr lang="en-US" sz="1400" dirty="0">
                <a:latin typeface="Tahoma" panose="020B0604030504040204" pitchFamily="34" charset="0"/>
                <a:cs typeface="Times New Roman" panose="02020603050405020304" pitchFamily="18" charset="0"/>
              </a:rPr>
            </a:br>
            <a:r>
              <a:rPr lang="en-US" sz="1400" dirty="0" err="1" smtClean="0">
                <a:latin typeface="Courier New" panose="02070309020205020404" pitchFamily="49" charset="0"/>
                <a:cs typeface="Times New Roman" panose="02020603050405020304" pitchFamily="18" charset="0"/>
              </a:rPr>
              <a:t>set_location</a:t>
            </a:r>
            <a:r>
              <a:rPr lang="en-US" sz="1400" dirty="0" smtClean="0">
                <a:latin typeface="Courier New" panose="02070309020205020404" pitchFamily="49" charset="0"/>
                <a:cs typeface="Times New Roman" panose="02020603050405020304" pitchFamily="18" charset="0"/>
              </a:rPr>
              <a:t>(</a:t>
            </a:r>
            <a:r>
              <a:rPr lang="en-US" sz="1400" dirty="0" err="1" smtClean="0">
                <a:latin typeface="Courier New" panose="02070309020205020404" pitchFamily="49" charset="0"/>
                <a:cs typeface="Times New Roman" panose="02020603050405020304" pitchFamily="18" charset="0"/>
              </a:rPr>
              <a:t>int</a:t>
            </a:r>
            <a:r>
              <a:rPr lang="en-US" sz="1400" dirty="0" smtClean="0">
                <a:latin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Courier New" panose="02070309020205020404" pitchFamily="49" charset="0"/>
                <a:cs typeface="Times New Roman" panose="02020603050405020304" pitchFamily="18" charset="0"/>
              </a:rPr>
              <a:t>x, </a:t>
            </a:r>
            <a:r>
              <a:rPr lang="en-US" sz="1400" dirty="0" err="1">
                <a:latin typeface="Courier New" panose="02070309020205020404" pitchFamily="49" charset="0"/>
                <a:cs typeface="Times New Roman" panose="02020603050405020304" pitchFamily="18" charset="0"/>
              </a:rPr>
              <a:t>int</a:t>
            </a:r>
            <a:r>
              <a:rPr lang="en-US" sz="1400" dirty="0">
                <a:latin typeface="Courier New" panose="02070309020205020404" pitchFamily="49" charset="0"/>
                <a:cs typeface="Times New Roman" panose="02020603050405020304" pitchFamily="18" charset="0"/>
              </a:rPr>
              <a:t> y)</a:t>
            </a:r>
            <a:br>
              <a:rPr lang="en-US" sz="1400" dirty="0">
                <a:latin typeface="Courier New" panose="02070309020205020404" pitchFamily="49" charset="0"/>
                <a:cs typeface="Times New Roman" panose="02020603050405020304" pitchFamily="18" charset="0"/>
              </a:rPr>
            </a:br>
            <a:r>
              <a:rPr lang="en-US" sz="1400" dirty="0">
                <a:latin typeface="Courier New" panose="02070309020205020404" pitchFamily="49" charset="0"/>
                <a:cs typeface="Times New Roman" panose="02020603050405020304" pitchFamily="18" charset="0"/>
              </a:rPr>
              <a:t>translate(</a:t>
            </a:r>
            <a:r>
              <a:rPr lang="en-US" sz="1400" dirty="0" err="1">
                <a:latin typeface="Courier New" panose="02070309020205020404" pitchFamily="49" charset="0"/>
                <a:cs typeface="Times New Roman" panose="02020603050405020304" pitchFamily="18" charset="0"/>
              </a:rPr>
              <a:t>int</a:t>
            </a:r>
            <a:r>
              <a:rPr lang="en-US" sz="1400" dirty="0">
                <a:latin typeface="Courier New" panose="02070309020205020404" pitchFamily="49" charset="0"/>
                <a:cs typeface="Times New Roman" panose="02020603050405020304" pitchFamily="18" charset="0"/>
              </a:rPr>
              <a:t> dx, </a:t>
            </a:r>
            <a:r>
              <a:rPr lang="en-US" sz="1400" dirty="0" err="1">
                <a:latin typeface="Courier New" panose="02070309020205020404" pitchFamily="49" charset="0"/>
                <a:cs typeface="Times New Roman" panose="02020603050405020304" pitchFamily="18" charset="0"/>
              </a:rPr>
              <a:t>int</a:t>
            </a:r>
            <a:r>
              <a:rPr lang="en-US" sz="1400" dirty="0">
                <a:latin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  <a:cs typeface="Times New Roman" panose="02020603050405020304" pitchFamily="18" charset="0"/>
              </a:rPr>
              <a:t>dy</a:t>
            </a:r>
            <a:r>
              <a:rPr lang="en-US" sz="1400" dirty="0">
                <a:latin typeface="Courier New" panose="02070309020205020404" pitchFamily="49" charset="0"/>
                <a:cs typeface="Times New Roman" panose="02020603050405020304" pitchFamily="18" charset="0"/>
              </a:rPr>
              <a:t>)</a:t>
            </a:r>
            <a:br>
              <a:rPr lang="en-US" sz="1400" dirty="0">
                <a:latin typeface="Courier New" panose="02070309020205020404" pitchFamily="49" charset="0"/>
                <a:cs typeface="Times New Roman" panose="02020603050405020304" pitchFamily="18" charset="0"/>
              </a:rPr>
            </a:br>
            <a:r>
              <a:rPr lang="en-US" sz="1400" dirty="0">
                <a:latin typeface="Courier New" panose="02070309020205020404" pitchFamily="49" charset="0"/>
                <a:cs typeface="Times New Roman" panose="02020603050405020304" pitchFamily="18" charset="0"/>
              </a:rPr>
              <a:t>distance(Point p)</a:t>
            </a:r>
            <a:br>
              <a:rPr lang="en-US" sz="1400" dirty="0">
                <a:latin typeface="Courier New" panose="02070309020205020404" pitchFamily="49" charset="0"/>
                <a:cs typeface="Times New Roman" panose="02020603050405020304" pitchFamily="18" charset="0"/>
              </a:rPr>
            </a:br>
            <a:r>
              <a:rPr lang="en-US" sz="1400" dirty="0">
                <a:latin typeface="Courier New" panose="02070309020205020404" pitchFamily="49" charset="0"/>
                <a:cs typeface="Times New Roman" panose="02020603050405020304" pitchFamily="18" charset="0"/>
              </a:rPr>
              <a:t>draw(Graphics g)</a:t>
            </a:r>
          </a:p>
        </p:txBody>
      </p:sp>
      <p:sp>
        <p:nvSpPr>
          <p:cNvPr id="17416" name="Text Box 11"/>
          <p:cNvSpPr txBox="1">
            <a:spLocks noChangeArrowheads="1"/>
          </p:cNvSpPr>
          <p:nvPr/>
        </p:nvSpPr>
        <p:spPr bwMode="auto">
          <a:xfrm>
            <a:off x="7696200" y="3813176"/>
            <a:ext cx="2975148" cy="168661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1400" b="1" u="sng" dirty="0">
                <a:latin typeface="Tahoma" panose="020B0604030504040204" pitchFamily="34" charset="0"/>
                <a:cs typeface="Times New Roman" panose="02020603050405020304" pitchFamily="18" charset="0"/>
              </a:rPr>
              <a:t>Point object #3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1400" dirty="0">
                <a:latin typeface="Tahoma" panose="020B0604030504040204" pitchFamily="34" charset="0"/>
                <a:cs typeface="Times New Roman" panose="02020603050405020304" pitchFamily="18" charset="0"/>
              </a:rPr>
              <a:t>state:</a:t>
            </a:r>
            <a:br>
              <a:rPr lang="en-US" sz="1400" dirty="0">
                <a:latin typeface="Tahoma" panose="020B0604030504040204" pitchFamily="34" charset="0"/>
                <a:cs typeface="Times New Roman" panose="02020603050405020304" pitchFamily="18" charset="0"/>
              </a:rPr>
            </a:br>
            <a:r>
              <a:rPr lang="en-US" sz="1400" dirty="0">
                <a:latin typeface="Courier New" panose="02070309020205020404" pitchFamily="49" charset="0"/>
                <a:cs typeface="Times New Roman" panose="02020603050405020304" pitchFamily="18" charset="0"/>
              </a:rPr>
              <a:t>x = 18,   y = 42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1400" dirty="0">
                <a:latin typeface="Tahoma" panose="020B0604030504040204" pitchFamily="34" charset="0"/>
                <a:cs typeface="Times New Roman" panose="02020603050405020304" pitchFamily="18" charset="0"/>
              </a:rPr>
              <a:t>behavior:</a:t>
            </a:r>
            <a:br>
              <a:rPr lang="en-US" sz="1400" dirty="0">
                <a:latin typeface="Tahoma" panose="020B0604030504040204" pitchFamily="34" charset="0"/>
                <a:cs typeface="Times New Roman" panose="02020603050405020304" pitchFamily="18" charset="0"/>
              </a:rPr>
            </a:br>
            <a:r>
              <a:rPr lang="en-US" sz="1400" dirty="0" err="1" smtClean="0">
                <a:latin typeface="Courier New" panose="02070309020205020404" pitchFamily="49" charset="0"/>
                <a:cs typeface="Times New Roman" panose="02020603050405020304" pitchFamily="18" charset="0"/>
              </a:rPr>
              <a:t>set_location</a:t>
            </a:r>
            <a:r>
              <a:rPr lang="en-US" sz="1400" dirty="0" smtClean="0">
                <a:latin typeface="Courier New" panose="02070309020205020404" pitchFamily="49" charset="0"/>
                <a:cs typeface="Times New Roman" panose="02020603050405020304" pitchFamily="18" charset="0"/>
              </a:rPr>
              <a:t>(</a:t>
            </a:r>
            <a:r>
              <a:rPr lang="en-US" sz="1400" dirty="0" err="1" smtClean="0">
                <a:latin typeface="Courier New" panose="02070309020205020404" pitchFamily="49" charset="0"/>
                <a:cs typeface="Times New Roman" panose="02020603050405020304" pitchFamily="18" charset="0"/>
              </a:rPr>
              <a:t>int</a:t>
            </a:r>
            <a:r>
              <a:rPr lang="en-US" sz="1400" dirty="0" smtClean="0">
                <a:latin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Courier New" panose="02070309020205020404" pitchFamily="49" charset="0"/>
                <a:cs typeface="Times New Roman" panose="02020603050405020304" pitchFamily="18" charset="0"/>
              </a:rPr>
              <a:t>x, </a:t>
            </a:r>
            <a:r>
              <a:rPr lang="en-US" sz="1400" dirty="0" err="1">
                <a:latin typeface="Courier New" panose="02070309020205020404" pitchFamily="49" charset="0"/>
                <a:cs typeface="Times New Roman" panose="02020603050405020304" pitchFamily="18" charset="0"/>
              </a:rPr>
              <a:t>int</a:t>
            </a:r>
            <a:r>
              <a:rPr lang="en-US" sz="1400" dirty="0">
                <a:latin typeface="Courier New" panose="02070309020205020404" pitchFamily="49" charset="0"/>
                <a:cs typeface="Times New Roman" panose="02020603050405020304" pitchFamily="18" charset="0"/>
              </a:rPr>
              <a:t> y)</a:t>
            </a:r>
            <a:br>
              <a:rPr lang="en-US" sz="1400" dirty="0">
                <a:latin typeface="Courier New" panose="02070309020205020404" pitchFamily="49" charset="0"/>
                <a:cs typeface="Times New Roman" panose="02020603050405020304" pitchFamily="18" charset="0"/>
              </a:rPr>
            </a:br>
            <a:r>
              <a:rPr lang="en-US" sz="1400" dirty="0">
                <a:latin typeface="Courier New" panose="02070309020205020404" pitchFamily="49" charset="0"/>
                <a:cs typeface="Times New Roman" panose="02020603050405020304" pitchFamily="18" charset="0"/>
              </a:rPr>
              <a:t>translate(</a:t>
            </a:r>
            <a:r>
              <a:rPr lang="en-US" sz="1400" dirty="0" err="1">
                <a:latin typeface="Courier New" panose="02070309020205020404" pitchFamily="49" charset="0"/>
                <a:cs typeface="Times New Roman" panose="02020603050405020304" pitchFamily="18" charset="0"/>
              </a:rPr>
              <a:t>int</a:t>
            </a:r>
            <a:r>
              <a:rPr lang="en-US" sz="1400" dirty="0">
                <a:latin typeface="Courier New" panose="02070309020205020404" pitchFamily="49" charset="0"/>
                <a:cs typeface="Times New Roman" panose="02020603050405020304" pitchFamily="18" charset="0"/>
              </a:rPr>
              <a:t> dx, </a:t>
            </a:r>
            <a:r>
              <a:rPr lang="en-US" sz="1400" dirty="0" err="1">
                <a:latin typeface="Courier New" panose="02070309020205020404" pitchFamily="49" charset="0"/>
                <a:cs typeface="Times New Roman" panose="02020603050405020304" pitchFamily="18" charset="0"/>
              </a:rPr>
              <a:t>int</a:t>
            </a:r>
            <a:r>
              <a:rPr lang="en-US" sz="1400" dirty="0">
                <a:latin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400" dirty="0" err="1">
                <a:latin typeface="Courier New" panose="02070309020205020404" pitchFamily="49" charset="0"/>
                <a:cs typeface="Times New Roman" panose="02020603050405020304" pitchFamily="18" charset="0"/>
              </a:rPr>
              <a:t>dy</a:t>
            </a:r>
            <a:r>
              <a:rPr lang="en-US" sz="1400" dirty="0">
                <a:latin typeface="Courier New" panose="02070309020205020404" pitchFamily="49" charset="0"/>
                <a:cs typeface="Times New Roman" panose="02020603050405020304" pitchFamily="18" charset="0"/>
              </a:rPr>
              <a:t>)</a:t>
            </a:r>
            <a:br>
              <a:rPr lang="en-US" sz="1400" dirty="0">
                <a:latin typeface="Courier New" panose="02070309020205020404" pitchFamily="49" charset="0"/>
                <a:cs typeface="Times New Roman" panose="02020603050405020304" pitchFamily="18" charset="0"/>
              </a:rPr>
            </a:br>
            <a:r>
              <a:rPr lang="en-US" sz="1400" dirty="0">
                <a:latin typeface="Courier New" panose="02070309020205020404" pitchFamily="49" charset="0"/>
                <a:cs typeface="Times New Roman" panose="02020603050405020304" pitchFamily="18" charset="0"/>
              </a:rPr>
              <a:t>distance(Point p)</a:t>
            </a:r>
            <a:br>
              <a:rPr lang="en-US" sz="1400" dirty="0">
                <a:latin typeface="Courier New" panose="02070309020205020404" pitchFamily="49" charset="0"/>
                <a:cs typeface="Times New Roman" panose="02020603050405020304" pitchFamily="18" charset="0"/>
              </a:rPr>
            </a:br>
            <a:r>
              <a:rPr lang="en-US" sz="1400" dirty="0">
                <a:latin typeface="Courier New" panose="02070309020205020404" pitchFamily="49" charset="0"/>
                <a:cs typeface="Times New Roman" panose="02020603050405020304" pitchFamily="18" charset="0"/>
              </a:rPr>
              <a:t>draw(Graphics g)</a:t>
            </a:r>
          </a:p>
        </p:txBody>
      </p:sp>
    </p:spTree>
    <p:extLst>
      <p:ext uri="{BB962C8B-B14F-4D97-AF65-F5344CB8AC3E}">
        <p14:creationId xmlns:p14="http://schemas.microsoft.com/office/powerpoint/2010/main" val="23885828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Point class, version 1</a:t>
            </a:r>
          </a:p>
        </p:txBody>
      </p:sp>
      <p:sp>
        <p:nvSpPr>
          <p:cNvPr id="1067011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class Point: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    </a:t>
            </a:r>
            <a:r>
              <a:rPr lang="en-US" dirty="0" err="1" smtClean="0">
                <a:latin typeface="Courier New" panose="02070309020205020404" pitchFamily="49" charset="0"/>
              </a:rPr>
              <a:t>def</a:t>
            </a:r>
            <a:r>
              <a:rPr lang="en-US" dirty="0" smtClean="0">
                <a:latin typeface="Courier New" panose="02070309020205020404" pitchFamily="49" charset="0"/>
              </a:rPr>
              <a:t> __</a:t>
            </a:r>
            <a:r>
              <a:rPr lang="en-US" dirty="0" err="1" smtClean="0">
                <a:latin typeface="Courier New" panose="02070309020205020404" pitchFamily="49" charset="0"/>
              </a:rPr>
              <a:t>init</a:t>
            </a:r>
            <a:r>
              <a:rPr lang="en-US" dirty="0" smtClean="0">
                <a:latin typeface="Courier New" panose="02070309020205020404" pitchFamily="49" charset="0"/>
              </a:rPr>
              <a:t>__(self):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b="1" dirty="0" smtClean="0">
                <a:latin typeface="Courier New" panose="02070309020205020404" pitchFamily="49" charset="0"/>
              </a:rPr>
              <a:t>        </a:t>
            </a:r>
            <a:r>
              <a:rPr lang="en-US" dirty="0" err="1" smtClean="0">
                <a:latin typeface="Courier New" panose="02070309020205020404" pitchFamily="49" charset="0"/>
              </a:rPr>
              <a:t>self.</a:t>
            </a:r>
            <a:r>
              <a:rPr lang="en-US" b="1" dirty="0" err="1" smtClean="0">
                <a:latin typeface="Courier New" panose="02070309020205020404" pitchFamily="49" charset="0"/>
              </a:rPr>
              <a:t>x</a:t>
            </a:r>
            <a:r>
              <a:rPr lang="en-US" b="1" dirty="0" smtClean="0">
                <a:latin typeface="Courier New" panose="02070309020205020404" pitchFamily="49" charset="0"/>
              </a:rPr>
              <a:t> = 0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b="1" dirty="0" smtClean="0">
                <a:latin typeface="Courier New" panose="02070309020205020404" pitchFamily="49" charset="0"/>
              </a:rPr>
              <a:t>        </a:t>
            </a:r>
            <a:r>
              <a:rPr lang="en-US" dirty="0" err="1" smtClean="0">
                <a:latin typeface="Courier New" panose="02070309020205020404" pitchFamily="49" charset="0"/>
              </a:rPr>
              <a:t>self.</a:t>
            </a:r>
            <a:r>
              <a:rPr lang="en-US" b="1" dirty="0" err="1" smtClean="0">
                <a:latin typeface="Courier New" panose="02070309020205020404" pitchFamily="49" charset="0"/>
              </a:rPr>
              <a:t>y</a:t>
            </a:r>
            <a:r>
              <a:rPr lang="en-US" b="1" dirty="0" smtClean="0">
                <a:latin typeface="Courier New" panose="02070309020205020404" pitchFamily="49" charset="0"/>
              </a:rPr>
              <a:t> = 0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</a:pPr>
            <a:endParaRPr lang="en-US" sz="800" dirty="0"/>
          </a:p>
          <a:p>
            <a:pPr lvl="1" eaLnBrk="1" hangingPunct="1"/>
            <a:r>
              <a:rPr lang="en-US" dirty="0" smtClean="0"/>
              <a:t>Save this code into a file named </a:t>
            </a:r>
            <a:r>
              <a:rPr lang="en-US" dirty="0" smtClean="0">
                <a:latin typeface="Courier New" panose="02070309020205020404" pitchFamily="49" charset="0"/>
              </a:rPr>
              <a:t>point.py</a:t>
            </a:r>
            <a:r>
              <a:rPr lang="en-US" dirty="0" smtClean="0"/>
              <a:t>.</a:t>
            </a:r>
          </a:p>
          <a:p>
            <a:pPr lvl="1" eaLnBrk="1" hangingPunct="1"/>
            <a:endParaRPr lang="en-US" dirty="0" smtClean="0"/>
          </a:p>
          <a:p>
            <a:pPr eaLnBrk="1" hangingPunct="1">
              <a:lnSpc>
                <a:spcPct val="110000"/>
              </a:lnSpc>
            </a:pPr>
            <a:r>
              <a:rPr lang="en-US" dirty="0" smtClean="0"/>
              <a:t>The above code creates a new type named </a:t>
            </a:r>
            <a:r>
              <a:rPr lang="en-US" dirty="0" smtClean="0">
                <a:latin typeface="Courier New" panose="02070309020205020404" pitchFamily="49" charset="0"/>
              </a:rPr>
              <a:t>Point</a:t>
            </a:r>
            <a:r>
              <a:rPr lang="en-US" dirty="0" smtClean="0"/>
              <a:t>.</a:t>
            </a:r>
          </a:p>
          <a:p>
            <a:pPr lvl="1" eaLnBrk="1" hangingPunct="1">
              <a:lnSpc>
                <a:spcPct val="110000"/>
              </a:lnSpc>
            </a:pPr>
            <a:r>
              <a:rPr lang="en-US" dirty="0" smtClean="0"/>
              <a:t>Each </a:t>
            </a:r>
            <a:r>
              <a:rPr lang="en-US" dirty="0" smtClean="0">
                <a:latin typeface="Courier New" panose="02070309020205020404" pitchFamily="49" charset="0"/>
              </a:rPr>
              <a:t>Point</a:t>
            </a:r>
            <a:r>
              <a:rPr lang="en-US" dirty="0" smtClean="0"/>
              <a:t> object contains two pieces of data:</a:t>
            </a:r>
          </a:p>
          <a:p>
            <a:pPr lvl="2" eaLnBrk="1" hangingPunct="1"/>
            <a:r>
              <a:rPr lang="en-US" dirty="0" smtClean="0"/>
              <a:t>an </a:t>
            </a:r>
            <a:r>
              <a:rPr lang="en-US" dirty="0" err="1" smtClean="0">
                <a:latin typeface="Courier New" panose="02070309020205020404" pitchFamily="49" charset="0"/>
              </a:rPr>
              <a:t>int</a:t>
            </a:r>
            <a:r>
              <a:rPr lang="en-US" dirty="0" smtClean="0"/>
              <a:t> named </a:t>
            </a:r>
            <a:r>
              <a:rPr lang="en-US" dirty="0" smtClean="0">
                <a:latin typeface="Courier New" panose="02070309020205020404" pitchFamily="49" charset="0"/>
              </a:rPr>
              <a:t>x</a:t>
            </a:r>
            <a:r>
              <a:rPr lang="en-US" dirty="0" smtClean="0"/>
              <a:t>, and</a:t>
            </a:r>
          </a:p>
          <a:p>
            <a:pPr lvl="2" eaLnBrk="1" hangingPunct="1"/>
            <a:r>
              <a:rPr lang="en-US" dirty="0" smtClean="0"/>
              <a:t>an </a:t>
            </a:r>
            <a:r>
              <a:rPr lang="en-US" dirty="0" err="1" smtClean="0">
                <a:latin typeface="Courier New" panose="02070309020205020404" pitchFamily="49" charset="0"/>
              </a:rPr>
              <a:t>int</a:t>
            </a:r>
            <a:r>
              <a:rPr lang="en-US" dirty="0" smtClean="0"/>
              <a:t> named </a:t>
            </a:r>
            <a:r>
              <a:rPr lang="en-US" dirty="0" smtClean="0">
                <a:latin typeface="Courier New" panose="02070309020205020404" pitchFamily="49" charset="0"/>
              </a:rPr>
              <a:t>y</a:t>
            </a:r>
            <a:r>
              <a:rPr lang="en-US" dirty="0" smtClean="0"/>
              <a:t>.</a:t>
            </a:r>
          </a:p>
          <a:p>
            <a:pPr lvl="2" eaLnBrk="1" hangingPunct="1"/>
            <a:endParaRPr lang="en-US" dirty="0" smtClean="0"/>
          </a:p>
          <a:p>
            <a:pPr lvl="1" eaLnBrk="1" hangingPunct="1"/>
            <a:r>
              <a:rPr lang="en-US" dirty="0" smtClean="0">
                <a:latin typeface="Courier New" panose="02070309020205020404" pitchFamily="49" charset="0"/>
              </a:rPr>
              <a:t>Point</a:t>
            </a:r>
            <a:r>
              <a:rPr lang="en-US" dirty="0" smtClean="0"/>
              <a:t> objects do not contain any behavior (yet).</a:t>
            </a:r>
            <a:endParaRPr lang="en-US" dirty="0" smtClean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1969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0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670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Attributes</a:t>
            </a:r>
          </a:p>
        </p:txBody>
      </p:sp>
      <p:sp>
        <p:nvSpPr>
          <p:cNvPr id="20483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en-US" b="1" dirty="0" smtClean="0"/>
              <a:t>attribute</a:t>
            </a:r>
            <a:r>
              <a:rPr lang="en-US" dirty="0" smtClean="0"/>
              <a:t>: A variable inside an object that is part of its state.</a:t>
            </a:r>
          </a:p>
          <a:p>
            <a:pPr lvl="1" eaLnBrk="1" hangingPunct="1"/>
            <a:r>
              <a:rPr lang="en-US" dirty="0" smtClean="0"/>
              <a:t>Each object has </a:t>
            </a:r>
            <a:r>
              <a:rPr lang="en-US" i="1" dirty="0" smtClean="0"/>
              <a:t>its own copy </a:t>
            </a:r>
            <a:r>
              <a:rPr lang="en-US" dirty="0" smtClean="0"/>
              <a:t>of each field.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Declaration syntax: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sz="800" b="1" i="1" dirty="0"/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b="1" i="1" dirty="0" smtClean="0"/>
              <a:t>	</a:t>
            </a: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self.</a:t>
            </a:r>
            <a:r>
              <a:rPr lang="en-US" b="1" dirty="0" smtClean="0"/>
              <a:t>name = value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dirty="0" smtClean="0"/>
          </a:p>
          <a:p>
            <a:pPr lvl="1" eaLnBrk="1" hangingPunct="1"/>
            <a:r>
              <a:rPr lang="en-US" dirty="0" smtClean="0"/>
              <a:t>Example: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class Student: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>
                <a:latin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</a:rPr>
              <a:t>    </a:t>
            </a:r>
            <a:r>
              <a:rPr lang="en-US" dirty="0" err="1" smtClean="0">
                <a:latin typeface="Courier New" panose="02070309020205020404" pitchFamily="49" charset="0"/>
              </a:rPr>
              <a:t>def</a:t>
            </a:r>
            <a:r>
              <a:rPr lang="en-US" dirty="0" smtClean="0">
                <a:latin typeface="Courier New" panose="02070309020205020404" pitchFamily="49" charset="0"/>
              </a:rPr>
              <a:t> __</a:t>
            </a:r>
            <a:r>
              <a:rPr lang="en-US" dirty="0" err="1" smtClean="0">
                <a:latin typeface="Courier New" panose="02070309020205020404" pitchFamily="49" charset="0"/>
              </a:rPr>
              <a:t>init</a:t>
            </a:r>
            <a:r>
              <a:rPr lang="en-US" dirty="0" smtClean="0">
                <a:latin typeface="Courier New" panose="02070309020205020404" pitchFamily="49" charset="0"/>
              </a:rPr>
              <a:t>__(self):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b="1" dirty="0" smtClean="0">
                <a:latin typeface="Courier New" panose="02070309020205020404" pitchFamily="49" charset="0"/>
              </a:rPr>
              <a:t>	       self.name</a:t>
            </a:r>
            <a:r>
              <a:rPr lang="en-US" dirty="0" smtClean="0">
                <a:latin typeface="Courier New" panose="02070309020205020404" pitchFamily="49" charset="0"/>
              </a:rPr>
              <a:t> = ""       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each Student object has a 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b="1" dirty="0" smtClean="0">
                <a:latin typeface="Courier New" panose="02070309020205020404" pitchFamily="49" charset="0"/>
              </a:rPr>
              <a:t>	       </a:t>
            </a:r>
            <a:r>
              <a:rPr lang="en-US" b="1" dirty="0" err="1" smtClean="0">
                <a:latin typeface="Courier New" panose="02070309020205020404" pitchFamily="49" charset="0"/>
              </a:rPr>
              <a:t>self.gpa</a:t>
            </a:r>
            <a:r>
              <a:rPr lang="en-US" dirty="0" smtClean="0">
                <a:latin typeface="Courier New" panose="02070309020205020404" pitchFamily="49" charset="0"/>
              </a:rPr>
              <a:t> = 0.0       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name and </a:t>
            </a:r>
            <a:r>
              <a:rPr lang="en-US" b="1" dirty="0" err="1" smtClean="0">
                <a:solidFill>
                  <a:srgbClr val="008080"/>
                </a:solidFill>
                <a:latin typeface="Courier New" panose="02070309020205020404" pitchFamily="49" charset="0"/>
              </a:rPr>
              <a:t>gpa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field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6216471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Accessing attributes</a:t>
            </a:r>
          </a:p>
        </p:txBody>
      </p:sp>
      <p:sp>
        <p:nvSpPr>
          <p:cNvPr id="2150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tabLst>
                <a:tab pos="2286000" algn="l"/>
              </a:tabLst>
            </a:pPr>
            <a:r>
              <a:rPr lang="en-US" dirty="0" smtClean="0"/>
              <a:t>Other classes can access/modify an object's attributes.</a:t>
            </a:r>
          </a:p>
          <a:p>
            <a:pPr lvl="1">
              <a:tabLst>
                <a:tab pos="2286000" algn="l"/>
              </a:tabLst>
            </a:pPr>
            <a:endParaRPr lang="en-US" sz="800" dirty="0"/>
          </a:p>
          <a:p>
            <a:pPr lvl="1">
              <a:tabLst>
                <a:tab pos="2286000" algn="l"/>
              </a:tabLst>
            </a:pPr>
            <a:r>
              <a:rPr lang="en-US" dirty="0" smtClean="0"/>
              <a:t>access:	</a:t>
            </a:r>
            <a:r>
              <a:rPr lang="en-US" b="1" dirty="0" err="1" smtClean="0"/>
              <a:t>variable</a:t>
            </a:r>
            <a:r>
              <a:rPr lang="en-US" dirty="0" err="1" smtClean="0">
                <a:latin typeface="Courier New" panose="02070309020205020404" pitchFamily="49" charset="0"/>
              </a:rPr>
              <a:t>.</a:t>
            </a:r>
            <a:r>
              <a:rPr lang="en-US" b="1" dirty="0" err="1" smtClean="0"/>
              <a:t>attribute</a:t>
            </a:r>
            <a:endParaRPr lang="en-US" sz="800" dirty="0">
              <a:latin typeface="Courier New" panose="02070309020205020404" pitchFamily="49" charset="0"/>
            </a:endParaRPr>
          </a:p>
          <a:p>
            <a:pPr lvl="1">
              <a:tabLst>
                <a:tab pos="2286000" algn="l"/>
              </a:tabLst>
            </a:pPr>
            <a:r>
              <a:rPr lang="en-US" dirty="0" smtClean="0"/>
              <a:t>modify:	</a:t>
            </a:r>
            <a:r>
              <a:rPr lang="en-US" b="1" dirty="0" err="1" smtClean="0"/>
              <a:t>variable</a:t>
            </a:r>
            <a:r>
              <a:rPr lang="en-US" dirty="0" err="1" smtClean="0">
                <a:latin typeface="Courier New" panose="02070309020205020404" pitchFamily="49" charset="0"/>
              </a:rPr>
              <a:t>.</a:t>
            </a:r>
            <a:r>
              <a:rPr lang="en-US" b="1" dirty="0" err="1" smtClean="0"/>
              <a:t>attribute</a:t>
            </a:r>
            <a:r>
              <a:rPr lang="en-US" b="1" i="1" dirty="0" smtClean="0">
                <a:latin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</a:rPr>
              <a:t>=</a:t>
            </a:r>
            <a:r>
              <a:rPr lang="en-US" b="1" i="1" dirty="0" smtClean="0">
                <a:latin typeface="Courier New" panose="02070309020205020404" pitchFamily="49" charset="0"/>
              </a:rPr>
              <a:t> </a:t>
            </a:r>
            <a:r>
              <a:rPr lang="en-US" b="1" dirty="0" smtClean="0"/>
              <a:t>value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>
              <a:tabLst>
                <a:tab pos="2286000" algn="l"/>
              </a:tabLst>
            </a:pPr>
            <a:endParaRPr lang="en-US" dirty="0" smtClean="0"/>
          </a:p>
          <a:p>
            <a:pPr lvl="1">
              <a:tabLst>
                <a:tab pos="2286000" algn="l"/>
              </a:tabLst>
            </a:pPr>
            <a:endParaRPr lang="en-US" dirty="0" smtClean="0"/>
          </a:p>
          <a:p>
            <a:pPr>
              <a:tabLst>
                <a:tab pos="2286000" algn="l"/>
              </a:tabLst>
            </a:pPr>
            <a:r>
              <a:rPr lang="en-US" dirty="0" smtClean="0"/>
              <a:t>Example:</a:t>
            </a:r>
          </a:p>
          <a:p>
            <a:pPr lvl="1">
              <a:lnSpc>
                <a:spcPct val="80000"/>
              </a:lnSpc>
              <a:buNone/>
              <a:tabLst>
                <a:tab pos="2286000" algn="l"/>
              </a:tabLst>
            </a:pPr>
            <a:endParaRPr lang="en-US" sz="800" dirty="0">
              <a:latin typeface="Courier New" panose="02070309020205020404" pitchFamily="49" charset="0"/>
            </a:endParaRPr>
          </a:p>
          <a:p>
            <a:pPr lvl="1">
              <a:lnSpc>
                <a:spcPct val="80000"/>
              </a:lnSpc>
              <a:buNone/>
              <a:tabLst>
                <a:tab pos="2286000" algn="l"/>
              </a:tabLst>
            </a:pPr>
            <a:r>
              <a:rPr lang="en-US" sz="1800" dirty="0" smtClean="0">
                <a:latin typeface="Courier New" panose="02070309020205020404" pitchFamily="49" charset="0"/>
              </a:rPr>
              <a:t>p1 </a:t>
            </a:r>
            <a:r>
              <a:rPr lang="en-US" sz="1800" dirty="0">
                <a:latin typeface="Courier New" panose="02070309020205020404" pitchFamily="49" charset="0"/>
              </a:rPr>
              <a:t>= </a:t>
            </a:r>
            <a:r>
              <a:rPr lang="en-US" sz="1800" dirty="0" smtClean="0">
                <a:latin typeface="Courier New" panose="02070309020205020404" pitchFamily="49" charset="0"/>
              </a:rPr>
              <a:t>Point()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>
              <a:lnSpc>
                <a:spcPct val="80000"/>
              </a:lnSpc>
              <a:buNone/>
              <a:tabLst>
                <a:tab pos="2286000" algn="l"/>
              </a:tabLst>
            </a:pPr>
            <a:r>
              <a:rPr lang="en-US" sz="1800" dirty="0" smtClean="0">
                <a:latin typeface="Courier New" panose="02070309020205020404" pitchFamily="49" charset="0"/>
              </a:rPr>
              <a:t>p2 </a:t>
            </a:r>
            <a:r>
              <a:rPr lang="en-US" sz="1800" dirty="0">
                <a:latin typeface="Courier New" panose="02070309020205020404" pitchFamily="49" charset="0"/>
              </a:rPr>
              <a:t>= </a:t>
            </a:r>
            <a:r>
              <a:rPr lang="en-US" sz="1800" dirty="0" smtClean="0">
                <a:latin typeface="Courier New" panose="02070309020205020404" pitchFamily="49" charset="0"/>
              </a:rPr>
              <a:t>Point()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>
              <a:lnSpc>
                <a:spcPct val="80000"/>
              </a:lnSpc>
              <a:buNone/>
              <a:tabLst>
                <a:tab pos="2286000" algn="l"/>
              </a:tabLst>
            </a:pPr>
            <a:r>
              <a:rPr lang="en-US" sz="1800" dirty="0" smtClean="0">
                <a:latin typeface="Courier New" panose="02070309020205020404" pitchFamily="49" charset="0"/>
              </a:rPr>
              <a:t>print("</a:t>
            </a:r>
            <a:r>
              <a:rPr lang="en-US" sz="1800" dirty="0">
                <a:latin typeface="Courier New" panose="02070309020205020404" pitchFamily="49" charset="0"/>
              </a:rPr>
              <a:t>the x-</a:t>
            </a:r>
            <a:r>
              <a:rPr lang="en-US" sz="1800" dirty="0" err="1">
                <a:latin typeface="Courier New" panose="02070309020205020404" pitchFamily="49" charset="0"/>
              </a:rPr>
              <a:t>coord</a:t>
            </a:r>
            <a:r>
              <a:rPr lang="en-US" sz="1800" dirty="0">
                <a:latin typeface="Courier New" panose="02070309020205020404" pitchFamily="49" charset="0"/>
              </a:rPr>
              <a:t> is " + </a:t>
            </a:r>
            <a:r>
              <a:rPr lang="en-US" sz="1800" dirty="0" err="1" smtClean="0">
                <a:latin typeface="Courier New" panose="02070309020205020404" pitchFamily="49" charset="0"/>
              </a:rPr>
              <a:t>str</a:t>
            </a:r>
            <a:r>
              <a:rPr lang="en-US" sz="1800" dirty="0" smtClean="0">
                <a:latin typeface="Courier New" panose="02070309020205020404" pitchFamily="49" charset="0"/>
              </a:rPr>
              <a:t>(</a:t>
            </a:r>
            <a:r>
              <a:rPr lang="en-US" sz="1800" b="1" dirty="0" smtClean="0">
                <a:latin typeface="Courier New" panose="02070309020205020404" pitchFamily="49" charset="0"/>
              </a:rPr>
              <a:t>p1.x</a:t>
            </a:r>
            <a:r>
              <a:rPr lang="en-US" sz="1800" dirty="0" smtClean="0">
                <a:latin typeface="Courier New" panose="02070309020205020404" pitchFamily="49" charset="0"/>
              </a:rPr>
              <a:t>))   </a:t>
            </a:r>
            <a:r>
              <a:rPr lang="en-US" sz="18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</a:t>
            </a: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access</a:t>
            </a:r>
          </a:p>
          <a:p>
            <a:pPr lvl="1">
              <a:lnSpc>
                <a:spcPct val="80000"/>
              </a:lnSpc>
              <a:buNone/>
              <a:tabLst>
                <a:tab pos="2286000" algn="l"/>
              </a:tabLst>
            </a:pPr>
            <a:r>
              <a:rPr lang="en-US" sz="1800" b="1" dirty="0">
                <a:latin typeface="Courier New" panose="02070309020205020404" pitchFamily="49" charset="0"/>
              </a:rPr>
              <a:t>p2.y =</a:t>
            </a:r>
            <a:r>
              <a:rPr lang="en-US" sz="1800" dirty="0">
                <a:latin typeface="Courier New" panose="02070309020205020404" pitchFamily="49" charset="0"/>
              </a:rPr>
              <a:t> </a:t>
            </a:r>
            <a:r>
              <a:rPr lang="en-US" sz="1800" dirty="0" smtClean="0">
                <a:latin typeface="Courier New" panose="02070309020205020404" pitchFamily="49" charset="0"/>
              </a:rPr>
              <a:t>13                              </a:t>
            </a:r>
            <a:r>
              <a:rPr lang="en-US" sz="18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</a:t>
            </a: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modify</a:t>
            </a:r>
          </a:p>
        </p:txBody>
      </p:sp>
    </p:spTree>
    <p:extLst>
      <p:ext uri="{BB962C8B-B14F-4D97-AF65-F5344CB8AC3E}">
        <p14:creationId xmlns:p14="http://schemas.microsoft.com/office/powerpoint/2010/main" val="6049243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class and its client</a:t>
            </a:r>
          </a:p>
        </p:txBody>
      </p:sp>
      <p:sp>
        <p:nvSpPr>
          <p:cNvPr id="22531" name="Rectangle 3"/>
          <p:cNvSpPr>
            <a:spLocks noGrp="1"/>
          </p:cNvSpPr>
          <p:nvPr>
            <p:ph type="body" idx="1"/>
          </p:nvPr>
        </p:nvSpPr>
        <p:spPr>
          <a:xfrm>
            <a:off x="838200" y="1690688"/>
            <a:ext cx="10515600" cy="4486275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Courier New" panose="02070309020205020404" pitchFamily="49" charset="0"/>
              </a:rPr>
              <a:t>point.py</a:t>
            </a:r>
            <a:r>
              <a:rPr lang="en-US" dirty="0" smtClean="0"/>
              <a:t> is not, by itself, a runnable program.</a:t>
            </a:r>
          </a:p>
          <a:p>
            <a:pPr lvl="1" eaLnBrk="1" hangingPunct="1"/>
            <a:r>
              <a:rPr lang="en-US" dirty="0" smtClean="0"/>
              <a:t>A class can be used by </a:t>
            </a:r>
            <a:r>
              <a:rPr lang="en-US" b="1" dirty="0" smtClean="0"/>
              <a:t>client</a:t>
            </a:r>
            <a:r>
              <a:rPr lang="en-US" dirty="0" smtClean="0"/>
              <a:t> programs.</a:t>
            </a:r>
            <a:endParaRPr lang="en-US" sz="800" dirty="0"/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2057400" y="2578100"/>
            <a:ext cx="3810000" cy="280076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31775" indent="-231775"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1311275" indent="-246063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425575" indent="-246063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539875" indent="-20955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1462088" indent="-20955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19192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3764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28336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2908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 sz="1600" u="sng" dirty="0" smtClean="0">
                <a:latin typeface="Courier New" panose="02070309020205020404" pitchFamily="49" charset="0"/>
                <a:cs typeface="Times New Roman" panose="02020603050405020304" pitchFamily="18" charset="0"/>
              </a:rPr>
              <a:t>point_main.py</a:t>
            </a:r>
            <a:r>
              <a:rPr lang="en-US" sz="1600" u="sng" dirty="0" smtClean="0">
                <a:cs typeface="Times New Roman" panose="02020603050405020304" pitchFamily="18" charset="0"/>
              </a:rPr>
              <a:t> </a:t>
            </a:r>
            <a:r>
              <a:rPr lang="en-US" sz="1600" u="sng" dirty="0">
                <a:cs typeface="Times New Roman" panose="02020603050405020304" pitchFamily="18" charset="0"/>
              </a:rPr>
              <a:t>(client program)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 sz="1600" dirty="0" err="1" smtClean="0">
                <a:latin typeface="Courier New" panose="02070309020205020404" pitchFamily="49" charset="0"/>
                <a:cs typeface="Times New Roman" panose="02020603050405020304" pitchFamily="18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  <a:cs typeface="Times New Roman" panose="02020603050405020304" pitchFamily="18" charset="0"/>
              </a:rPr>
              <a:t> main():</a:t>
            </a:r>
            <a:endParaRPr lang="en-US" sz="1600" dirty="0">
              <a:latin typeface="Courier New" panose="02070309020205020404" pitchFamily="49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 sz="1600" b="1" dirty="0">
                <a:latin typeface="Courier New" panose="02070309020205020404" pitchFamily="49" charset="0"/>
                <a:cs typeface="Times New Roman" panose="02020603050405020304" pitchFamily="18" charset="0"/>
              </a:rPr>
              <a:t>    </a:t>
            </a:r>
            <a:r>
              <a:rPr lang="en-US" sz="1600" b="1" dirty="0" smtClean="0">
                <a:latin typeface="Courier New" panose="02070309020205020404" pitchFamily="49" charset="0"/>
                <a:cs typeface="Times New Roman" panose="02020603050405020304" pitchFamily="18" charset="0"/>
              </a:rPr>
              <a:t>p1 </a:t>
            </a:r>
            <a:r>
              <a:rPr lang="en-US" sz="1600" b="1" dirty="0">
                <a:latin typeface="Courier New" panose="02070309020205020404" pitchFamily="49" charset="0"/>
                <a:cs typeface="Times New Roman" panose="02020603050405020304" pitchFamily="18" charset="0"/>
              </a:rPr>
              <a:t>= </a:t>
            </a:r>
            <a:r>
              <a:rPr lang="en-US" sz="1600" b="1" dirty="0" smtClean="0">
                <a:latin typeface="Courier New" panose="02070309020205020404" pitchFamily="49" charset="0"/>
                <a:cs typeface="Times New Roman" panose="02020603050405020304" pitchFamily="18" charset="0"/>
              </a:rPr>
              <a:t>Point()</a:t>
            </a:r>
            <a:endParaRPr lang="en-US" sz="1600" b="1" dirty="0">
              <a:latin typeface="Courier New" panose="02070309020205020404" pitchFamily="49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 sz="1600" b="1" dirty="0">
                <a:latin typeface="Courier New" panose="02070309020205020404" pitchFamily="49" charset="0"/>
                <a:cs typeface="Times New Roman" panose="02020603050405020304" pitchFamily="18" charset="0"/>
              </a:rPr>
              <a:t>    p1.x = </a:t>
            </a:r>
            <a:r>
              <a:rPr lang="en-US" sz="1600" b="1" dirty="0" smtClean="0">
                <a:latin typeface="Courier New" panose="02070309020205020404" pitchFamily="49" charset="0"/>
                <a:cs typeface="Times New Roman" panose="02020603050405020304" pitchFamily="18" charset="0"/>
              </a:rPr>
              <a:t>7</a:t>
            </a:r>
            <a:endParaRPr lang="en-US" sz="1600" b="1" dirty="0">
              <a:latin typeface="Courier New" panose="02070309020205020404" pitchFamily="49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 sz="1600" b="1" dirty="0">
                <a:latin typeface="Courier New" panose="02070309020205020404" pitchFamily="49" charset="0"/>
                <a:cs typeface="Times New Roman" panose="02020603050405020304" pitchFamily="18" charset="0"/>
              </a:rPr>
              <a:t>    p1.y = </a:t>
            </a:r>
            <a:r>
              <a:rPr lang="en-US" sz="1600" b="1" dirty="0" smtClean="0">
                <a:latin typeface="Courier New" panose="02070309020205020404" pitchFamily="49" charset="0"/>
                <a:cs typeface="Times New Roman" panose="02020603050405020304" pitchFamily="18" charset="0"/>
              </a:rPr>
              <a:t>2</a:t>
            </a:r>
            <a:endParaRPr lang="en-US" sz="1600" b="1" dirty="0">
              <a:latin typeface="Courier New" panose="02070309020205020404" pitchFamily="49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endParaRPr lang="en-US" sz="1600" b="1" dirty="0">
              <a:latin typeface="Courier New" panose="02070309020205020404" pitchFamily="49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 sz="1600" b="1" dirty="0">
                <a:latin typeface="Courier New" panose="02070309020205020404" pitchFamily="49" charset="0"/>
                <a:cs typeface="Times New Roman" panose="02020603050405020304" pitchFamily="18" charset="0"/>
              </a:rPr>
              <a:t>    </a:t>
            </a:r>
            <a:r>
              <a:rPr lang="en-US" sz="1600" b="1" dirty="0" smtClean="0">
                <a:latin typeface="Courier New" panose="02070309020205020404" pitchFamily="49" charset="0"/>
                <a:cs typeface="Times New Roman" panose="02020603050405020304" pitchFamily="18" charset="0"/>
              </a:rPr>
              <a:t>p2 </a:t>
            </a:r>
            <a:r>
              <a:rPr lang="en-US" sz="1600" b="1" dirty="0">
                <a:latin typeface="Courier New" panose="02070309020205020404" pitchFamily="49" charset="0"/>
                <a:cs typeface="Times New Roman" panose="02020603050405020304" pitchFamily="18" charset="0"/>
              </a:rPr>
              <a:t>= </a:t>
            </a:r>
            <a:r>
              <a:rPr lang="en-US" sz="1600" b="1" dirty="0" smtClean="0">
                <a:latin typeface="Courier New" panose="02070309020205020404" pitchFamily="49" charset="0"/>
                <a:cs typeface="Times New Roman" panose="02020603050405020304" pitchFamily="18" charset="0"/>
              </a:rPr>
              <a:t>Point()</a:t>
            </a:r>
            <a:endParaRPr lang="en-US" sz="1600" b="1" dirty="0">
              <a:latin typeface="Courier New" panose="02070309020205020404" pitchFamily="49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 sz="1600" b="1" dirty="0">
                <a:latin typeface="Courier New" panose="02070309020205020404" pitchFamily="49" charset="0"/>
                <a:cs typeface="Times New Roman" panose="02020603050405020304" pitchFamily="18" charset="0"/>
              </a:rPr>
              <a:t>    p2.x = </a:t>
            </a:r>
            <a:r>
              <a:rPr lang="en-US" sz="1600" b="1" dirty="0" smtClean="0">
                <a:latin typeface="Courier New" panose="02070309020205020404" pitchFamily="49" charset="0"/>
                <a:cs typeface="Times New Roman" panose="02020603050405020304" pitchFamily="18" charset="0"/>
              </a:rPr>
              <a:t>4</a:t>
            </a:r>
            <a:endParaRPr lang="en-US" sz="1600" b="1" dirty="0">
              <a:latin typeface="Courier New" panose="02070309020205020404" pitchFamily="49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 sz="1600" b="1" dirty="0">
                <a:latin typeface="Courier New" panose="02070309020205020404" pitchFamily="49" charset="0"/>
                <a:cs typeface="Times New Roman" panose="02020603050405020304" pitchFamily="18" charset="0"/>
              </a:rPr>
              <a:t>    p2.y = </a:t>
            </a:r>
            <a:r>
              <a:rPr lang="en-US" sz="1600" b="1" dirty="0" smtClean="0">
                <a:latin typeface="Courier New" panose="02070309020205020404" pitchFamily="49" charset="0"/>
                <a:cs typeface="Times New Roman" panose="02020603050405020304" pitchFamily="18" charset="0"/>
              </a:rPr>
              <a:t>3</a:t>
            </a:r>
            <a:endParaRPr lang="en-US" sz="1600" b="1" dirty="0">
              <a:latin typeface="Courier New" panose="02070309020205020404" pitchFamily="49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  <a:cs typeface="Times New Roman" panose="02020603050405020304" pitchFamily="18" charset="0"/>
              </a:rPr>
              <a:t>    </a:t>
            </a:r>
            <a:r>
              <a:rPr lang="en-US" sz="1600" dirty="0" smtClean="0">
                <a:latin typeface="Courier New" panose="02070309020205020404" pitchFamily="49" charset="0"/>
                <a:cs typeface="Times New Roman" panose="02020603050405020304" pitchFamily="18" charset="0"/>
              </a:rPr>
              <a:t>...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 sz="1600" dirty="0" smtClean="0">
                <a:latin typeface="Courier New" panose="02070309020205020404" pitchFamily="49" charset="0"/>
                <a:cs typeface="Times New Roman" panose="02020603050405020304" pitchFamily="18" charset="0"/>
              </a:rPr>
              <a:t>main()</a:t>
            </a:r>
            <a:endParaRPr lang="en-US" sz="1600" dirty="0">
              <a:latin typeface="Courier New" panose="02070309020205020404" pitchFamily="49" charset="0"/>
              <a:cs typeface="Times New Roman" panose="02020603050405020304" pitchFamily="18" charset="0"/>
            </a:endParaRP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7086600" y="2400300"/>
            <a:ext cx="3276600" cy="156966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31775" indent="-231775"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1311275" indent="-246063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425575" indent="-246063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539875" indent="-20955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1462088" indent="-20955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19192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3764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28336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2908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 sz="1600" u="sng" dirty="0" smtClean="0">
                <a:latin typeface="Courier New" panose="02070309020205020404" pitchFamily="49" charset="0"/>
                <a:cs typeface="Times New Roman" panose="02020603050405020304" pitchFamily="18" charset="0"/>
              </a:rPr>
              <a:t>point.py</a:t>
            </a:r>
            <a:r>
              <a:rPr lang="en-US" sz="1600" u="sng" dirty="0" smtClean="0">
                <a:cs typeface="Times New Roman" panose="02020603050405020304" pitchFamily="18" charset="0"/>
              </a:rPr>
              <a:t> </a:t>
            </a:r>
            <a:r>
              <a:rPr lang="en-US" sz="1600" u="sng" dirty="0">
                <a:cs typeface="Times New Roman" panose="02020603050405020304" pitchFamily="18" charset="0"/>
              </a:rPr>
              <a:t>(class of objects)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 sz="1600" dirty="0" smtClean="0">
                <a:latin typeface="Courier New" panose="02070309020205020404" pitchFamily="49" charset="0"/>
                <a:cs typeface="Times New Roman" panose="02020603050405020304" pitchFamily="18" charset="0"/>
              </a:rPr>
              <a:t>class Point: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Courier New" panose="02070309020205020404" pitchFamily="49" charset="0"/>
                <a:cs typeface="Times New Roman" panose="02020603050405020304" pitchFamily="18" charset="0"/>
              </a:rPr>
              <a:t>   </a:t>
            </a:r>
            <a:r>
              <a:rPr lang="en-US" sz="1600" dirty="0" err="1" smtClean="0">
                <a:latin typeface="Courier New" panose="02070309020205020404" pitchFamily="49" charset="0"/>
                <a:cs typeface="Times New Roman" panose="02020603050405020304" pitchFamily="18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  <a:cs typeface="Times New Roman" panose="02020603050405020304" pitchFamily="18" charset="0"/>
              </a:rPr>
              <a:t> __</a:t>
            </a:r>
            <a:r>
              <a:rPr lang="en-US" sz="1600" dirty="0" err="1" smtClean="0">
                <a:latin typeface="Courier New" panose="02070309020205020404" pitchFamily="49" charset="0"/>
                <a:cs typeface="Times New Roman" panose="02020603050405020304" pitchFamily="18" charset="0"/>
              </a:rPr>
              <a:t>init</a:t>
            </a:r>
            <a:r>
              <a:rPr lang="en-US" sz="1600" dirty="0" smtClean="0">
                <a:latin typeface="Courier New" panose="02070309020205020404" pitchFamily="49" charset="0"/>
                <a:cs typeface="Times New Roman" panose="02020603050405020304" pitchFamily="18" charset="0"/>
              </a:rPr>
              <a:t>__(self):</a:t>
            </a:r>
            <a:endParaRPr lang="en-US" sz="1600" dirty="0">
              <a:latin typeface="Courier New" panose="02070309020205020404" pitchFamily="49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  <a:cs typeface="Times New Roman" panose="02020603050405020304" pitchFamily="18" charset="0"/>
              </a:rPr>
              <a:t>    </a:t>
            </a:r>
            <a:r>
              <a:rPr lang="en-US" sz="1600" dirty="0" smtClean="0">
                <a:latin typeface="Courier New" panose="02070309020205020404" pitchFamily="49" charset="0"/>
                <a:cs typeface="Times New Roman" panose="02020603050405020304" pitchFamily="18" charset="0"/>
              </a:rPr>
              <a:t>    </a:t>
            </a:r>
            <a:r>
              <a:rPr lang="en-US" sz="1600" dirty="0" err="1" smtClean="0">
                <a:latin typeface="Courier New" panose="02070309020205020404" pitchFamily="49" charset="0"/>
                <a:cs typeface="Times New Roman" panose="02020603050405020304" pitchFamily="18" charset="0"/>
              </a:rPr>
              <a:t>self.x</a:t>
            </a:r>
            <a:endParaRPr lang="en-US" sz="1600" dirty="0">
              <a:latin typeface="Courier New" panose="02070309020205020404" pitchFamily="49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  <a:cs typeface="Times New Roman" panose="02020603050405020304" pitchFamily="18" charset="0"/>
              </a:rPr>
              <a:t>    </a:t>
            </a:r>
            <a:r>
              <a:rPr lang="en-US" sz="1600" dirty="0" smtClean="0">
                <a:latin typeface="Courier New" panose="02070309020205020404" pitchFamily="49" charset="0"/>
                <a:cs typeface="Times New Roman" panose="02020603050405020304" pitchFamily="18" charset="0"/>
              </a:rPr>
              <a:t>    </a:t>
            </a:r>
            <a:r>
              <a:rPr lang="en-US" sz="1600" dirty="0" err="1" smtClean="0">
                <a:latin typeface="Courier New" panose="02070309020205020404" pitchFamily="49" charset="0"/>
                <a:cs typeface="Times New Roman" panose="02020603050405020304" pitchFamily="18" charset="0"/>
              </a:rPr>
              <a:t>self.y</a:t>
            </a:r>
            <a:endParaRPr lang="en-US" sz="1600" dirty="0">
              <a:latin typeface="Courier New" panose="02070309020205020404" pitchFamily="49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endParaRPr lang="en-US" sz="1600" dirty="0">
              <a:latin typeface="Courier New" panose="02070309020205020404" pitchFamily="49" charset="0"/>
              <a:cs typeface="Times New Roman" panose="02020603050405020304" pitchFamily="18" charset="0"/>
            </a:endParaRP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6858000" y="4191000"/>
            <a:ext cx="2438400" cy="687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lvl="1"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600">
              <a:latin typeface="Courier New" panose="02070309020205020404" pitchFamily="49" charset="0"/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600">
              <a:latin typeface="Courier New" panose="02070309020205020404" pitchFamily="49" charset="0"/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600">
              <a:latin typeface="Courier New" panose="02070309020205020404" pitchFamily="49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70087" name="Group 7"/>
          <p:cNvGraphicFramePr>
            <a:graphicFrameLocks noGrp="1"/>
          </p:cNvGraphicFramePr>
          <p:nvPr/>
        </p:nvGraphicFramePr>
        <p:xfrm>
          <a:off x="7010400" y="4267201"/>
          <a:ext cx="2089150" cy="396875"/>
        </p:xfrm>
        <a:graphic>
          <a:graphicData uri="http://schemas.openxmlformats.org/drawingml/2006/table">
            <a:tbl>
              <a:tblPr/>
              <a:tblGrid>
                <a:gridCol w="336550"/>
                <a:gridCol w="685800"/>
                <a:gridCol w="381000"/>
                <a:gridCol w="685800"/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x</a:t>
                      </a:r>
                    </a:p>
                  </a:txBody>
                  <a:tcPr marT="45793" marB="45793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7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y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2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548" name="Text Box 25"/>
          <p:cNvSpPr txBox="1">
            <a:spLocks noChangeArrowheads="1"/>
          </p:cNvSpPr>
          <p:nvPr/>
        </p:nvSpPr>
        <p:spPr bwMode="auto">
          <a:xfrm>
            <a:off x="6858000" y="5180014"/>
            <a:ext cx="2438400" cy="6873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lvl="1"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600">
              <a:latin typeface="Courier New" panose="02070309020205020404" pitchFamily="49" charset="0"/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600">
              <a:latin typeface="Courier New" panose="02070309020205020404" pitchFamily="49" charset="0"/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600">
              <a:latin typeface="Courier New" panose="02070309020205020404" pitchFamily="49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70106" name="Group 26"/>
          <p:cNvGraphicFramePr>
            <a:graphicFrameLocks noGrp="1"/>
          </p:cNvGraphicFramePr>
          <p:nvPr/>
        </p:nvGraphicFramePr>
        <p:xfrm>
          <a:off x="7010400" y="5256214"/>
          <a:ext cx="2089150" cy="396875"/>
        </p:xfrm>
        <a:graphic>
          <a:graphicData uri="http://schemas.openxmlformats.org/drawingml/2006/table">
            <a:tbl>
              <a:tblPr/>
              <a:tblGrid>
                <a:gridCol w="336550"/>
                <a:gridCol w="685800"/>
                <a:gridCol w="381000"/>
                <a:gridCol w="685800"/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x</a:t>
                      </a:r>
                    </a:p>
                  </a:txBody>
                  <a:tcPr marT="45793" marB="45793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4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y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3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562" name="Line 44"/>
          <p:cNvSpPr>
            <a:spLocks noChangeShapeType="1"/>
          </p:cNvSpPr>
          <p:nvPr/>
        </p:nvSpPr>
        <p:spPr bwMode="auto">
          <a:xfrm>
            <a:off x="5943600" y="2743200"/>
            <a:ext cx="1066800" cy="63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563" name="Line 45"/>
          <p:cNvSpPr>
            <a:spLocks noChangeShapeType="1"/>
          </p:cNvSpPr>
          <p:nvPr/>
        </p:nvSpPr>
        <p:spPr bwMode="auto">
          <a:xfrm>
            <a:off x="5486400" y="3581400"/>
            <a:ext cx="12192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2564" name="Line 46"/>
          <p:cNvSpPr>
            <a:spLocks noChangeShapeType="1"/>
          </p:cNvSpPr>
          <p:nvPr/>
        </p:nvSpPr>
        <p:spPr bwMode="auto">
          <a:xfrm>
            <a:off x="5486400" y="4572000"/>
            <a:ext cx="12192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950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latin typeface="Courier New" panose="02070309020205020404" pitchFamily="49" charset="0"/>
              </a:rPr>
              <a:t>point_main</a:t>
            </a:r>
            <a:r>
              <a:rPr lang="en-US" dirty="0" smtClean="0"/>
              <a:t> client example</a:t>
            </a:r>
          </a:p>
        </p:txBody>
      </p:sp>
      <p:sp>
        <p:nvSpPr>
          <p:cNvPr id="1071107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  <a:buFont typeface="Wingdings 2" charset="0"/>
              <a:buNone/>
              <a:defRPr/>
            </a:pPr>
            <a:r>
              <a:rPr lang="en-US" sz="1800" dirty="0" err="1" smtClean="0">
                <a:latin typeface="Courier New" charset="0"/>
                <a:ea typeface="ＭＳ Ｐゴシック" charset="0"/>
              </a:rPr>
              <a:t>def</a:t>
            </a:r>
            <a:r>
              <a:rPr lang="en-US" sz="1800" dirty="0" smtClean="0">
                <a:latin typeface="Courier New" charset="0"/>
                <a:ea typeface="ＭＳ Ｐゴシック" charset="0"/>
              </a:rPr>
              <a:t> main():</a:t>
            </a:r>
            <a:endParaRPr lang="en-US" sz="1800" dirty="0">
              <a:latin typeface="Courier New" charset="0"/>
              <a:ea typeface="ＭＳ Ｐゴシック" charset="0"/>
            </a:endParaRPr>
          </a:p>
          <a:p>
            <a:pPr eaLnBrk="1" hangingPunct="1">
              <a:lnSpc>
                <a:spcPct val="80000"/>
              </a:lnSpc>
              <a:buFont typeface="Wingdings 2" charset="0"/>
              <a:buNone/>
              <a:defRPr/>
            </a:pPr>
            <a:r>
              <a:rPr lang="en-US" sz="1800" b="1" dirty="0">
                <a:solidFill>
                  <a:srgbClr val="008080"/>
                </a:solidFill>
                <a:latin typeface="Courier New" charset="0"/>
                <a:ea typeface="ＭＳ Ｐゴシック" charset="0"/>
              </a:rPr>
              <a:t>    </a:t>
            </a:r>
            <a:r>
              <a:rPr lang="en-US" sz="1800" b="1" dirty="0" smtClean="0">
                <a:solidFill>
                  <a:srgbClr val="008080"/>
                </a:solidFill>
                <a:latin typeface="Courier New" charset="0"/>
                <a:ea typeface="ＭＳ Ｐゴシック" charset="0"/>
              </a:rPr>
              <a:t># </a:t>
            </a:r>
            <a:r>
              <a:rPr lang="en-US" sz="1800" b="1" dirty="0">
                <a:solidFill>
                  <a:srgbClr val="008080"/>
                </a:solidFill>
                <a:latin typeface="Courier New" charset="0"/>
                <a:ea typeface="ＭＳ Ｐゴシック" charset="0"/>
              </a:rPr>
              <a:t>create two Point objects</a:t>
            </a:r>
          </a:p>
          <a:p>
            <a:pPr eaLnBrk="1" hangingPunct="1">
              <a:lnSpc>
                <a:spcPct val="80000"/>
              </a:lnSpc>
              <a:buFont typeface="Wingdings 2" charset="0"/>
              <a:buNone/>
              <a:defRPr/>
            </a:pPr>
            <a:r>
              <a:rPr lang="en-US" sz="1800" dirty="0">
                <a:latin typeface="Courier New" charset="0"/>
                <a:ea typeface="ＭＳ Ｐゴシック" charset="0"/>
              </a:rPr>
              <a:t>    </a:t>
            </a:r>
            <a:r>
              <a:rPr lang="en-US" sz="1800" dirty="0" smtClean="0">
                <a:latin typeface="Courier New" charset="0"/>
                <a:ea typeface="ＭＳ Ｐゴシック" charset="0"/>
              </a:rPr>
              <a:t>p1 </a:t>
            </a:r>
            <a:r>
              <a:rPr lang="en-US" sz="1800" dirty="0">
                <a:latin typeface="Courier New" charset="0"/>
                <a:ea typeface="ＭＳ Ｐゴシック" charset="0"/>
              </a:rPr>
              <a:t>= </a:t>
            </a:r>
            <a:r>
              <a:rPr lang="en-US" sz="1800" dirty="0" smtClean="0">
                <a:latin typeface="Courier New" charset="0"/>
                <a:ea typeface="ＭＳ Ｐゴシック" charset="0"/>
              </a:rPr>
              <a:t>Point()</a:t>
            </a:r>
            <a:endParaRPr lang="en-US" sz="1800" dirty="0">
              <a:latin typeface="Courier New" charset="0"/>
              <a:ea typeface="ＭＳ Ｐゴシック" charset="0"/>
            </a:endParaRPr>
          </a:p>
          <a:p>
            <a:pPr eaLnBrk="1" hangingPunct="1">
              <a:lnSpc>
                <a:spcPct val="80000"/>
              </a:lnSpc>
              <a:buFont typeface="Wingdings 2" charset="0"/>
              <a:buNone/>
              <a:defRPr/>
            </a:pPr>
            <a:r>
              <a:rPr lang="en-US" sz="1800" dirty="0">
                <a:latin typeface="Courier New" charset="0"/>
                <a:ea typeface="ＭＳ Ｐゴシック" charset="0"/>
              </a:rPr>
              <a:t>    </a:t>
            </a:r>
            <a:r>
              <a:rPr lang="en-US" sz="1800" b="1" dirty="0" smtClean="0">
                <a:latin typeface="Courier New" charset="0"/>
                <a:ea typeface="ＭＳ Ｐゴシック" charset="0"/>
              </a:rPr>
              <a:t>p1.y</a:t>
            </a:r>
            <a:r>
              <a:rPr lang="en-US" sz="1800" dirty="0" smtClean="0">
                <a:latin typeface="Courier New" charset="0"/>
                <a:ea typeface="ＭＳ Ｐゴシック" charset="0"/>
              </a:rPr>
              <a:t> </a:t>
            </a:r>
            <a:r>
              <a:rPr lang="en-US" sz="1800" dirty="0">
                <a:latin typeface="Courier New" charset="0"/>
                <a:ea typeface="ＭＳ Ｐゴシック" charset="0"/>
              </a:rPr>
              <a:t>= </a:t>
            </a:r>
            <a:r>
              <a:rPr lang="en-US" sz="1800" dirty="0" smtClean="0">
                <a:latin typeface="Courier New" charset="0"/>
                <a:ea typeface="ＭＳ Ｐゴシック" charset="0"/>
              </a:rPr>
              <a:t>2</a:t>
            </a:r>
            <a:endParaRPr lang="en-US" sz="1800" dirty="0">
              <a:latin typeface="Courier New" charset="0"/>
              <a:ea typeface="ＭＳ Ｐゴシック" charset="0"/>
            </a:endParaRPr>
          </a:p>
          <a:p>
            <a:pPr eaLnBrk="1" hangingPunct="1">
              <a:lnSpc>
                <a:spcPct val="80000"/>
              </a:lnSpc>
              <a:buFont typeface="Wingdings 2" charset="0"/>
              <a:buNone/>
              <a:defRPr/>
            </a:pPr>
            <a:r>
              <a:rPr lang="en-US" sz="1800" dirty="0">
                <a:latin typeface="Courier New" charset="0"/>
                <a:ea typeface="ＭＳ Ｐゴシック" charset="0"/>
              </a:rPr>
              <a:t>    </a:t>
            </a:r>
            <a:r>
              <a:rPr lang="en-US" sz="1800" dirty="0" smtClean="0">
                <a:latin typeface="Courier New" charset="0"/>
                <a:ea typeface="ＭＳ Ｐゴシック" charset="0"/>
              </a:rPr>
              <a:t>p2 </a:t>
            </a:r>
            <a:r>
              <a:rPr lang="en-US" sz="1800" dirty="0">
                <a:latin typeface="Courier New" charset="0"/>
                <a:ea typeface="ＭＳ Ｐゴシック" charset="0"/>
              </a:rPr>
              <a:t>= </a:t>
            </a:r>
            <a:r>
              <a:rPr lang="en-US" sz="1800" dirty="0" smtClean="0">
                <a:latin typeface="Courier New" charset="0"/>
                <a:ea typeface="ＭＳ Ｐゴシック" charset="0"/>
              </a:rPr>
              <a:t>Point()</a:t>
            </a:r>
            <a:endParaRPr lang="en-US" sz="1800" dirty="0">
              <a:latin typeface="Courier New" charset="0"/>
              <a:ea typeface="ＭＳ Ｐゴシック" charset="0"/>
            </a:endParaRPr>
          </a:p>
          <a:p>
            <a:pPr eaLnBrk="1" hangingPunct="1">
              <a:lnSpc>
                <a:spcPct val="80000"/>
              </a:lnSpc>
              <a:buFont typeface="Wingdings 2" charset="0"/>
              <a:buNone/>
              <a:defRPr/>
            </a:pPr>
            <a:r>
              <a:rPr lang="en-US" sz="1800" dirty="0">
                <a:latin typeface="Courier New" charset="0"/>
                <a:ea typeface="ＭＳ Ｐゴシック" charset="0"/>
              </a:rPr>
              <a:t>    </a:t>
            </a:r>
            <a:r>
              <a:rPr lang="en-US" sz="1800" b="1" dirty="0" smtClean="0">
                <a:latin typeface="Courier New" charset="0"/>
                <a:ea typeface="ＭＳ Ｐゴシック" charset="0"/>
              </a:rPr>
              <a:t>p2.x</a:t>
            </a:r>
            <a:r>
              <a:rPr lang="en-US" sz="1800" dirty="0" smtClean="0">
                <a:latin typeface="Courier New" charset="0"/>
                <a:ea typeface="ＭＳ Ｐゴシック" charset="0"/>
              </a:rPr>
              <a:t> </a:t>
            </a:r>
            <a:r>
              <a:rPr lang="en-US" sz="1800" dirty="0">
                <a:latin typeface="Courier New" charset="0"/>
                <a:ea typeface="ＭＳ Ｐゴシック" charset="0"/>
              </a:rPr>
              <a:t>= </a:t>
            </a:r>
            <a:r>
              <a:rPr lang="en-US" sz="1800" dirty="0" smtClean="0">
                <a:latin typeface="Courier New" charset="0"/>
                <a:ea typeface="ＭＳ Ｐゴシック" charset="0"/>
              </a:rPr>
              <a:t>4</a:t>
            </a:r>
            <a:endParaRPr lang="en-US" sz="1800" dirty="0">
              <a:latin typeface="Courier New" charset="0"/>
              <a:ea typeface="ＭＳ Ｐゴシック" charset="0"/>
            </a:endParaRPr>
          </a:p>
          <a:p>
            <a:pPr eaLnBrk="1" hangingPunct="1">
              <a:lnSpc>
                <a:spcPct val="80000"/>
              </a:lnSpc>
              <a:buFont typeface="Wingdings 2" charset="0"/>
              <a:buNone/>
              <a:defRPr/>
            </a:pPr>
            <a:endParaRPr lang="en-US" sz="900" dirty="0">
              <a:latin typeface="Courier New" charset="0"/>
              <a:ea typeface="ＭＳ Ｐゴシック" charset="0"/>
            </a:endParaRPr>
          </a:p>
          <a:p>
            <a:pPr eaLnBrk="1" hangingPunct="1">
              <a:lnSpc>
                <a:spcPct val="80000"/>
              </a:lnSpc>
              <a:buFont typeface="Wingdings 2" charset="0"/>
              <a:buNone/>
              <a:defRPr/>
            </a:pPr>
            <a:r>
              <a:rPr lang="en-US" sz="1800" dirty="0">
                <a:latin typeface="Courier New" charset="0"/>
                <a:ea typeface="ＭＳ Ｐゴシック" charset="0"/>
              </a:rPr>
              <a:t>    </a:t>
            </a:r>
            <a:r>
              <a:rPr lang="en-US" sz="1800" dirty="0" smtClean="0">
                <a:latin typeface="Courier New" charset="0"/>
                <a:ea typeface="ＭＳ Ｐゴシック" charset="0"/>
              </a:rPr>
              <a:t>print(</a:t>
            </a:r>
            <a:r>
              <a:rPr lang="en-US" sz="1800" dirty="0" err="1" smtClean="0">
                <a:latin typeface="Courier New" charset="0"/>
                <a:ea typeface="ＭＳ Ｐゴシック" charset="0"/>
              </a:rPr>
              <a:t>str</a:t>
            </a:r>
            <a:r>
              <a:rPr lang="en-US" sz="1800" dirty="0" smtClean="0">
                <a:latin typeface="Courier New" charset="0"/>
                <a:ea typeface="ＭＳ Ｐゴシック" charset="0"/>
              </a:rPr>
              <a:t>(</a:t>
            </a:r>
            <a:r>
              <a:rPr lang="en-US" sz="1800" b="1" dirty="0" smtClean="0">
                <a:latin typeface="Courier New" charset="0"/>
                <a:ea typeface="ＭＳ Ｐゴシック" charset="0"/>
              </a:rPr>
              <a:t>p1.x</a:t>
            </a:r>
            <a:r>
              <a:rPr lang="en-US" sz="1800" dirty="0" smtClean="0">
                <a:latin typeface="Courier New" charset="0"/>
                <a:ea typeface="ＭＳ Ｐゴシック" charset="0"/>
              </a:rPr>
              <a:t>) + </a:t>
            </a:r>
            <a:r>
              <a:rPr lang="en-US" sz="1800" dirty="0">
                <a:latin typeface="Courier New" charset="0"/>
                <a:ea typeface="ＭＳ Ｐゴシック" charset="0"/>
              </a:rPr>
              <a:t>", " + </a:t>
            </a:r>
            <a:r>
              <a:rPr lang="en-US" sz="1800" dirty="0" err="1" smtClean="0">
                <a:latin typeface="Courier New" charset="0"/>
                <a:ea typeface="ＭＳ Ｐゴシック" charset="0"/>
              </a:rPr>
              <a:t>str</a:t>
            </a:r>
            <a:r>
              <a:rPr lang="en-US" sz="1800" dirty="0" smtClean="0">
                <a:latin typeface="Courier New" charset="0"/>
                <a:ea typeface="ＭＳ Ｐゴシック" charset="0"/>
              </a:rPr>
              <a:t>(</a:t>
            </a:r>
            <a:r>
              <a:rPr lang="en-US" sz="1800" b="1" dirty="0" smtClean="0">
                <a:latin typeface="Courier New" charset="0"/>
                <a:ea typeface="ＭＳ Ｐゴシック" charset="0"/>
              </a:rPr>
              <a:t>p1.y</a:t>
            </a:r>
            <a:r>
              <a:rPr lang="en-US" sz="1800" dirty="0" smtClean="0">
                <a:latin typeface="Courier New" charset="0"/>
                <a:ea typeface="ＭＳ Ｐゴシック" charset="0"/>
              </a:rPr>
              <a:t>))   </a:t>
            </a:r>
            <a:r>
              <a:rPr lang="en-US" sz="1800" b="1" dirty="0" smtClean="0">
                <a:solidFill>
                  <a:srgbClr val="008080"/>
                </a:solidFill>
                <a:latin typeface="Courier New" charset="0"/>
                <a:ea typeface="ＭＳ Ｐゴシック" charset="0"/>
              </a:rPr>
              <a:t># 0</a:t>
            </a:r>
            <a:r>
              <a:rPr lang="en-US" sz="1800" b="1" dirty="0">
                <a:solidFill>
                  <a:srgbClr val="008080"/>
                </a:solidFill>
                <a:latin typeface="Courier New" charset="0"/>
                <a:ea typeface="ＭＳ Ｐゴシック" charset="0"/>
              </a:rPr>
              <a:t>, 2</a:t>
            </a:r>
          </a:p>
          <a:p>
            <a:pPr eaLnBrk="1" hangingPunct="1">
              <a:lnSpc>
                <a:spcPct val="80000"/>
              </a:lnSpc>
              <a:buFont typeface="Wingdings 2" charset="0"/>
              <a:buNone/>
              <a:defRPr/>
            </a:pPr>
            <a:endParaRPr lang="en-US" sz="900" dirty="0">
              <a:latin typeface="Courier New" charset="0"/>
              <a:ea typeface="ＭＳ Ｐゴシック" charset="0"/>
            </a:endParaRPr>
          </a:p>
          <a:p>
            <a:pPr eaLnBrk="1" hangingPunct="1">
              <a:lnSpc>
                <a:spcPct val="80000"/>
              </a:lnSpc>
              <a:buFont typeface="Wingdings 2" charset="0"/>
              <a:buNone/>
              <a:defRPr/>
            </a:pPr>
            <a:r>
              <a:rPr lang="en-US" sz="1800" b="1" dirty="0">
                <a:solidFill>
                  <a:srgbClr val="008080"/>
                </a:solidFill>
                <a:latin typeface="Courier New" charset="0"/>
                <a:ea typeface="ＭＳ Ｐゴシック" charset="0"/>
              </a:rPr>
              <a:t>    </a:t>
            </a:r>
            <a:r>
              <a:rPr lang="en-US" sz="1800" b="1" dirty="0" smtClean="0">
                <a:solidFill>
                  <a:srgbClr val="008080"/>
                </a:solidFill>
                <a:latin typeface="Courier New" charset="0"/>
                <a:ea typeface="ＭＳ Ｐゴシック" charset="0"/>
              </a:rPr>
              <a:t># </a:t>
            </a:r>
            <a:r>
              <a:rPr lang="en-US" sz="1800" b="1" dirty="0">
                <a:solidFill>
                  <a:srgbClr val="008080"/>
                </a:solidFill>
                <a:latin typeface="Courier New" charset="0"/>
                <a:ea typeface="ＭＳ Ｐゴシック" charset="0"/>
              </a:rPr>
              <a:t>move p2 and then print it</a:t>
            </a:r>
          </a:p>
          <a:p>
            <a:pPr eaLnBrk="1" hangingPunct="1">
              <a:lnSpc>
                <a:spcPct val="80000"/>
              </a:lnSpc>
              <a:buFont typeface="Wingdings 2" charset="0"/>
              <a:buNone/>
              <a:defRPr/>
            </a:pPr>
            <a:r>
              <a:rPr lang="en-US" sz="1800" dirty="0">
                <a:latin typeface="Courier New" charset="0"/>
                <a:ea typeface="ＭＳ Ｐゴシック" charset="0"/>
              </a:rPr>
              <a:t>    </a:t>
            </a:r>
            <a:r>
              <a:rPr lang="en-US" sz="1800" b="1" dirty="0" smtClean="0">
                <a:latin typeface="Courier New" charset="0"/>
                <a:ea typeface="ＭＳ Ｐゴシック" charset="0"/>
              </a:rPr>
              <a:t>p2.x</a:t>
            </a:r>
            <a:r>
              <a:rPr lang="en-US" sz="1800" dirty="0" smtClean="0">
                <a:latin typeface="Courier New" charset="0"/>
                <a:ea typeface="ＭＳ Ｐゴシック" charset="0"/>
              </a:rPr>
              <a:t> </a:t>
            </a:r>
            <a:r>
              <a:rPr lang="en-US" sz="1800" dirty="0">
                <a:latin typeface="Courier New" charset="0"/>
                <a:ea typeface="ＭＳ Ｐゴシック" charset="0"/>
              </a:rPr>
              <a:t>+= </a:t>
            </a:r>
            <a:r>
              <a:rPr lang="en-US" sz="1800" dirty="0" smtClean="0">
                <a:latin typeface="Courier New" charset="0"/>
                <a:ea typeface="ＭＳ Ｐゴシック" charset="0"/>
              </a:rPr>
              <a:t>2</a:t>
            </a:r>
            <a:endParaRPr lang="en-US" sz="1800" dirty="0">
              <a:latin typeface="Courier New" charset="0"/>
              <a:ea typeface="ＭＳ Ｐゴシック" charset="0"/>
            </a:endParaRPr>
          </a:p>
          <a:p>
            <a:pPr eaLnBrk="1" hangingPunct="1">
              <a:lnSpc>
                <a:spcPct val="80000"/>
              </a:lnSpc>
              <a:buFont typeface="Wingdings 2" charset="0"/>
              <a:buNone/>
              <a:defRPr/>
            </a:pPr>
            <a:r>
              <a:rPr lang="en-US" sz="1800" dirty="0">
                <a:latin typeface="Courier New" charset="0"/>
                <a:ea typeface="ＭＳ Ｐゴシック" charset="0"/>
              </a:rPr>
              <a:t>    </a:t>
            </a:r>
            <a:r>
              <a:rPr lang="en-US" sz="1800" b="1" dirty="0" smtClean="0">
                <a:latin typeface="Courier New" charset="0"/>
                <a:ea typeface="ＭＳ Ｐゴシック" charset="0"/>
              </a:rPr>
              <a:t>p2.y</a:t>
            </a:r>
            <a:r>
              <a:rPr lang="en-US" sz="1800" dirty="0">
                <a:latin typeface="Courier New" charset="0"/>
                <a:ea typeface="ＭＳ Ｐゴシック" charset="0"/>
              </a:rPr>
              <a:t> </a:t>
            </a:r>
            <a:r>
              <a:rPr lang="en-US" sz="1800" dirty="0" smtClean="0">
                <a:latin typeface="Courier New" charset="0"/>
                <a:ea typeface="ＭＳ Ｐゴシック" charset="0"/>
              </a:rPr>
              <a:t>+= 1</a:t>
            </a:r>
            <a:endParaRPr lang="en-US" sz="1800" dirty="0">
              <a:latin typeface="Courier New" charset="0"/>
              <a:ea typeface="ＭＳ Ｐゴシック" charset="0"/>
            </a:endParaRPr>
          </a:p>
          <a:p>
            <a:pPr eaLnBrk="1" hangingPunct="1">
              <a:lnSpc>
                <a:spcPct val="80000"/>
              </a:lnSpc>
              <a:buFont typeface="Wingdings 2" charset="0"/>
              <a:buNone/>
              <a:defRPr/>
            </a:pPr>
            <a:r>
              <a:rPr lang="en-US" sz="1800" dirty="0">
                <a:latin typeface="Courier New" charset="0"/>
                <a:ea typeface="ＭＳ Ｐゴシック" charset="0"/>
              </a:rPr>
              <a:t>    </a:t>
            </a:r>
            <a:r>
              <a:rPr lang="en-US" sz="1800" dirty="0" smtClean="0">
                <a:latin typeface="Courier New" charset="0"/>
                <a:ea typeface="ＭＳ Ｐゴシック" charset="0"/>
              </a:rPr>
              <a:t>print(</a:t>
            </a:r>
            <a:r>
              <a:rPr lang="en-US" sz="1800" dirty="0" err="1" smtClean="0">
                <a:latin typeface="Courier New" charset="0"/>
                <a:ea typeface="ＭＳ Ｐゴシック" charset="0"/>
              </a:rPr>
              <a:t>str</a:t>
            </a:r>
            <a:r>
              <a:rPr lang="en-US" sz="1800" dirty="0" smtClean="0">
                <a:latin typeface="Courier New" charset="0"/>
                <a:ea typeface="ＭＳ Ｐゴシック" charset="0"/>
              </a:rPr>
              <a:t>(</a:t>
            </a:r>
            <a:r>
              <a:rPr lang="en-US" sz="1800" b="1" dirty="0" smtClean="0">
                <a:latin typeface="Courier New" charset="0"/>
                <a:ea typeface="ＭＳ Ｐゴシック" charset="0"/>
              </a:rPr>
              <a:t>p2.x</a:t>
            </a:r>
            <a:r>
              <a:rPr lang="en-US" sz="1800" dirty="0" smtClean="0">
                <a:latin typeface="Courier New" charset="0"/>
                <a:ea typeface="ＭＳ Ｐゴシック" charset="0"/>
              </a:rPr>
              <a:t>) + </a:t>
            </a:r>
            <a:r>
              <a:rPr lang="en-US" sz="1800" dirty="0">
                <a:latin typeface="Courier New" charset="0"/>
                <a:ea typeface="ＭＳ Ｐゴシック" charset="0"/>
              </a:rPr>
              <a:t>", " + </a:t>
            </a:r>
            <a:r>
              <a:rPr lang="en-US" sz="1800" dirty="0" err="1" smtClean="0">
                <a:latin typeface="Courier New" charset="0"/>
                <a:ea typeface="ＭＳ Ｐゴシック" charset="0"/>
              </a:rPr>
              <a:t>str</a:t>
            </a:r>
            <a:r>
              <a:rPr lang="en-US" sz="1800" dirty="0" smtClean="0">
                <a:latin typeface="Courier New" charset="0"/>
                <a:ea typeface="ＭＳ Ｐゴシック" charset="0"/>
              </a:rPr>
              <a:t>(</a:t>
            </a:r>
            <a:r>
              <a:rPr lang="en-US" sz="1800" b="1" dirty="0" smtClean="0">
                <a:latin typeface="Courier New" charset="0"/>
                <a:ea typeface="ＭＳ Ｐゴシック" charset="0"/>
              </a:rPr>
              <a:t>p2.y</a:t>
            </a:r>
            <a:r>
              <a:rPr lang="en-US" sz="1800" dirty="0" smtClean="0">
                <a:latin typeface="Courier New" charset="0"/>
                <a:ea typeface="ＭＳ Ｐゴシック" charset="0"/>
              </a:rPr>
              <a:t>))   </a:t>
            </a:r>
            <a:r>
              <a:rPr lang="en-US" sz="1800" b="1" dirty="0">
                <a:solidFill>
                  <a:srgbClr val="008080"/>
                </a:solidFill>
                <a:latin typeface="Courier New" charset="0"/>
                <a:ea typeface="ＭＳ Ｐゴシック" charset="0"/>
              </a:rPr>
              <a:t>#</a:t>
            </a:r>
            <a:r>
              <a:rPr lang="en-US" sz="1800" b="1" dirty="0" smtClean="0">
                <a:solidFill>
                  <a:srgbClr val="008080"/>
                </a:solidFill>
                <a:latin typeface="Courier New" charset="0"/>
                <a:ea typeface="ＭＳ Ｐゴシック" charset="0"/>
              </a:rPr>
              <a:t> </a:t>
            </a:r>
            <a:r>
              <a:rPr lang="en-US" sz="1800" b="1" dirty="0">
                <a:solidFill>
                  <a:srgbClr val="008080"/>
                </a:solidFill>
                <a:latin typeface="Courier New" charset="0"/>
                <a:ea typeface="ＭＳ Ｐゴシック" charset="0"/>
              </a:rPr>
              <a:t>6, 1</a:t>
            </a:r>
          </a:p>
          <a:p>
            <a:pPr eaLnBrk="1" hangingPunct="1">
              <a:lnSpc>
                <a:spcPct val="80000"/>
              </a:lnSpc>
              <a:buFont typeface="Wingdings 2" charset="0"/>
              <a:buNone/>
              <a:defRPr/>
            </a:pPr>
            <a:r>
              <a:rPr lang="en-US" sz="1800" dirty="0">
                <a:latin typeface="Courier New" charset="0"/>
                <a:ea typeface="ＭＳ Ｐゴシック" charset="0"/>
              </a:rPr>
              <a:t>    </a:t>
            </a:r>
          </a:p>
          <a:p>
            <a:pPr eaLnBrk="1" hangingPunct="1">
              <a:lnSpc>
                <a:spcPct val="80000"/>
              </a:lnSpc>
              <a:buFont typeface="Wingdings 2" charset="0"/>
              <a:buNone/>
              <a:defRPr/>
            </a:pPr>
            <a:endParaRPr lang="en-US" sz="1800" dirty="0">
              <a:ea typeface="ＭＳ Ｐゴシック" charset="0"/>
            </a:endParaRPr>
          </a:p>
          <a:p>
            <a:pPr lvl="1" eaLnBrk="1" hangingPunct="1">
              <a:lnSpc>
                <a:spcPct val="80000"/>
              </a:lnSpc>
              <a:buFont typeface="Wingdings 2" charset="0"/>
              <a:buNone/>
              <a:defRPr/>
            </a:pPr>
            <a:endParaRPr lang="en-US" sz="800" dirty="0">
              <a:ea typeface="ＭＳ Ｐゴシック" charset="0"/>
            </a:endParaRPr>
          </a:p>
          <a:p>
            <a:pPr marL="0" indent="0">
              <a:lnSpc>
                <a:spcPct val="80000"/>
              </a:lnSpc>
              <a:buNone/>
              <a:defRPr/>
            </a:pPr>
            <a:endParaRPr lang="en-US" sz="1800" dirty="0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39847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Client code redundancy</a:t>
            </a:r>
          </a:p>
        </p:txBody>
      </p:sp>
      <p:sp>
        <p:nvSpPr>
          <p:cNvPr id="25603" name="Rectangle 3"/>
          <p:cNvSpPr>
            <a:spLocks noGrp="1"/>
          </p:cNvSpPr>
          <p:nvPr>
            <p:ph type="body" idx="1"/>
          </p:nvPr>
        </p:nvSpPr>
        <p:spPr>
          <a:xfrm>
            <a:off x="838199" y="1825625"/>
            <a:ext cx="11088757" cy="4351338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dirty="0" smtClean="0"/>
              <a:t>Suppose our client program wants to draw </a:t>
            </a:r>
            <a:r>
              <a:rPr lang="en-US" dirty="0" smtClean="0">
                <a:latin typeface="Courier New" panose="02070309020205020404" pitchFamily="49" charset="0"/>
              </a:rPr>
              <a:t>Point</a:t>
            </a:r>
            <a:r>
              <a:rPr lang="en-US" dirty="0" smtClean="0"/>
              <a:t> objects:</a:t>
            </a:r>
            <a:endParaRPr lang="en-US" sz="10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8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draw each city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p1 </a:t>
            </a:r>
            <a:r>
              <a:rPr lang="en-US" sz="1800" dirty="0">
                <a:latin typeface="Courier New" panose="02070309020205020404" pitchFamily="49" charset="0"/>
              </a:rPr>
              <a:t>= </a:t>
            </a:r>
            <a:r>
              <a:rPr lang="en-US" sz="1800" dirty="0" smtClean="0">
                <a:latin typeface="Courier New" panose="02070309020205020404" pitchFamily="49" charset="0"/>
              </a:rPr>
              <a:t>Point()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p1.x = </a:t>
            </a:r>
            <a:r>
              <a:rPr lang="en-US" sz="1800" dirty="0" smtClean="0">
                <a:latin typeface="Courier New" panose="02070309020205020404" pitchFamily="49" charset="0"/>
              </a:rPr>
              <a:t>15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p1.y = </a:t>
            </a:r>
            <a:r>
              <a:rPr lang="en-US" sz="1800" dirty="0" smtClean="0">
                <a:latin typeface="Courier New" panose="02070309020205020404" pitchFamily="49" charset="0"/>
              </a:rPr>
              <a:t>37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b="1" dirty="0" err="1" smtClean="0">
                <a:latin typeface="Courier New" panose="02070309020205020404" pitchFamily="49" charset="0"/>
              </a:rPr>
              <a:t>p.canvas.create_oval</a:t>
            </a:r>
            <a:r>
              <a:rPr lang="en-US" sz="1800" b="1" dirty="0" smtClean="0">
                <a:latin typeface="Courier New" panose="02070309020205020404" pitchFamily="49" charset="0"/>
              </a:rPr>
              <a:t>(p1.x</a:t>
            </a:r>
            <a:r>
              <a:rPr lang="en-US" sz="1800" b="1" dirty="0">
                <a:latin typeface="Courier New" panose="02070309020205020404" pitchFamily="49" charset="0"/>
              </a:rPr>
              <a:t>, p1.y, </a:t>
            </a:r>
            <a:r>
              <a:rPr lang="en-US" sz="1800" b="1" dirty="0" smtClean="0">
                <a:latin typeface="Courier New" panose="02070309020205020404" pitchFamily="49" charset="0"/>
              </a:rPr>
              <a:t>p1.x + 3</a:t>
            </a:r>
            <a:r>
              <a:rPr lang="en-US" sz="1800" b="1" dirty="0">
                <a:latin typeface="Courier New" panose="02070309020205020404" pitchFamily="49" charset="0"/>
              </a:rPr>
              <a:t>, </a:t>
            </a:r>
            <a:r>
              <a:rPr lang="en-US" sz="1800" b="1" dirty="0" smtClean="0">
                <a:latin typeface="Courier New" panose="02070309020205020404" pitchFamily="49" charset="0"/>
              </a:rPr>
              <a:t>p2.x + 3</a:t>
            </a:r>
            <a:r>
              <a:rPr lang="en-US" sz="1800" b="1" dirty="0">
                <a:latin typeface="Courier New" panose="02070309020205020404" pitchFamily="49" charset="0"/>
              </a:rPr>
              <a:t>);</a:t>
            </a:r>
          </a:p>
          <a:p>
            <a:pPr lvl="1">
              <a:lnSpc>
                <a:spcPct val="80000"/>
              </a:lnSpc>
              <a:buNone/>
            </a:pPr>
            <a:r>
              <a:rPr lang="en-US" sz="1800" b="1" dirty="0" err="1" smtClean="0">
                <a:latin typeface="Courier New" panose="02070309020205020404" pitchFamily="49" charset="0"/>
              </a:rPr>
              <a:t>p.canvas.create_string</a:t>
            </a:r>
            <a:r>
              <a:rPr lang="en-US" sz="1800" b="1" dirty="0" smtClean="0">
                <a:latin typeface="Courier New" panose="02070309020205020404" pitchFamily="49" charset="0"/>
              </a:rPr>
              <a:t>(p1.x</a:t>
            </a:r>
            <a:r>
              <a:rPr lang="en-US" sz="1800" b="1" dirty="0">
                <a:latin typeface="Courier New" panose="02070309020205020404" pitchFamily="49" charset="0"/>
              </a:rPr>
              <a:t>, </a:t>
            </a:r>
            <a:r>
              <a:rPr lang="en-US" sz="1800" b="1" dirty="0" smtClean="0">
                <a:latin typeface="Courier New" panose="02070309020205020404" pitchFamily="49" charset="0"/>
              </a:rPr>
              <a:t>p1.y, "(" + </a:t>
            </a:r>
            <a:r>
              <a:rPr lang="en-US" sz="1800" b="1" dirty="0" err="1" smtClean="0">
                <a:latin typeface="Courier New" panose="02070309020205020404" pitchFamily="49" charset="0"/>
              </a:rPr>
              <a:t>str</a:t>
            </a:r>
            <a:r>
              <a:rPr lang="en-US" sz="1800" b="1" dirty="0" smtClean="0">
                <a:latin typeface="Courier New" panose="02070309020205020404" pitchFamily="49" charset="0"/>
              </a:rPr>
              <a:t>(p1.x) + ", " + </a:t>
            </a:r>
            <a:r>
              <a:rPr lang="en-US" sz="1800" b="1" dirty="0" err="1" smtClean="0">
                <a:latin typeface="Courier New" panose="02070309020205020404" pitchFamily="49" charset="0"/>
              </a:rPr>
              <a:t>str</a:t>
            </a:r>
            <a:r>
              <a:rPr lang="en-US" sz="1800" b="1" dirty="0" smtClean="0">
                <a:latin typeface="Courier New" panose="02070309020205020404" pitchFamily="49" charset="0"/>
              </a:rPr>
              <a:t>(p1.y) + ")")</a:t>
            </a:r>
            <a:endParaRPr lang="en-US" sz="18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8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dirty="0" smtClean="0"/>
              <a:t>To draw other points, the same code must be repeated.</a:t>
            </a:r>
            <a:endParaRPr lang="en-US" sz="2400" dirty="0"/>
          </a:p>
          <a:p>
            <a:pPr lvl="1" eaLnBrk="1" hangingPunct="1">
              <a:lnSpc>
                <a:spcPct val="110000"/>
              </a:lnSpc>
            </a:pPr>
            <a:r>
              <a:rPr lang="en-US" dirty="0" smtClean="0"/>
              <a:t>We can remove this redundancy using a method.</a:t>
            </a:r>
          </a:p>
        </p:txBody>
      </p:sp>
    </p:spTree>
    <p:extLst>
      <p:ext uri="{BB962C8B-B14F-4D97-AF65-F5344CB8AC3E}">
        <p14:creationId xmlns:p14="http://schemas.microsoft.com/office/powerpoint/2010/main" val="23893259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Eliminating redundancy, v1</a:t>
            </a:r>
          </a:p>
        </p:txBody>
      </p:sp>
      <p:sp>
        <p:nvSpPr>
          <p:cNvPr id="26627" name="Rectangle 3"/>
          <p:cNvSpPr>
            <a:spLocks noGrp="1"/>
          </p:cNvSpPr>
          <p:nvPr>
            <p:ph type="body" idx="1"/>
          </p:nvPr>
        </p:nvSpPr>
        <p:spPr>
          <a:xfrm>
            <a:off x="212034" y="1865382"/>
            <a:ext cx="11979965" cy="435133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dirty="0" smtClean="0"/>
              <a:t>We can eliminate the redundancy with a function: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9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9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900" b="1" dirty="0">
                <a:solidFill>
                  <a:srgbClr val="008080"/>
                </a:solidFill>
                <a:latin typeface="Courier New" panose="02070309020205020404" pitchFamily="49" charset="0"/>
              </a:rPr>
              <a:t>Draws the given point on the </a:t>
            </a:r>
            <a:r>
              <a:rPr lang="en-US" sz="1900" b="1" dirty="0" err="1" smtClean="0">
                <a:solidFill>
                  <a:srgbClr val="008080"/>
                </a:solidFill>
                <a:latin typeface="Courier New" panose="02070309020205020404" pitchFamily="49" charset="0"/>
              </a:rPr>
              <a:t>DrawingPanel</a:t>
            </a:r>
            <a:r>
              <a:rPr lang="en-US" sz="19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.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1800" dirty="0" err="1" smtClean="0">
                <a:latin typeface="Courier New" panose="02070309020205020404" pitchFamily="49" charset="0"/>
              </a:rPr>
              <a:t>def</a:t>
            </a:r>
            <a:r>
              <a:rPr lang="en-US" sz="1800" dirty="0" smtClean="0">
                <a:latin typeface="Courier New" panose="02070309020205020404" pitchFamily="49" charset="0"/>
              </a:rPr>
              <a:t> draw(p, panel):</a:t>
            </a:r>
          </a:p>
          <a:p>
            <a:pPr lvl="1">
              <a:lnSpc>
                <a:spcPct val="80000"/>
              </a:lnSpc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    </a:t>
            </a:r>
            <a:r>
              <a:rPr lang="en-US" sz="1800" dirty="0" err="1" smtClean="0">
                <a:latin typeface="Courier New" panose="02070309020205020404" pitchFamily="49" charset="0"/>
              </a:rPr>
              <a:t>panel.canvas.create_oval</a:t>
            </a:r>
            <a:r>
              <a:rPr lang="en-US" sz="1800" dirty="0" smtClean="0">
                <a:latin typeface="Courier New" panose="02070309020205020404" pitchFamily="49" charset="0"/>
              </a:rPr>
              <a:t>(p1.x, p1.y, p1.x + 3, p2.x + 3);</a:t>
            </a:r>
          </a:p>
          <a:p>
            <a:pPr lvl="1">
              <a:lnSpc>
                <a:spcPct val="80000"/>
              </a:lnSpc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    </a:t>
            </a:r>
            <a:r>
              <a:rPr lang="en-US" sz="1700" dirty="0" err="1" smtClean="0">
                <a:latin typeface="Courier New" panose="02070309020205020404" pitchFamily="49" charset="0"/>
              </a:rPr>
              <a:t>panel.canvas.create_string</a:t>
            </a:r>
            <a:r>
              <a:rPr lang="en-US" sz="1700" dirty="0" smtClean="0">
                <a:latin typeface="Courier New" panose="02070309020205020404" pitchFamily="49" charset="0"/>
              </a:rPr>
              <a:t>(p1.x, p1.y, "(" + </a:t>
            </a:r>
            <a:r>
              <a:rPr lang="en-US" sz="1700" dirty="0" err="1" smtClean="0">
                <a:latin typeface="Courier New" panose="02070309020205020404" pitchFamily="49" charset="0"/>
              </a:rPr>
              <a:t>str</a:t>
            </a:r>
            <a:r>
              <a:rPr lang="en-US" sz="1700" dirty="0" smtClean="0">
                <a:latin typeface="Courier New" panose="02070309020205020404" pitchFamily="49" charset="0"/>
              </a:rPr>
              <a:t>(p1.x) + ", " + </a:t>
            </a:r>
            <a:r>
              <a:rPr lang="en-US" sz="1700" dirty="0" err="1" smtClean="0">
                <a:latin typeface="Courier New" panose="02070309020205020404" pitchFamily="49" charset="0"/>
              </a:rPr>
              <a:t>str</a:t>
            </a:r>
            <a:r>
              <a:rPr lang="en-US" sz="1700" dirty="0" smtClean="0">
                <a:latin typeface="Courier New" panose="02070309020205020404" pitchFamily="49" charset="0"/>
              </a:rPr>
              <a:t>(p1.y) + ")")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19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19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dirty="0" smtClean="0"/>
          </a:p>
          <a:p>
            <a:pPr eaLnBrk="1" hangingPunct="1">
              <a:lnSpc>
                <a:spcPct val="80000"/>
              </a:lnSpc>
            </a:pPr>
            <a:r>
              <a:rPr lang="en-US" dirty="0" smtClean="0">
                <a:latin typeface="Courier New" panose="02070309020205020404" pitchFamily="49" charset="0"/>
              </a:rPr>
              <a:t>main</a:t>
            </a:r>
            <a:r>
              <a:rPr lang="en-US" dirty="0" smtClean="0"/>
              <a:t> would call the method as follows: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7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draw(p1, panel)</a:t>
            </a:r>
            <a:endParaRPr lang="en-US" sz="1800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9980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Clients of objects</a:t>
            </a:r>
          </a:p>
        </p:txBody>
      </p:sp>
      <p:sp>
        <p:nvSpPr>
          <p:cNvPr id="717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client program</a:t>
            </a:r>
            <a:r>
              <a:rPr lang="en-US" dirty="0" smtClean="0"/>
              <a:t>: A program that uses objects.</a:t>
            </a:r>
          </a:p>
          <a:p>
            <a:pPr lvl="1" eaLnBrk="1" hangingPunct="1"/>
            <a:r>
              <a:rPr lang="en-US" dirty="0" smtClean="0"/>
              <a:t>Example: </a:t>
            </a:r>
            <a:r>
              <a:rPr lang="en-US" dirty="0">
                <a:latin typeface="Courier New" panose="02070309020205020404" pitchFamily="49" charset="0"/>
              </a:rPr>
              <a:t>s</a:t>
            </a:r>
            <a:r>
              <a:rPr lang="en-US" dirty="0" smtClean="0">
                <a:latin typeface="Courier New" panose="02070309020205020404" pitchFamily="49" charset="0"/>
              </a:rPr>
              <a:t>hapes</a:t>
            </a:r>
            <a:r>
              <a:rPr lang="en-US" dirty="0" smtClean="0"/>
              <a:t> is a client of </a:t>
            </a:r>
            <a:r>
              <a:rPr lang="en-US" dirty="0" err="1" smtClean="0">
                <a:latin typeface="Courier New" panose="02070309020205020404" pitchFamily="49" charset="0"/>
              </a:rPr>
              <a:t>DrawingPanel</a:t>
            </a:r>
            <a:r>
              <a:rPr lang="en-US" dirty="0" smtClean="0"/>
              <a:t>.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877040" y="2912681"/>
            <a:ext cx="4114800" cy="156966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31775" indent="-231775"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1311275" indent="-246063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425575" indent="-246063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539875" indent="-20955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1462088" indent="-20955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19192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3764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28336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2908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 sz="1600" u="sng" dirty="0" smtClean="0">
                <a:latin typeface="Courier New" panose="02070309020205020404" pitchFamily="49" charset="0"/>
                <a:cs typeface="Times New Roman" panose="02020603050405020304" pitchFamily="18" charset="0"/>
              </a:rPr>
              <a:t>shapes.py</a:t>
            </a:r>
            <a:r>
              <a:rPr lang="en-US" sz="1600" u="sng" dirty="0" smtClean="0">
                <a:cs typeface="Times New Roman" panose="02020603050405020304" pitchFamily="18" charset="0"/>
              </a:rPr>
              <a:t> </a:t>
            </a:r>
            <a:r>
              <a:rPr lang="en-US" sz="1600" u="sng" dirty="0">
                <a:cs typeface="Times New Roman" panose="02020603050405020304" pitchFamily="18" charset="0"/>
              </a:rPr>
              <a:t>(client program)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 sz="1600" dirty="0" err="1" smtClean="0">
                <a:latin typeface="Courier New" panose="02070309020205020404" pitchFamily="49" charset="0"/>
                <a:cs typeface="Times New Roman" panose="02020603050405020304" pitchFamily="18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  <a:cs typeface="Times New Roman" panose="02020603050405020304" pitchFamily="18" charset="0"/>
              </a:rPr>
              <a:t> main():</a:t>
            </a:r>
            <a:endParaRPr lang="en-US" sz="1600" dirty="0">
              <a:latin typeface="Courier New" panose="02070309020205020404" pitchFamily="49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  <a:cs typeface="Times New Roman" panose="02020603050405020304" pitchFamily="18" charset="0"/>
              </a:rPr>
              <a:t>    </a:t>
            </a:r>
            <a:r>
              <a:rPr lang="en-US" sz="1600" dirty="0" err="1" smtClean="0">
                <a:latin typeface="Courier New" panose="02070309020205020404" pitchFamily="49" charset="0"/>
                <a:cs typeface="Times New Roman" panose="02020603050405020304" pitchFamily="18" charset="0"/>
              </a:rPr>
              <a:t>DrawingPanel</a:t>
            </a:r>
            <a:r>
              <a:rPr lang="en-US" sz="1600" dirty="0">
                <a:latin typeface="Courier New" panose="02070309020205020404" pitchFamily="49" charset="0"/>
                <a:cs typeface="Times New Roman" panose="02020603050405020304" pitchFamily="18" charset="0"/>
              </a:rPr>
              <a:t>(...)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  <a:cs typeface="Times New Roman" panose="02020603050405020304" pitchFamily="18" charset="0"/>
              </a:rPr>
              <a:t>    </a:t>
            </a:r>
            <a:r>
              <a:rPr lang="en-US" sz="1600" dirty="0" err="1" smtClean="0">
                <a:latin typeface="Courier New" panose="02070309020205020404" pitchFamily="49" charset="0"/>
                <a:cs typeface="Times New Roman" panose="02020603050405020304" pitchFamily="18" charset="0"/>
              </a:rPr>
              <a:t>DrawingPanel</a:t>
            </a:r>
            <a:r>
              <a:rPr lang="en-US" sz="1600" dirty="0">
                <a:latin typeface="Courier New" panose="02070309020205020404" pitchFamily="49" charset="0"/>
                <a:cs typeface="Times New Roman" panose="02020603050405020304" pitchFamily="18" charset="0"/>
              </a:rPr>
              <a:t>(...)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  <a:cs typeface="Times New Roman" panose="02020603050405020304" pitchFamily="18" charset="0"/>
              </a:rPr>
              <a:t>    </a:t>
            </a:r>
            <a:r>
              <a:rPr lang="en-US" sz="1600" dirty="0" smtClean="0">
                <a:latin typeface="Courier New" panose="02070309020205020404" pitchFamily="49" charset="0"/>
                <a:cs typeface="Times New Roman" panose="02020603050405020304" pitchFamily="18" charset="0"/>
              </a:rPr>
              <a:t>...</a:t>
            </a:r>
            <a:endParaRPr lang="en-US" sz="1600" dirty="0">
              <a:latin typeface="Courier New" panose="02070309020205020404" pitchFamily="49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 sz="1600" dirty="0" smtClean="0">
                <a:latin typeface="Courier New" panose="02070309020205020404" pitchFamily="49" charset="0"/>
                <a:cs typeface="Times New Roman" panose="02020603050405020304" pitchFamily="18" charset="0"/>
              </a:rPr>
              <a:t>main()</a:t>
            </a:r>
            <a:endParaRPr lang="en-US" sz="1600" dirty="0">
              <a:latin typeface="Courier New" panose="02070309020205020404" pitchFamily="49" charset="0"/>
              <a:cs typeface="Times New Roman" panose="02020603050405020304" pitchFamily="18" charset="0"/>
            </a:endParaRP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7153275" y="2935328"/>
            <a:ext cx="3581400" cy="1107996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31775" indent="-231775"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1311275" indent="-246063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425575" indent="-246063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539875" indent="-20955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1462088" indent="-20955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19192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3764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28336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290888" indent="-20955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 sz="1600" u="sng" dirty="0" smtClean="0">
                <a:latin typeface="Courier New" panose="02070309020205020404" pitchFamily="49" charset="0"/>
                <a:cs typeface="Times New Roman" panose="02020603050405020304" pitchFamily="18" charset="0"/>
              </a:rPr>
              <a:t>drawingpanel.py</a:t>
            </a:r>
            <a:r>
              <a:rPr lang="en-US" sz="1600" u="sng" dirty="0" smtClean="0">
                <a:cs typeface="Times New Roman" panose="02020603050405020304" pitchFamily="18" charset="0"/>
              </a:rPr>
              <a:t> </a:t>
            </a:r>
            <a:r>
              <a:rPr lang="en-US" sz="1600" u="sng" dirty="0">
                <a:cs typeface="Times New Roman" panose="02020603050405020304" pitchFamily="18" charset="0"/>
              </a:rPr>
              <a:t>(class)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 sz="1600" dirty="0" smtClean="0">
                <a:latin typeface="Courier New" panose="02070309020205020404" pitchFamily="49" charset="0"/>
                <a:cs typeface="Times New Roman" panose="02020603050405020304" pitchFamily="18" charset="0"/>
              </a:rPr>
              <a:t>class </a:t>
            </a:r>
            <a:r>
              <a:rPr lang="en-US" sz="1600" dirty="0" err="1" smtClean="0">
                <a:latin typeface="Courier New" panose="02070309020205020404" pitchFamily="49" charset="0"/>
                <a:cs typeface="Times New Roman" panose="02020603050405020304" pitchFamily="18" charset="0"/>
              </a:rPr>
              <a:t>DrawingPanel</a:t>
            </a:r>
            <a:r>
              <a:rPr lang="en-US" sz="1600" dirty="0" smtClean="0">
                <a:latin typeface="Courier New" panose="02070309020205020404" pitchFamily="49" charset="0"/>
                <a:cs typeface="Times New Roman" panose="02020603050405020304" pitchFamily="18" charset="0"/>
              </a:rPr>
              <a:t>:</a:t>
            </a:r>
            <a:endParaRPr lang="en-US" sz="1600" dirty="0">
              <a:latin typeface="Courier New" panose="02070309020205020404" pitchFamily="49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  <a:cs typeface="Times New Roman" panose="02020603050405020304" pitchFamily="18" charset="0"/>
              </a:rPr>
              <a:t>    ...</a:t>
            </a:r>
          </a:p>
          <a:p>
            <a:pPr eaLnBrk="1" hangingPunct="1">
              <a:lnSpc>
                <a:spcPct val="50000"/>
              </a:lnSpc>
              <a:spcBef>
                <a:spcPct val="500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endParaRPr lang="en-US" sz="1600" dirty="0">
              <a:latin typeface="Courier New" panose="02070309020205020404" pitchFamily="49" charset="0"/>
              <a:cs typeface="Times New Roman" panose="02020603050405020304" pitchFamily="18" charset="0"/>
            </a:endParaRPr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>
            <a:off x="6039157" y="3438233"/>
            <a:ext cx="1066800" cy="190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>
            <a:off x="5132440" y="3588708"/>
            <a:ext cx="4421136" cy="142775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>
            <a:off x="5132439" y="3937819"/>
            <a:ext cx="2419810" cy="104568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/>
          </a:p>
        </p:txBody>
      </p:sp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429"/>
          <a:stretch>
            <a:fillRect/>
          </a:stretch>
        </p:blipFill>
        <p:spPr bwMode="auto">
          <a:xfrm>
            <a:off x="6772275" y="5114926"/>
            <a:ext cx="3657600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49945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Problems with function solution</a:t>
            </a:r>
          </a:p>
        </p:txBody>
      </p:sp>
      <p:sp>
        <p:nvSpPr>
          <p:cNvPr id="1101827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lnSpc>
                <a:spcPct val="120000"/>
              </a:lnSpc>
            </a:pPr>
            <a:r>
              <a:rPr lang="en-US" dirty="0" smtClean="0"/>
              <a:t>We are missing a major benefit of objects: code reuse.</a:t>
            </a:r>
          </a:p>
          <a:p>
            <a:pPr lvl="1" eaLnBrk="1" hangingPunct="1">
              <a:lnSpc>
                <a:spcPct val="120000"/>
              </a:lnSpc>
            </a:pPr>
            <a:r>
              <a:rPr lang="en-US" dirty="0" smtClean="0"/>
              <a:t>Every program that draws </a:t>
            </a:r>
            <a:r>
              <a:rPr lang="en-US" dirty="0" smtClean="0">
                <a:latin typeface="Courier New" panose="02070309020205020404" pitchFamily="49" charset="0"/>
              </a:rPr>
              <a:t>Point</a:t>
            </a:r>
            <a:r>
              <a:rPr lang="en-US" dirty="0" smtClean="0"/>
              <a:t>s would need a </a:t>
            </a:r>
            <a:r>
              <a:rPr lang="en-US" dirty="0" smtClean="0">
                <a:latin typeface="Courier New" panose="02070309020205020404" pitchFamily="49" charset="0"/>
              </a:rPr>
              <a:t>draw</a:t>
            </a:r>
            <a:r>
              <a:rPr lang="en-US" dirty="0" smtClean="0"/>
              <a:t> function.</a:t>
            </a:r>
          </a:p>
          <a:p>
            <a:pPr lvl="1" eaLnBrk="1" hangingPunct="1">
              <a:lnSpc>
                <a:spcPct val="120000"/>
              </a:lnSpc>
              <a:buFont typeface="Wingdings 2" panose="05020102010507070707" pitchFamily="18" charset="2"/>
              <a:buNone/>
            </a:pPr>
            <a:endParaRPr lang="en-US" dirty="0" smtClean="0"/>
          </a:p>
          <a:p>
            <a:pPr eaLnBrk="1" hangingPunct="1">
              <a:lnSpc>
                <a:spcPct val="120000"/>
              </a:lnSpc>
            </a:pPr>
            <a:r>
              <a:rPr lang="en-US" dirty="0" smtClean="0"/>
              <a:t>The syntax doesn't match how we're used to using objects.</a:t>
            </a:r>
          </a:p>
          <a:p>
            <a:pPr lvl="1" eaLnBrk="1" hangingPunct="1">
              <a:lnSpc>
                <a:spcPct val="12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b="1" dirty="0" smtClean="0">
                <a:solidFill>
                  <a:srgbClr val="800000"/>
                </a:solidFill>
                <a:latin typeface="Courier New" panose="02070309020205020404" pitchFamily="49" charset="0"/>
              </a:rPr>
              <a:t>	draw(p1, panel)    # function (bad)</a:t>
            </a:r>
            <a:endParaRPr lang="en-US" sz="800" b="1" dirty="0">
              <a:solidFill>
                <a:srgbClr val="800000"/>
              </a:solidFill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b="1" dirty="0" smtClean="0">
              <a:solidFill>
                <a:srgbClr val="003399"/>
              </a:solidFill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dirty="0" smtClean="0"/>
          </a:p>
          <a:p>
            <a:pPr eaLnBrk="1" hangingPunct="1">
              <a:lnSpc>
                <a:spcPct val="120000"/>
              </a:lnSpc>
            </a:pPr>
            <a:r>
              <a:rPr lang="en-US" dirty="0" smtClean="0"/>
              <a:t>The point of classes is to combine state and behavior.</a:t>
            </a:r>
          </a:p>
          <a:p>
            <a:pPr lvl="1" eaLnBrk="1" hangingPunct="1">
              <a:lnSpc>
                <a:spcPct val="120000"/>
              </a:lnSpc>
            </a:pPr>
            <a:r>
              <a:rPr lang="en-US" dirty="0" smtClean="0"/>
              <a:t>The </a:t>
            </a:r>
            <a:r>
              <a:rPr lang="en-US" dirty="0" smtClean="0">
                <a:latin typeface="Courier New" panose="02070309020205020404" pitchFamily="49" charset="0"/>
              </a:rPr>
              <a:t>draw</a:t>
            </a:r>
            <a:r>
              <a:rPr lang="en-US" dirty="0" smtClean="0"/>
              <a:t> behavior is closely related to a </a:t>
            </a:r>
            <a:r>
              <a:rPr lang="en-US" dirty="0" smtClean="0">
                <a:latin typeface="Courier New" panose="02070309020205020404" pitchFamily="49" charset="0"/>
              </a:rPr>
              <a:t>Point</a:t>
            </a:r>
            <a:r>
              <a:rPr lang="en-US" dirty="0" smtClean="0"/>
              <a:t>'s data.</a:t>
            </a:r>
          </a:p>
          <a:p>
            <a:pPr lvl="1" eaLnBrk="1" hangingPunct="1">
              <a:lnSpc>
                <a:spcPct val="120000"/>
              </a:lnSpc>
            </a:pPr>
            <a:r>
              <a:rPr lang="en-US" dirty="0" smtClean="0"/>
              <a:t>The function belongs </a:t>
            </a:r>
            <a:r>
              <a:rPr lang="en-US" i="1" dirty="0" smtClean="0"/>
              <a:t>inside</a:t>
            </a:r>
            <a:r>
              <a:rPr lang="en-US" dirty="0" smtClean="0"/>
              <a:t> each </a:t>
            </a:r>
            <a:r>
              <a:rPr lang="en-US" dirty="0" smtClean="0">
                <a:latin typeface="Courier New" panose="02070309020205020404" pitchFamily="49" charset="0"/>
              </a:rPr>
              <a:t>Point</a:t>
            </a:r>
            <a:r>
              <a:rPr lang="en-US" dirty="0" smtClean="0"/>
              <a:t> object.</a:t>
            </a:r>
          </a:p>
          <a:p>
            <a:pPr lvl="1" eaLnBrk="1" hangingPunct="1">
              <a:lnSpc>
                <a:spcPct val="120000"/>
              </a:lnSpc>
              <a:buFont typeface="Wingdings 2" panose="05020102010507070707" pitchFamily="18" charset="2"/>
              <a:buNone/>
            </a:pPr>
            <a:endParaRPr lang="en-US" sz="800" dirty="0"/>
          </a:p>
          <a:p>
            <a:pPr lvl="1" eaLnBrk="1" hangingPunct="1">
              <a:lnSpc>
                <a:spcPct val="120000"/>
              </a:lnSpc>
              <a:buFont typeface="Wingdings 2" panose="05020102010507070707" pitchFamily="18" charset="2"/>
              <a:buNone/>
            </a:pPr>
            <a:endParaRPr lang="en-US" sz="800" dirty="0"/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	p1.draw(panel)     # inside the object (better)</a:t>
            </a:r>
          </a:p>
        </p:txBody>
      </p:sp>
    </p:spTree>
    <p:extLst>
      <p:ext uri="{BB962C8B-B14F-4D97-AF65-F5344CB8AC3E}">
        <p14:creationId xmlns:p14="http://schemas.microsoft.com/office/powerpoint/2010/main" val="40574744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1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01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1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01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18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018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18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018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18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018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182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0182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Instance methods</a:t>
            </a:r>
          </a:p>
        </p:txBody>
      </p:sp>
      <p:sp>
        <p:nvSpPr>
          <p:cNvPr id="28675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tabLst>
                <a:tab pos="2227263" algn="l"/>
              </a:tabLst>
            </a:pPr>
            <a:r>
              <a:rPr lang="en-US" b="1" dirty="0" smtClean="0"/>
              <a:t>method</a:t>
            </a:r>
            <a:r>
              <a:rPr lang="en-US" dirty="0" smtClean="0"/>
              <a:t> (or </a:t>
            </a:r>
            <a:r>
              <a:rPr lang="en-US" b="1" dirty="0" smtClean="0"/>
              <a:t>object function</a:t>
            </a:r>
            <a:r>
              <a:rPr lang="en-US" dirty="0" smtClean="0"/>
              <a:t>): Exists inside each object of a class and gives behavior to each object.</a:t>
            </a:r>
          </a:p>
          <a:p>
            <a:pPr lvl="1">
              <a:buNone/>
              <a:tabLst>
                <a:tab pos="2227263" algn="l"/>
              </a:tabLst>
            </a:pPr>
            <a:endParaRPr lang="en-US" sz="800" dirty="0">
              <a:latin typeface="Courier New" panose="02070309020205020404" pitchFamily="49" charset="0"/>
            </a:endParaRPr>
          </a:p>
          <a:p>
            <a:pPr lvl="1">
              <a:buNone/>
              <a:tabLst>
                <a:tab pos="2227263" algn="l"/>
              </a:tabLst>
            </a:pPr>
            <a:endParaRPr lang="en-US" sz="800" dirty="0">
              <a:latin typeface="Courier New" panose="02070309020205020404" pitchFamily="49" charset="0"/>
            </a:endParaRPr>
          </a:p>
          <a:p>
            <a:pPr lvl="1">
              <a:buNone/>
              <a:tabLst>
                <a:tab pos="2227263" algn="l"/>
              </a:tabLst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  <a:r>
              <a:rPr lang="en-US" dirty="0" err="1" smtClean="0">
                <a:latin typeface="Courier New" panose="02070309020205020404" pitchFamily="49" charset="0"/>
              </a:rPr>
              <a:t>def</a:t>
            </a:r>
            <a:r>
              <a:rPr lang="en-US" dirty="0" smtClean="0">
                <a:latin typeface="Courier New" panose="02070309020205020404" pitchFamily="49" charset="0"/>
              </a:rPr>
              <a:t> </a:t>
            </a:r>
            <a:r>
              <a:rPr lang="en-US" b="1" dirty="0" smtClean="0"/>
              <a:t>name</a:t>
            </a:r>
            <a:r>
              <a:rPr lang="en-US" dirty="0" smtClean="0">
                <a:latin typeface="Courier New" panose="02070309020205020404" pitchFamily="49" charset="0"/>
              </a:rPr>
              <a:t>(self, </a:t>
            </a:r>
            <a:r>
              <a:rPr lang="en-US" b="1" dirty="0" smtClean="0"/>
              <a:t>parameters</a:t>
            </a:r>
            <a:r>
              <a:rPr lang="en-US" dirty="0" smtClean="0">
                <a:latin typeface="Courier New" panose="02070309020205020404" pitchFamily="49" charset="0"/>
              </a:rPr>
              <a:t>):</a:t>
            </a:r>
          </a:p>
          <a:p>
            <a:pPr lvl="1">
              <a:buNone/>
              <a:tabLst>
                <a:tab pos="2227263" algn="l"/>
              </a:tabLst>
            </a:pPr>
            <a:r>
              <a:rPr lang="en-US" dirty="0" smtClean="0">
                <a:latin typeface="Courier New" panose="02070309020205020404" pitchFamily="49" charset="0"/>
              </a:rPr>
              <a:t>	    </a:t>
            </a:r>
            <a:r>
              <a:rPr lang="en-US" b="1" dirty="0" smtClean="0"/>
              <a:t>statements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>
              <a:buNone/>
              <a:tabLst>
                <a:tab pos="2227263" algn="l"/>
              </a:tabLst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</a:p>
          <a:p>
            <a:pPr lvl="1">
              <a:buNone/>
              <a:tabLst>
                <a:tab pos="2227263" algn="l"/>
              </a:tabLst>
            </a:pPr>
            <a:endParaRPr lang="en-US" sz="800" dirty="0">
              <a:latin typeface="Courier New" panose="02070309020205020404" pitchFamily="49" charset="0"/>
            </a:endParaRPr>
          </a:p>
          <a:p>
            <a:pPr lvl="1">
              <a:tabLst>
                <a:tab pos="2227263" algn="l"/>
              </a:tabLst>
            </a:pPr>
            <a:r>
              <a:rPr lang="en-US" dirty="0" smtClean="0"/>
              <a:t>same syntax as functions, but with an extra </a:t>
            </a:r>
            <a:r>
              <a:rPr lang="en-US" dirty="0" smtClean="0">
                <a:latin typeface="Courier New" panose="02070309020205020404" pitchFamily="49" charset="0"/>
              </a:rPr>
              <a:t>self </a:t>
            </a:r>
            <a:r>
              <a:rPr lang="en-US" dirty="0" smtClean="0"/>
              <a:t>parameter</a:t>
            </a:r>
          </a:p>
          <a:p>
            <a:pPr lvl="1">
              <a:buNone/>
              <a:tabLst>
                <a:tab pos="2227263" algn="l"/>
              </a:tabLst>
            </a:pPr>
            <a:endParaRPr lang="en-US" dirty="0" smtClean="0"/>
          </a:p>
          <a:p>
            <a:pPr lvl="1">
              <a:buNone/>
              <a:tabLst>
                <a:tab pos="2227263" algn="l"/>
              </a:tabLst>
            </a:pPr>
            <a:endParaRPr lang="en-US" dirty="0" smtClean="0"/>
          </a:p>
          <a:p>
            <a:pPr lvl="1">
              <a:buNone/>
              <a:tabLst>
                <a:tab pos="2227263" algn="l"/>
              </a:tabLst>
            </a:pPr>
            <a:r>
              <a:rPr lang="en-US" dirty="0" smtClean="0"/>
              <a:t>	Example:</a:t>
            </a:r>
          </a:p>
          <a:p>
            <a:pPr lvl="1">
              <a:lnSpc>
                <a:spcPct val="80000"/>
              </a:lnSpc>
              <a:buNone/>
              <a:tabLst>
                <a:tab pos="2227263" algn="l"/>
              </a:tabLst>
            </a:pPr>
            <a:endParaRPr lang="en-US" sz="800" dirty="0">
              <a:latin typeface="Courier New" panose="02070309020205020404" pitchFamily="49" charset="0"/>
            </a:endParaRPr>
          </a:p>
          <a:p>
            <a:pPr lvl="1">
              <a:lnSpc>
                <a:spcPct val="80000"/>
              </a:lnSpc>
              <a:buNone/>
              <a:tabLst>
                <a:tab pos="2227263" algn="l"/>
              </a:tabLst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  <a:r>
              <a:rPr lang="en-US" dirty="0" err="1" smtClean="0">
                <a:latin typeface="Courier New" panose="02070309020205020404" pitchFamily="49" charset="0"/>
              </a:rPr>
              <a:t>def</a:t>
            </a:r>
            <a:r>
              <a:rPr lang="en-US" dirty="0" smtClean="0">
                <a:latin typeface="Courier New" panose="02070309020205020404" pitchFamily="49" charset="0"/>
              </a:rPr>
              <a:t> shout(self):</a:t>
            </a:r>
          </a:p>
          <a:p>
            <a:pPr lvl="1">
              <a:lnSpc>
                <a:spcPct val="80000"/>
              </a:lnSpc>
              <a:buNone/>
              <a:tabLst>
                <a:tab pos="2227263" algn="l"/>
              </a:tabLst>
            </a:pPr>
            <a:r>
              <a:rPr lang="en-US" dirty="0" smtClean="0">
                <a:latin typeface="Courier New" panose="02070309020205020404" pitchFamily="49" charset="0"/>
              </a:rPr>
              <a:t>	    print("HELLO THERE!")</a:t>
            </a:r>
          </a:p>
          <a:p>
            <a:pPr lvl="1">
              <a:lnSpc>
                <a:spcPct val="80000"/>
              </a:lnSpc>
              <a:buNone/>
              <a:tabLst>
                <a:tab pos="2227263" algn="l"/>
              </a:tabLst>
            </a:pPr>
            <a:endParaRPr lang="en-US" dirty="0" smtClean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74838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Instance method example</a:t>
            </a:r>
          </a:p>
        </p:txBody>
      </p:sp>
      <p:sp>
        <p:nvSpPr>
          <p:cNvPr id="29699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class Point: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    </a:t>
            </a:r>
            <a:r>
              <a:rPr lang="en-US" dirty="0" err="1" smtClean="0">
                <a:latin typeface="Courier New" panose="02070309020205020404" pitchFamily="49" charset="0"/>
              </a:rPr>
              <a:t>def</a:t>
            </a:r>
            <a:r>
              <a:rPr lang="en-US" dirty="0" smtClean="0">
                <a:latin typeface="Courier New" panose="02070309020205020404" pitchFamily="49" charset="0"/>
              </a:rPr>
              <a:t> __</a:t>
            </a:r>
            <a:r>
              <a:rPr lang="en-US" dirty="0" err="1" smtClean="0">
                <a:latin typeface="Courier New" panose="02070309020205020404" pitchFamily="49" charset="0"/>
              </a:rPr>
              <a:t>init</a:t>
            </a:r>
            <a:r>
              <a:rPr lang="en-US" dirty="0" smtClean="0">
                <a:latin typeface="Courier New" panose="02070309020205020404" pitchFamily="49" charset="0"/>
              </a:rPr>
              <a:t>__(self):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        </a:t>
            </a:r>
            <a:r>
              <a:rPr lang="en-US" dirty="0" err="1" smtClean="0">
                <a:latin typeface="Courier New" panose="02070309020205020404" pitchFamily="49" charset="0"/>
              </a:rPr>
              <a:t>self.x</a:t>
            </a:r>
            <a:r>
              <a:rPr lang="en-US" dirty="0" smtClean="0">
                <a:latin typeface="Courier New" panose="02070309020205020404" pitchFamily="49" charset="0"/>
              </a:rPr>
              <a:t> = 0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        </a:t>
            </a:r>
            <a:r>
              <a:rPr lang="en-US" dirty="0" err="1" smtClean="0">
                <a:latin typeface="Courier New" panose="02070309020205020404" pitchFamily="49" charset="0"/>
              </a:rPr>
              <a:t>self.y</a:t>
            </a:r>
            <a:r>
              <a:rPr lang="en-US" dirty="0" smtClean="0">
                <a:latin typeface="Courier New" panose="02070309020205020404" pitchFamily="49" charset="0"/>
              </a:rPr>
              <a:t> = 0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2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   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Draws this Point object on the given panel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b="1" dirty="0" smtClean="0">
                <a:latin typeface="Courier New" panose="02070309020205020404" pitchFamily="49" charset="0"/>
              </a:rPr>
              <a:t>    </a:t>
            </a:r>
            <a:r>
              <a:rPr lang="en-US" b="1" dirty="0" err="1" smtClean="0">
                <a:latin typeface="Courier New" panose="02070309020205020404" pitchFamily="49" charset="0"/>
              </a:rPr>
              <a:t>def</a:t>
            </a:r>
            <a:r>
              <a:rPr lang="en-US" b="1" dirty="0" smtClean="0">
                <a:latin typeface="Courier New" panose="02070309020205020404" pitchFamily="49" charset="0"/>
              </a:rPr>
              <a:t> draw(self, panel):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        ...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b="1" dirty="0" smtClean="0">
                <a:latin typeface="Courier New" panose="02070309020205020404" pitchFamily="49" charset="0"/>
              </a:rPr>
              <a:t>    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</a:pPr>
            <a:endParaRPr lang="en-US" sz="1000" dirty="0"/>
          </a:p>
          <a:p>
            <a:pPr lvl="1" eaLnBrk="1" hangingPunct="1">
              <a:lnSpc>
                <a:spcPct val="110000"/>
              </a:lnSpc>
            </a:pPr>
            <a:r>
              <a:rPr lang="en-US" dirty="0" smtClean="0"/>
              <a:t>The </a:t>
            </a:r>
            <a:r>
              <a:rPr lang="en-US" dirty="0" smtClean="0">
                <a:latin typeface="Courier New" panose="02070309020205020404" pitchFamily="49" charset="0"/>
              </a:rPr>
              <a:t>draw</a:t>
            </a:r>
            <a:r>
              <a:rPr lang="en-US" dirty="0" smtClean="0"/>
              <a:t> method no longer has a </a:t>
            </a:r>
            <a:r>
              <a:rPr lang="en-US" dirty="0" smtClean="0">
                <a:latin typeface="Courier New" panose="02070309020205020404" pitchFamily="49" charset="0"/>
              </a:rPr>
              <a:t>Point p</a:t>
            </a:r>
            <a:r>
              <a:rPr lang="en-US" dirty="0" smtClean="0"/>
              <a:t>  parameter.  </a:t>
            </a:r>
          </a:p>
          <a:p>
            <a:pPr lvl="1" eaLnBrk="1" hangingPunct="1">
              <a:lnSpc>
                <a:spcPct val="110000"/>
              </a:lnSpc>
            </a:pPr>
            <a:r>
              <a:rPr lang="en-US" dirty="0" smtClean="0"/>
              <a:t>How will the method know which point to draw?</a:t>
            </a:r>
          </a:p>
          <a:p>
            <a:pPr lvl="2" eaLnBrk="1" hangingPunct="1">
              <a:lnSpc>
                <a:spcPct val="110000"/>
              </a:lnSpc>
            </a:pPr>
            <a:r>
              <a:rPr lang="en-US" dirty="0" smtClean="0"/>
              <a:t>How will the method access that point's x/y data?</a:t>
            </a:r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val="315510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body" idx="1"/>
          </p:nvPr>
        </p:nvSpPr>
        <p:spPr>
          <a:xfrm>
            <a:off x="838200" y="1417983"/>
            <a:ext cx="10515600" cy="4758980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sz="2000" dirty="0"/>
              <a:t>Each </a:t>
            </a:r>
            <a:r>
              <a:rPr lang="en-US" sz="2000" dirty="0">
                <a:latin typeface="Courier New" panose="02070309020205020404" pitchFamily="49" charset="0"/>
              </a:rPr>
              <a:t>Point</a:t>
            </a:r>
            <a:r>
              <a:rPr lang="en-US" sz="2000" dirty="0"/>
              <a:t> object has its own copy of the </a:t>
            </a:r>
            <a:r>
              <a:rPr lang="en-US" sz="2000" dirty="0">
                <a:latin typeface="Courier New" panose="02070309020205020404" pitchFamily="49" charset="0"/>
              </a:rPr>
              <a:t>draw</a:t>
            </a:r>
            <a:r>
              <a:rPr lang="en-US" sz="2000" dirty="0"/>
              <a:t> method, which operates on that object's state:</a:t>
            </a:r>
            <a:endParaRPr lang="en-US" sz="9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p1 </a:t>
            </a:r>
            <a:r>
              <a:rPr lang="en-US" sz="1800" dirty="0">
                <a:latin typeface="Courier New" panose="02070309020205020404" pitchFamily="49" charset="0"/>
              </a:rPr>
              <a:t>= </a:t>
            </a:r>
            <a:r>
              <a:rPr lang="en-US" sz="1800" dirty="0" smtClean="0">
                <a:latin typeface="Courier New" panose="02070309020205020404" pitchFamily="49" charset="0"/>
              </a:rPr>
              <a:t>Point()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p1.x = </a:t>
            </a:r>
            <a:r>
              <a:rPr lang="en-US" sz="1800" dirty="0" smtClean="0">
                <a:latin typeface="Courier New" panose="02070309020205020404" pitchFamily="49" charset="0"/>
              </a:rPr>
              <a:t>7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p1.y = </a:t>
            </a:r>
            <a:r>
              <a:rPr lang="en-US" sz="1800" dirty="0" smtClean="0">
                <a:latin typeface="Courier New" panose="02070309020205020404" pitchFamily="49" charset="0"/>
              </a:rPr>
              <a:t>2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p2 </a:t>
            </a:r>
            <a:r>
              <a:rPr lang="en-US" sz="1800" dirty="0">
                <a:latin typeface="Courier New" panose="02070309020205020404" pitchFamily="49" charset="0"/>
              </a:rPr>
              <a:t>= </a:t>
            </a:r>
            <a:r>
              <a:rPr lang="en-US" sz="1800" dirty="0" smtClean="0">
                <a:latin typeface="Courier New" panose="02070309020205020404" pitchFamily="49" charset="0"/>
              </a:rPr>
              <a:t>Point()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p2.x = </a:t>
            </a:r>
            <a:r>
              <a:rPr lang="en-US" sz="1800" dirty="0" smtClean="0">
                <a:latin typeface="Courier New" panose="02070309020205020404" pitchFamily="49" charset="0"/>
              </a:rPr>
              <a:t>4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p2.y = </a:t>
            </a:r>
            <a:r>
              <a:rPr lang="en-US" sz="1800" dirty="0" smtClean="0">
                <a:latin typeface="Courier New" panose="02070309020205020404" pitchFamily="49" charset="0"/>
              </a:rPr>
              <a:t>3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b="1" dirty="0" smtClean="0">
                <a:latin typeface="Courier New" panose="02070309020205020404" pitchFamily="49" charset="0"/>
              </a:rPr>
              <a:t>p1.draw(panel)</a:t>
            </a:r>
            <a:endParaRPr lang="en-US" sz="18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b="1" dirty="0" smtClean="0">
                <a:latin typeface="Courier New" panose="02070309020205020404" pitchFamily="49" charset="0"/>
              </a:rPr>
              <a:t>p2.draw(panel)</a:t>
            </a:r>
            <a:endParaRPr lang="en-US" sz="1800" b="1" dirty="0">
              <a:latin typeface="Courier New" panose="02070309020205020404" pitchFamily="49" charset="0"/>
            </a:endParaRPr>
          </a:p>
        </p:txBody>
      </p:sp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5581650" y="3073401"/>
            <a:ext cx="4857750" cy="14208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lvl="1"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600" dirty="0">
              <a:latin typeface="Courier New" panose="02070309020205020404" pitchFamily="49" charset="0"/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600" dirty="0">
              <a:latin typeface="Courier New" panose="02070309020205020404" pitchFamily="49" charset="0"/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600" dirty="0">
              <a:latin typeface="Courier New" panose="02070309020205020404" pitchFamily="49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1600" dirty="0" err="1" smtClean="0">
                <a:latin typeface="Courier New" panose="02070309020205020404" pitchFamily="49" charset="0"/>
                <a:cs typeface="Times New Roman" panose="02020603050405020304" pitchFamily="18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  <a:cs typeface="Times New Roman" panose="02020603050405020304" pitchFamily="18" charset="0"/>
              </a:rPr>
              <a:t> draw(self, panel):</a:t>
            </a:r>
            <a:endParaRPr lang="en-US" sz="1600" dirty="0">
              <a:latin typeface="Courier New" panose="02070309020205020404" pitchFamily="49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    #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this code can see p1's x and y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sz="1600" dirty="0">
              <a:latin typeface="Courier New" panose="02070309020205020404" pitchFamily="49" charset="0"/>
              <a:cs typeface="Times New Roman" panose="02020603050405020304" pitchFamily="18" charset="0"/>
            </a:endParaRPr>
          </a:p>
        </p:txBody>
      </p:sp>
      <p:sp>
        <p:nvSpPr>
          <p:cNvPr id="30724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Courier New" panose="02070309020205020404" pitchFamily="49" charset="0"/>
              </a:rPr>
              <a:t>Point</a:t>
            </a:r>
            <a:r>
              <a:rPr lang="en-US" smtClean="0"/>
              <a:t> objects w/ method</a:t>
            </a:r>
          </a:p>
        </p:txBody>
      </p:sp>
      <p:graphicFrame>
        <p:nvGraphicFramePr>
          <p:cNvPr id="1104901" name="Group 5"/>
          <p:cNvGraphicFramePr>
            <a:graphicFrameLocks noGrp="1"/>
          </p:cNvGraphicFramePr>
          <p:nvPr/>
        </p:nvGraphicFramePr>
        <p:xfrm>
          <a:off x="5734050" y="3136901"/>
          <a:ext cx="2089150" cy="396875"/>
        </p:xfrm>
        <a:graphic>
          <a:graphicData uri="http://schemas.openxmlformats.org/drawingml/2006/table">
            <a:tbl>
              <a:tblPr/>
              <a:tblGrid>
                <a:gridCol w="336550"/>
                <a:gridCol w="685800"/>
                <a:gridCol w="381000"/>
                <a:gridCol w="685800"/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x</a:t>
                      </a:r>
                    </a:p>
                  </a:txBody>
                  <a:tcPr marT="45793" marB="45793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7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y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2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04919" name="Group 23"/>
          <p:cNvGraphicFramePr>
            <a:graphicFrameLocks noGrp="1"/>
          </p:cNvGraphicFramePr>
          <p:nvPr/>
        </p:nvGraphicFramePr>
        <p:xfrm>
          <a:off x="5734050" y="4940301"/>
          <a:ext cx="2089150" cy="396875"/>
        </p:xfrm>
        <a:graphic>
          <a:graphicData uri="http://schemas.openxmlformats.org/drawingml/2006/table">
            <a:tbl>
              <a:tblPr/>
              <a:tblGrid>
                <a:gridCol w="336550"/>
                <a:gridCol w="685800"/>
                <a:gridCol w="381000"/>
                <a:gridCol w="685800"/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x</a:t>
                      </a:r>
                    </a:p>
                  </a:txBody>
                  <a:tcPr marT="45793" marB="45793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4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y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3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751" name="Text Box 41"/>
          <p:cNvSpPr txBox="1">
            <a:spLocks noChangeArrowheads="1"/>
          </p:cNvSpPr>
          <p:nvPr/>
        </p:nvSpPr>
        <p:spPr bwMode="auto">
          <a:xfrm>
            <a:off x="5581650" y="4800601"/>
            <a:ext cx="4857750" cy="14208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lvl="1"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600" dirty="0">
              <a:latin typeface="Courier New" panose="02070309020205020404" pitchFamily="49" charset="0"/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600" dirty="0">
              <a:latin typeface="Courier New" panose="02070309020205020404" pitchFamily="49" charset="0"/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600" dirty="0">
              <a:latin typeface="Courier New" panose="02070309020205020404" pitchFamily="49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1600" dirty="0" err="1" smtClean="0">
                <a:latin typeface="Courier New" panose="02070309020205020404" pitchFamily="49" charset="0"/>
                <a:cs typeface="Times New Roman" panose="02020603050405020304" pitchFamily="18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  <a:cs typeface="Times New Roman" panose="02020603050405020304" pitchFamily="18" charset="0"/>
              </a:rPr>
              <a:t> draw(self, panel):</a:t>
            </a:r>
            <a:endParaRPr lang="en-US" sz="1600" dirty="0">
              <a:latin typeface="Courier New" panose="02070309020205020404" pitchFamily="49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    #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this code can see p2's x and y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sz="1600" dirty="0">
              <a:latin typeface="Courier New" panose="02070309020205020404" pitchFamily="49" charset="0"/>
              <a:cs typeface="Times New Roman" panose="02020603050405020304" pitchFamily="18" charset="0"/>
            </a:endParaRPr>
          </a:p>
        </p:txBody>
      </p:sp>
      <p:grpSp>
        <p:nvGrpSpPr>
          <p:cNvPr id="30752" name="Group 42"/>
          <p:cNvGrpSpPr>
            <a:grpSpLocks/>
          </p:cNvGrpSpPr>
          <p:nvPr/>
        </p:nvGrpSpPr>
        <p:grpSpPr bwMode="auto">
          <a:xfrm>
            <a:off x="3457575" y="5126039"/>
            <a:ext cx="1981200" cy="561975"/>
            <a:chOff x="2112" y="3477"/>
            <a:chExt cx="1248" cy="354"/>
          </a:xfrm>
        </p:grpSpPr>
        <p:sp>
          <p:nvSpPr>
            <p:cNvPr id="30757" name="Rectangle 43"/>
            <p:cNvSpPr>
              <a:spLocks noChangeArrowheads="1"/>
            </p:cNvSpPr>
            <p:nvPr/>
          </p:nvSpPr>
          <p:spPr bwMode="auto">
            <a:xfrm>
              <a:off x="2112" y="3512"/>
              <a:ext cx="647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algn="r" eaLnBrk="1" hangingPunct="1">
                <a:buClr>
                  <a:srgbClr val="808080"/>
                </a:buClr>
                <a:buSzPct val="60000"/>
                <a:buFont typeface="Wingdings" panose="05000000000000000000" pitchFamily="2" charset="2"/>
                <a:buNone/>
              </a:pPr>
              <a:r>
                <a:rPr lang="en-US" sz="2000" i="1"/>
                <a:t>p2</a:t>
              </a:r>
            </a:p>
          </p:txBody>
        </p:sp>
        <p:sp>
          <p:nvSpPr>
            <p:cNvPr id="30758" name="Line 48"/>
            <p:cNvSpPr>
              <a:spLocks noChangeShapeType="1"/>
            </p:cNvSpPr>
            <p:nvPr/>
          </p:nvSpPr>
          <p:spPr bwMode="auto">
            <a:xfrm>
              <a:off x="2928" y="3648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59" name="Oval 45"/>
            <p:cNvSpPr>
              <a:spLocks noChangeArrowheads="1"/>
            </p:cNvSpPr>
            <p:nvPr/>
          </p:nvSpPr>
          <p:spPr bwMode="auto">
            <a:xfrm>
              <a:off x="2748" y="3477"/>
              <a:ext cx="257" cy="3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>
              <a:lvl1pPr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en-US">
                <a:cs typeface="Times New Roman" panose="02020603050405020304" pitchFamily="18" charset="0"/>
              </a:endParaRPr>
            </a:p>
          </p:txBody>
        </p:sp>
      </p:grpSp>
      <p:grpSp>
        <p:nvGrpSpPr>
          <p:cNvPr id="30753" name="Group 46"/>
          <p:cNvGrpSpPr>
            <a:grpSpLocks/>
          </p:cNvGrpSpPr>
          <p:nvPr/>
        </p:nvGrpSpPr>
        <p:grpSpPr bwMode="auto">
          <a:xfrm>
            <a:off x="6286502" y="1830389"/>
            <a:ext cx="1417638" cy="1122363"/>
            <a:chOff x="3000" y="1164"/>
            <a:chExt cx="893" cy="707"/>
          </a:xfrm>
        </p:grpSpPr>
        <p:sp>
          <p:nvSpPr>
            <p:cNvPr id="30754" name="Rectangle 47"/>
            <p:cNvSpPr>
              <a:spLocks noChangeArrowheads="1"/>
            </p:cNvSpPr>
            <p:nvPr/>
          </p:nvSpPr>
          <p:spPr bwMode="auto">
            <a:xfrm>
              <a:off x="3000" y="1199"/>
              <a:ext cx="647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algn="r" eaLnBrk="1" hangingPunct="1">
                <a:buClr>
                  <a:srgbClr val="808080"/>
                </a:buClr>
                <a:buSzPct val="60000"/>
                <a:buFont typeface="Wingdings" panose="05000000000000000000" pitchFamily="2" charset="2"/>
                <a:buNone/>
              </a:pPr>
              <a:r>
                <a:rPr lang="en-US" sz="2000" i="1"/>
                <a:t>p1</a:t>
              </a:r>
            </a:p>
          </p:txBody>
        </p:sp>
        <p:sp>
          <p:nvSpPr>
            <p:cNvPr id="30755" name="Line 48"/>
            <p:cNvSpPr>
              <a:spLocks noChangeShapeType="1"/>
            </p:cNvSpPr>
            <p:nvPr/>
          </p:nvSpPr>
          <p:spPr bwMode="auto">
            <a:xfrm flipH="1">
              <a:off x="3754" y="1453"/>
              <a:ext cx="3" cy="4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756" name="Oval 49"/>
            <p:cNvSpPr>
              <a:spLocks noChangeArrowheads="1"/>
            </p:cNvSpPr>
            <p:nvPr/>
          </p:nvSpPr>
          <p:spPr bwMode="auto">
            <a:xfrm>
              <a:off x="3636" y="1164"/>
              <a:ext cx="257" cy="3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>
              <a:lvl1pPr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en-US"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40723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implicit parameter</a:t>
            </a:r>
          </a:p>
        </p:txBody>
      </p:sp>
      <p:sp>
        <p:nvSpPr>
          <p:cNvPr id="31747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110000"/>
              </a:lnSpc>
            </a:pPr>
            <a:r>
              <a:rPr lang="en-US" b="1" dirty="0" smtClean="0"/>
              <a:t>implicit parameter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The object on which an instance method is called.</a:t>
            </a:r>
            <a:endParaRPr lang="en-US" sz="900" dirty="0"/>
          </a:p>
          <a:p>
            <a:pPr lvl="1" eaLnBrk="1" hangingPunct="1">
              <a:lnSpc>
                <a:spcPct val="120000"/>
              </a:lnSpc>
              <a:buFont typeface="Wingdings 2" panose="05020102010507070707" pitchFamily="18" charset="2"/>
              <a:buNone/>
            </a:pPr>
            <a:endParaRPr lang="en-US" sz="800" dirty="0"/>
          </a:p>
          <a:p>
            <a:pPr lvl="1" eaLnBrk="1" hangingPunct="1">
              <a:lnSpc>
                <a:spcPct val="120000"/>
              </a:lnSpc>
            </a:pPr>
            <a:r>
              <a:rPr lang="en-US" dirty="0" smtClean="0"/>
              <a:t>During the call </a:t>
            </a:r>
            <a:r>
              <a:rPr lang="en-US" dirty="0" smtClean="0">
                <a:latin typeface="Courier New" panose="02070309020205020404" pitchFamily="49" charset="0"/>
              </a:rPr>
              <a:t>p1.draw(panel)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object referred to by </a:t>
            </a:r>
            <a:r>
              <a:rPr lang="en-US" dirty="0" smtClean="0">
                <a:latin typeface="Courier New" panose="02070309020205020404" pitchFamily="49" charset="0"/>
              </a:rPr>
              <a:t>p1</a:t>
            </a:r>
            <a:r>
              <a:rPr lang="en-US" dirty="0" smtClean="0"/>
              <a:t> is the implicit parameter.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sz="800" dirty="0"/>
          </a:p>
          <a:p>
            <a:pPr lvl="1" eaLnBrk="1" hangingPunct="1">
              <a:lnSpc>
                <a:spcPct val="120000"/>
              </a:lnSpc>
            </a:pPr>
            <a:r>
              <a:rPr lang="en-US" dirty="0" smtClean="0"/>
              <a:t>During the call </a:t>
            </a:r>
            <a:r>
              <a:rPr lang="en-US" dirty="0" smtClean="0">
                <a:latin typeface="Courier New" panose="02070309020205020404" pitchFamily="49" charset="0"/>
              </a:rPr>
              <a:t>p2.draw(panel)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object referred to by </a:t>
            </a:r>
            <a:r>
              <a:rPr lang="en-US" dirty="0" smtClean="0">
                <a:latin typeface="Courier New" panose="02070309020205020404" pitchFamily="49" charset="0"/>
              </a:rPr>
              <a:t>p2</a:t>
            </a:r>
            <a:r>
              <a:rPr lang="en-US" dirty="0" smtClean="0"/>
              <a:t> is the implicit parameter.</a:t>
            </a:r>
          </a:p>
          <a:p>
            <a:pPr lvl="1" eaLnBrk="1" hangingPunct="1">
              <a:lnSpc>
                <a:spcPct val="120000"/>
              </a:lnSpc>
              <a:buFont typeface="Wingdings 2" panose="05020102010507070707" pitchFamily="18" charset="2"/>
              <a:buNone/>
            </a:pPr>
            <a:endParaRPr lang="en-US" dirty="0" smtClean="0"/>
          </a:p>
          <a:p>
            <a:pPr lvl="1" eaLnBrk="1" hangingPunct="1">
              <a:lnSpc>
                <a:spcPct val="120000"/>
              </a:lnSpc>
            </a:pPr>
            <a:r>
              <a:rPr lang="en-US" dirty="0" smtClean="0"/>
              <a:t>The instance method can refer to that object's attributes.</a:t>
            </a:r>
          </a:p>
          <a:p>
            <a:pPr lvl="2" eaLnBrk="1" hangingPunct="1">
              <a:lnSpc>
                <a:spcPct val="120000"/>
              </a:lnSpc>
            </a:pPr>
            <a:r>
              <a:rPr lang="en-US" dirty="0" smtClean="0"/>
              <a:t>We say that it executes in the </a:t>
            </a:r>
            <a:r>
              <a:rPr lang="en-US" i="1" dirty="0" smtClean="0"/>
              <a:t>context </a:t>
            </a:r>
            <a:r>
              <a:rPr lang="en-US" dirty="0" smtClean="0"/>
              <a:t>of a particular object.</a:t>
            </a:r>
          </a:p>
          <a:p>
            <a:pPr lvl="2" eaLnBrk="1" hangingPunct="1">
              <a:lnSpc>
                <a:spcPct val="120000"/>
              </a:lnSpc>
            </a:pPr>
            <a:r>
              <a:rPr lang="en-US" dirty="0" smtClean="0">
                <a:latin typeface="Courier New" panose="02070309020205020404" pitchFamily="49" charset="0"/>
              </a:rPr>
              <a:t>draw</a:t>
            </a:r>
            <a:r>
              <a:rPr lang="en-US" dirty="0" smtClean="0"/>
              <a:t> can refer to the </a:t>
            </a:r>
            <a:r>
              <a:rPr lang="en-US" dirty="0" smtClean="0">
                <a:latin typeface="Courier New" panose="02070309020205020404" pitchFamily="49" charset="0"/>
              </a:rPr>
              <a:t>x</a:t>
            </a:r>
            <a:r>
              <a:rPr lang="en-US" dirty="0" smtClean="0"/>
              <a:t> and </a:t>
            </a:r>
            <a:r>
              <a:rPr lang="en-US" dirty="0" smtClean="0">
                <a:latin typeface="Courier New" panose="02070309020205020404" pitchFamily="49" charset="0"/>
              </a:rPr>
              <a:t>y</a:t>
            </a:r>
            <a:r>
              <a:rPr lang="en-US" dirty="0" smtClean="0"/>
              <a:t> of the object it was called on.</a:t>
            </a:r>
          </a:p>
        </p:txBody>
      </p:sp>
    </p:spTree>
    <p:extLst>
      <p:ext uri="{BB962C8B-B14F-4D97-AF65-F5344CB8AC3E}">
        <p14:creationId xmlns:p14="http://schemas.microsoft.com/office/powerpoint/2010/main" val="25024484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6" name="Rectang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Courier New" panose="02070309020205020404" pitchFamily="49" charset="0"/>
              </a:rPr>
              <a:t>Point</a:t>
            </a:r>
            <a:r>
              <a:rPr lang="en-US" smtClean="0"/>
              <a:t> class, version 2</a:t>
            </a:r>
          </a:p>
        </p:txBody>
      </p:sp>
      <p:sp>
        <p:nvSpPr>
          <p:cNvPr id="32777" name="Rectangle 9"/>
          <p:cNvSpPr>
            <a:spLocks noGrp="1"/>
          </p:cNvSpPr>
          <p:nvPr>
            <p:ph type="body" idx="1"/>
          </p:nvPr>
        </p:nvSpPr>
        <p:spPr>
          <a:xfrm>
            <a:off x="159026" y="1785869"/>
            <a:ext cx="11873948" cy="4351338"/>
          </a:xfrm>
        </p:spPr>
        <p:txBody>
          <a:bodyPr>
            <a:normAutofit fontScale="92500"/>
          </a:bodyPr>
          <a:lstStyle/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class Point: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    </a:t>
            </a:r>
            <a:r>
              <a:rPr lang="en-US" dirty="0" err="1" smtClean="0">
                <a:latin typeface="Courier New" panose="02070309020205020404" pitchFamily="49" charset="0"/>
              </a:rPr>
              <a:t>def</a:t>
            </a:r>
            <a:r>
              <a:rPr lang="en-US" dirty="0" smtClean="0">
                <a:latin typeface="Courier New" panose="02070309020205020404" pitchFamily="49" charset="0"/>
              </a:rPr>
              <a:t> __</a:t>
            </a:r>
            <a:r>
              <a:rPr lang="en-US" dirty="0" err="1" smtClean="0">
                <a:latin typeface="Courier New" panose="02070309020205020404" pitchFamily="49" charset="0"/>
              </a:rPr>
              <a:t>init</a:t>
            </a:r>
            <a:r>
              <a:rPr lang="en-US" dirty="0" smtClean="0">
                <a:latin typeface="Courier New" panose="02070309020205020404" pitchFamily="49" charset="0"/>
              </a:rPr>
              <a:t>__(self):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    </a:t>
            </a:r>
            <a:r>
              <a:rPr lang="en-US" dirty="0" err="1" smtClean="0">
                <a:latin typeface="Courier New" panose="02070309020205020404" pitchFamily="49" charset="0"/>
              </a:rPr>
              <a:t>self.x</a:t>
            </a:r>
            <a:r>
              <a:rPr lang="en-US" dirty="0" smtClean="0">
                <a:latin typeface="Courier New" panose="02070309020205020404" pitchFamily="49" charset="0"/>
              </a:rPr>
              <a:t> = 0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    </a:t>
            </a:r>
            <a:r>
              <a:rPr lang="en-US" dirty="0" err="1" smtClean="0">
                <a:latin typeface="Courier New" panose="02070309020205020404" pitchFamily="49" charset="0"/>
              </a:rPr>
              <a:t>self.y</a:t>
            </a:r>
            <a:r>
              <a:rPr lang="en-US" dirty="0" smtClean="0">
                <a:latin typeface="Courier New" panose="02070309020205020404" pitchFamily="49" charset="0"/>
              </a:rPr>
              <a:t> = 0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2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   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Changes the location of this Point object.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    </a:t>
            </a:r>
            <a:r>
              <a:rPr lang="en-US" dirty="0" err="1" smtClean="0">
                <a:latin typeface="Courier New" panose="02070309020205020404" pitchFamily="49" charset="0"/>
              </a:rPr>
              <a:t>def</a:t>
            </a:r>
            <a:r>
              <a:rPr lang="en-US" dirty="0" smtClean="0">
                <a:latin typeface="Courier New" panose="02070309020205020404" pitchFamily="49" charset="0"/>
              </a:rPr>
              <a:t> draw(self, panel):</a:t>
            </a:r>
          </a:p>
          <a:p>
            <a:pPr lvl="1">
              <a:lnSpc>
                <a:spcPct val="80000"/>
              </a:lnSpc>
              <a:buNone/>
            </a:pPr>
            <a:r>
              <a:rPr lang="en-US" dirty="0" smtClean="0">
                <a:latin typeface="Courier New" panose="02070309020205020404" pitchFamily="49" charset="0"/>
              </a:rPr>
              <a:t>        </a:t>
            </a:r>
            <a:r>
              <a:rPr lang="en-US" dirty="0" err="1" smtClean="0">
                <a:latin typeface="Courier New" panose="02070309020205020404" pitchFamily="49" charset="0"/>
              </a:rPr>
              <a:t>panel.canvas.create_rectangle</a:t>
            </a:r>
            <a:r>
              <a:rPr lang="en-US" dirty="0" smtClean="0">
                <a:latin typeface="Courier New" panose="02070309020205020404" pitchFamily="49" charset="0"/>
              </a:rPr>
              <a:t>(</a:t>
            </a:r>
            <a:r>
              <a:rPr lang="en-US" b="1" dirty="0" smtClean="0">
                <a:latin typeface="Courier New" panose="02070309020205020404" pitchFamily="49" charset="0"/>
              </a:rPr>
              <a:t>x</a:t>
            </a:r>
            <a:r>
              <a:rPr lang="en-US" dirty="0" smtClean="0">
                <a:latin typeface="Courier New" panose="02070309020205020404" pitchFamily="49" charset="0"/>
              </a:rPr>
              <a:t>, </a:t>
            </a:r>
            <a:r>
              <a:rPr lang="en-US" b="1" dirty="0" smtClean="0">
                <a:latin typeface="Courier New" panose="02070309020205020404" pitchFamily="49" charset="0"/>
              </a:rPr>
              <a:t>y</a:t>
            </a:r>
            <a:r>
              <a:rPr lang="en-US" dirty="0" smtClean="0">
                <a:latin typeface="Courier New" panose="02070309020205020404" pitchFamily="49" charset="0"/>
              </a:rPr>
              <a:t>, </a:t>
            </a:r>
            <a:r>
              <a:rPr lang="en-US" b="1" dirty="0" smtClean="0">
                <a:latin typeface="Courier New" panose="02070309020205020404" pitchFamily="49" charset="0"/>
              </a:rPr>
              <a:t>x + </a:t>
            </a:r>
            <a:r>
              <a:rPr lang="en-US" dirty="0" smtClean="0">
                <a:latin typeface="Courier New" panose="02070309020205020404" pitchFamily="49" charset="0"/>
              </a:rPr>
              <a:t>3, </a:t>
            </a:r>
            <a:r>
              <a:rPr lang="en-US" b="1" dirty="0" smtClean="0">
                <a:latin typeface="Courier New" panose="02070309020205020404" pitchFamily="49" charset="0"/>
              </a:rPr>
              <a:t>y + </a:t>
            </a:r>
            <a:r>
              <a:rPr lang="en-US" dirty="0" smtClean="0">
                <a:latin typeface="Courier New" panose="02070309020205020404" pitchFamily="49" charset="0"/>
              </a:rPr>
              <a:t>3)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        </a:t>
            </a:r>
            <a:r>
              <a:rPr lang="en-US" dirty="0" err="1" smtClean="0">
                <a:latin typeface="Courier New" panose="02070309020205020404" pitchFamily="49" charset="0"/>
              </a:rPr>
              <a:t>panel.canvas.create_string</a:t>
            </a:r>
            <a:r>
              <a:rPr lang="en-US" dirty="0" smtClean="0">
                <a:latin typeface="Courier New" panose="02070309020205020404" pitchFamily="49" charset="0"/>
              </a:rPr>
              <a:t>("(" + </a:t>
            </a:r>
            <a:r>
              <a:rPr lang="en-US" dirty="0" err="1" smtClean="0">
                <a:latin typeface="Courier New" panose="02070309020205020404" pitchFamily="49" charset="0"/>
              </a:rPr>
              <a:t>str</a:t>
            </a:r>
            <a:r>
              <a:rPr lang="en-US" dirty="0" smtClean="0">
                <a:latin typeface="Courier New" panose="02070309020205020404" pitchFamily="49" charset="0"/>
              </a:rPr>
              <a:t>(</a:t>
            </a:r>
            <a:r>
              <a:rPr lang="en-US" b="1" dirty="0" smtClean="0">
                <a:latin typeface="Courier New" panose="02070309020205020404" pitchFamily="49" charset="0"/>
              </a:rPr>
              <a:t>x</a:t>
            </a:r>
            <a:r>
              <a:rPr lang="en-US" dirty="0" smtClean="0">
                <a:latin typeface="Courier New" panose="02070309020205020404" pitchFamily="49" charset="0"/>
              </a:rPr>
              <a:t>) + ", " + 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>
                <a:latin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</a:rPr>
              <a:t>                                  </a:t>
            </a:r>
            <a:r>
              <a:rPr lang="en-US" dirty="0" err="1" smtClean="0">
                <a:latin typeface="Courier New" panose="02070309020205020404" pitchFamily="49" charset="0"/>
              </a:rPr>
              <a:t>str</a:t>
            </a:r>
            <a:r>
              <a:rPr lang="en-US" dirty="0" smtClean="0">
                <a:latin typeface="Courier New" panose="02070309020205020404" pitchFamily="49" charset="0"/>
              </a:rPr>
              <a:t>(</a:t>
            </a:r>
            <a:r>
              <a:rPr lang="en-US" b="1" dirty="0" smtClean="0">
                <a:latin typeface="Courier New" panose="02070309020205020404" pitchFamily="49" charset="0"/>
              </a:rPr>
              <a:t>y</a:t>
            </a:r>
            <a:r>
              <a:rPr lang="en-US" dirty="0" smtClean="0">
                <a:latin typeface="Courier New" panose="02070309020205020404" pitchFamily="49" charset="0"/>
              </a:rPr>
              <a:t>) + ")", </a:t>
            </a:r>
            <a:r>
              <a:rPr lang="en-US" b="1" dirty="0" smtClean="0">
                <a:latin typeface="Courier New" panose="02070309020205020404" pitchFamily="49" charset="0"/>
              </a:rPr>
              <a:t>x</a:t>
            </a:r>
            <a:r>
              <a:rPr lang="en-US" dirty="0" smtClean="0">
                <a:latin typeface="Courier New" panose="02070309020205020404" pitchFamily="49" charset="0"/>
              </a:rPr>
              <a:t>, </a:t>
            </a:r>
            <a:r>
              <a:rPr lang="en-US" b="1" dirty="0" smtClean="0">
                <a:latin typeface="Courier New" panose="02070309020205020404" pitchFamily="49" charset="0"/>
              </a:rPr>
              <a:t>y</a:t>
            </a:r>
            <a:r>
              <a:rPr lang="en-US" dirty="0" smtClean="0">
                <a:latin typeface="Courier New" panose="02070309020205020404" pitchFamily="49" charset="0"/>
              </a:rPr>
              <a:t>)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    </a:t>
            </a:r>
          </a:p>
          <a:p>
            <a:pPr lvl="1" eaLnBrk="1" hangingPunct="1">
              <a:lnSpc>
                <a:spcPct val="80000"/>
              </a:lnSpc>
            </a:pPr>
            <a:endParaRPr lang="en-US" sz="1000" dirty="0"/>
          </a:p>
          <a:p>
            <a:pPr lvl="1" eaLnBrk="1" hangingPunct="1">
              <a:lnSpc>
                <a:spcPct val="110000"/>
              </a:lnSpc>
            </a:pPr>
            <a:r>
              <a:rPr lang="en-US" dirty="0" smtClean="0"/>
              <a:t>Each </a:t>
            </a:r>
            <a:r>
              <a:rPr lang="en-US" dirty="0" smtClean="0">
                <a:latin typeface="Courier New" panose="02070309020205020404" pitchFamily="49" charset="0"/>
              </a:rPr>
              <a:t>Point</a:t>
            </a:r>
            <a:r>
              <a:rPr lang="en-US" dirty="0" smtClean="0"/>
              <a:t> object contains a </a:t>
            </a:r>
            <a:r>
              <a:rPr lang="en-US" dirty="0" smtClean="0">
                <a:latin typeface="Courier New" panose="02070309020205020404" pitchFamily="49" charset="0"/>
              </a:rPr>
              <a:t>draw</a:t>
            </a:r>
            <a:r>
              <a:rPr lang="en-US" dirty="0" smtClean="0"/>
              <a:t> method that draws that point at its current </a:t>
            </a:r>
            <a:r>
              <a:rPr lang="en-US" dirty="0" smtClean="0">
                <a:latin typeface="Courier New" panose="02070309020205020404" pitchFamily="49" charset="0"/>
              </a:rPr>
              <a:t>x</a:t>
            </a:r>
            <a:r>
              <a:rPr lang="en-US" dirty="0" smtClean="0"/>
              <a:t>/</a:t>
            </a:r>
            <a:r>
              <a:rPr lang="en-US" dirty="0" smtClean="0">
                <a:latin typeface="Courier New" panose="02070309020205020404" pitchFamily="49" charset="0"/>
              </a:rPr>
              <a:t>y</a:t>
            </a:r>
            <a:r>
              <a:rPr lang="en-US" dirty="0" smtClean="0"/>
              <a:t> position.</a:t>
            </a:r>
          </a:p>
        </p:txBody>
      </p:sp>
    </p:spTree>
    <p:extLst>
      <p:ext uri="{BB962C8B-B14F-4D97-AF65-F5344CB8AC3E}">
        <p14:creationId xmlns:p14="http://schemas.microsoft.com/office/powerpoint/2010/main" val="6463512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Class method questions</a:t>
            </a: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en-US" dirty="0" smtClean="0"/>
              <a:t>Write a method </a:t>
            </a:r>
            <a:r>
              <a:rPr lang="en-US" dirty="0" smtClean="0">
                <a:latin typeface="Courier New" panose="02070309020205020404" pitchFamily="49" charset="0"/>
              </a:rPr>
              <a:t>translate</a:t>
            </a:r>
            <a:r>
              <a:rPr lang="en-US" dirty="0" smtClean="0"/>
              <a:t> that changes a </a:t>
            </a:r>
            <a:r>
              <a:rPr lang="en-US" dirty="0" smtClean="0">
                <a:latin typeface="Courier New" panose="02070309020205020404" pitchFamily="49" charset="0"/>
              </a:rPr>
              <a:t>Point</a:t>
            </a:r>
            <a:r>
              <a:rPr lang="en-US" dirty="0" smtClean="0"/>
              <a:t>'s location by a given </a:t>
            </a:r>
            <a:r>
              <a:rPr lang="en-US" i="1" dirty="0" smtClean="0"/>
              <a:t>dx</a:t>
            </a:r>
            <a:r>
              <a:rPr lang="en-US" dirty="0" smtClean="0"/>
              <a:t>, </a:t>
            </a:r>
            <a:r>
              <a:rPr lang="en-US" i="1" dirty="0" err="1" smtClean="0"/>
              <a:t>dy</a:t>
            </a:r>
            <a:r>
              <a:rPr lang="en-US" dirty="0" smtClean="0"/>
              <a:t> amount.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dirty="0" smtClean="0"/>
          </a:p>
          <a:p>
            <a:pPr eaLnBrk="1" hangingPunct="1"/>
            <a:r>
              <a:rPr lang="en-US" dirty="0" smtClean="0"/>
              <a:t>Write a method </a:t>
            </a:r>
            <a:r>
              <a:rPr lang="en-US" dirty="0" err="1" smtClean="0">
                <a:latin typeface="Courier New" panose="02070309020205020404" pitchFamily="49" charset="0"/>
              </a:rPr>
              <a:t>distance_from_origin</a:t>
            </a:r>
            <a:r>
              <a:rPr lang="en-US" dirty="0" smtClean="0"/>
              <a:t> that returns the distance between a </a:t>
            </a:r>
            <a:r>
              <a:rPr lang="en-US" dirty="0" smtClean="0">
                <a:latin typeface="Courier New" panose="02070309020205020404" pitchFamily="49" charset="0"/>
              </a:rPr>
              <a:t>Point</a:t>
            </a:r>
            <a:r>
              <a:rPr lang="en-US" dirty="0" smtClean="0"/>
              <a:t> and the origin, (0, 0).</a:t>
            </a:r>
            <a:endParaRPr lang="en-US" sz="1000" dirty="0"/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dirty="0" smtClean="0"/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en-US" dirty="0" smtClean="0"/>
              <a:t>	Use the formula:</a:t>
            </a:r>
            <a:endParaRPr lang="en-US" sz="1300" dirty="0"/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dirty="0" smtClean="0"/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dirty="0" smtClean="0"/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dirty="0" smtClean="0"/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dirty="0" smtClean="0"/>
          </a:p>
          <a:p>
            <a:pPr lvl="1" eaLnBrk="1" hangingPunct="1"/>
            <a:r>
              <a:rPr lang="en-US" dirty="0" smtClean="0"/>
              <a:t>Modify the </a:t>
            </a:r>
            <a:r>
              <a:rPr lang="en-US" dirty="0" smtClean="0">
                <a:latin typeface="Courier New" panose="02070309020205020404" pitchFamily="49" charset="0"/>
              </a:rPr>
              <a:t>Point</a:t>
            </a:r>
            <a:r>
              <a:rPr lang="en-US" dirty="0" smtClean="0"/>
              <a:t> and client code to use these methods.</a:t>
            </a:r>
          </a:p>
        </p:txBody>
      </p:sp>
      <p:graphicFrame>
        <p:nvGraphicFramePr>
          <p:cNvPr id="3379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1103419"/>
              </p:ext>
            </p:extLst>
          </p:nvPr>
        </p:nvGraphicFramePr>
        <p:xfrm>
          <a:off x="4359965" y="4383156"/>
          <a:ext cx="2819400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Equation" r:id="rId3" imgW="1422400" imgH="292100" progId="Equation.3">
                  <p:embed/>
                </p:oleObj>
              </mc:Choice>
              <mc:Fallback>
                <p:oleObj name="Equation" r:id="rId3" imgW="1422400" imgH="292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9965" y="4383156"/>
                        <a:ext cx="2819400" cy="577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044740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Class method answers</a:t>
            </a:r>
          </a:p>
        </p:txBody>
      </p:sp>
      <p:sp>
        <p:nvSpPr>
          <p:cNvPr id="34819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2000" dirty="0" smtClean="0">
                <a:latin typeface="Courier New" panose="02070309020205020404" pitchFamily="49" charset="0"/>
              </a:rPr>
              <a:t>class Point:</a:t>
            </a: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2000" dirty="0">
                <a:latin typeface="Courier New" panose="02070309020205020404" pitchFamily="49" charset="0"/>
              </a:rPr>
              <a:t> </a:t>
            </a:r>
            <a:r>
              <a:rPr lang="en-US" sz="2000" dirty="0" smtClean="0">
                <a:latin typeface="Courier New" panose="02070309020205020404" pitchFamily="49" charset="0"/>
              </a:rPr>
              <a:t>   </a:t>
            </a:r>
            <a:r>
              <a:rPr lang="en-US" sz="2000" dirty="0" err="1" smtClean="0">
                <a:latin typeface="Courier New" panose="02070309020205020404" pitchFamily="49" charset="0"/>
              </a:rPr>
              <a:t>def</a:t>
            </a:r>
            <a:r>
              <a:rPr lang="en-US" sz="2000" dirty="0" smtClean="0">
                <a:latin typeface="Courier New" panose="02070309020205020404" pitchFamily="49" charset="0"/>
              </a:rPr>
              <a:t> __</a:t>
            </a:r>
            <a:r>
              <a:rPr lang="en-US" sz="2000" dirty="0" err="1" smtClean="0">
                <a:latin typeface="Courier New" panose="02070309020205020404" pitchFamily="49" charset="0"/>
              </a:rPr>
              <a:t>init</a:t>
            </a:r>
            <a:r>
              <a:rPr lang="en-US" sz="2000" dirty="0" smtClean="0">
                <a:latin typeface="Courier New" panose="02070309020205020404" pitchFamily="49" charset="0"/>
              </a:rPr>
              <a:t>__(self):</a:t>
            </a: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2000" dirty="0">
                <a:latin typeface="Courier New" panose="02070309020205020404" pitchFamily="49" charset="0"/>
              </a:rPr>
              <a:t>    </a:t>
            </a:r>
            <a:r>
              <a:rPr lang="en-US" sz="2000" dirty="0" smtClean="0">
                <a:latin typeface="Courier New" panose="02070309020205020404" pitchFamily="49" charset="0"/>
              </a:rPr>
              <a:t>    </a:t>
            </a:r>
            <a:r>
              <a:rPr lang="en-US" sz="2000" dirty="0" err="1" smtClean="0">
                <a:latin typeface="Courier New" panose="02070309020205020404" pitchFamily="49" charset="0"/>
              </a:rPr>
              <a:t>self.x</a:t>
            </a: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2000" dirty="0">
                <a:latin typeface="Courier New" panose="02070309020205020404" pitchFamily="49" charset="0"/>
              </a:rPr>
              <a:t>    </a:t>
            </a:r>
            <a:r>
              <a:rPr lang="en-US" sz="2000" dirty="0" smtClean="0">
                <a:latin typeface="Courier New" panose="02070309020205020404" pitchFamily="49" charset="0"/>
              </a:rPr>
              <a:t>    </a:t>
            </a:r>
            <a:r>
              <a:rPr lang="en-US" sz="2000" dirty="0" err="1" smtClean="0">
                <a:latin typeface="Courier New" panose="02070309020205020404" pitchFamily="49" charset="0"/>
              </a:rPr>
              <a:t>self.y</a:t>
            </a: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2000" b="1" dirty="0">
                <a:latin typeface="Courier New" panose="02070309020205020404" pitchFamily="49" charset="0"/>
              </a:rPr>
              <a:t>    </a:t>
            </a:r>
            <a:r>
              <a:rPr lang="en-US" sz="2000" b="1" dirty="0" err="1" smtClean="0">
                <a:latin typeface="Courier New" panose="02070309020205020404" pitchFamily="49" charset="0"/>
              </a:rPr>
              <a:t>def</a:t>
            </a:r>
            <a:r>
              <a:rPr lang="en-US" sz="2000" b="1" dirty="0" smtClean="0">
                <a:latin typeface="Courier New" panose="02070309020205020404" pitchFamily="49" charset="0"/>
              </a:rPr>
              <a:t> translate(self, dx</a:t>
            </a:r>
            <a:r>
              <a:rPr lang="en-US" sz="2000" b="1" dirty="0">
                <a:latin typeface="Courier New" panose="02070309020205020404" pitchFamily="49" charset="0"/>
              </a:rPr>
              <a:t>, </a:t>
            </a:r>
            <a:r>
              <a:rPr lang="en-US" sz="2000" b="1" dirty="0" err="1" smtClean="0">
                <a:latin typeface="Courier New" panose="02070309020205020404" pitchFamily="49" charset="0"/>
              </a:rPr>
              <a:t>dy</a:t>
            </a:r>
            <a:r>
              <a:rPr lang="en-US" sz="2000" b="1" dirty="0" smtClean="0">
                <a:latin typeface="Courier New" panose="02070309020205020404" pitchFamily="49" charset="0"/>
              </a:rPr>
              <a:t>):</a:t>
            </a:r>
            <a:endParaRPr lang="en-US" sz="2000" b="1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2000" b="1" dirty="0">
                <a:latin typeface="Courier New" panose="02070309020205020404" pitchFamily="49" charset="0"/>
              </a:rPr>
              <a:t>        x = x + </a:t>
            </a:r>
            <a:r>
              <a:rPr lang="en-US" sz="2000" b="1" dirty="0" smtClean="0">
                <a:latin typeface="Courier New" panose="02070309020205020404" pitchFamily="49" charset="0"/>
              </a:rPr>
              <a:t>dx</a:t>
            </a:r>
            <a:endParaRPr lang="en-US" sz="2000" b="1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2000" b="1" dirty="0">
                <a:latin typeface="Courier New" panose="02070309020205020404" pitchFamily="49" charset="0"/>
              </a:rPr>
              <a:t>        y = y + </a:t>
            </a:r>
            <a:r>
              <a:rPr lang="en-US" sz="2000" b="1" dirty="0" err="1" smtClean="0">
                <a:latin typeface="Courier New" panose="02070309020205020404" pitchFamily="49" charset="0"/>
              </a:rPr>
              <a:t>dy</a:t>
            </a:r>
            <a:endParaRPr lang="en-US" sz="2000" b="1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endParaRPr lang="en-US" sz="2000" b="1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2000" b="1" dirty="0">
                <a:latin typeface="Courier New" panose="02070309020205020404" pitchFamily="49" charset="0"/>
              </a:rPr>
              <a:t>    </a:t>
            </a:r>
            <a:r>
              <a:rPr lang="en-US" sz="2000" b="1" dirty="0" err="1" smtClean="0">
                <a:latin typeface="Courier New" panose="02070309020205020404" pitchFamily="49" charset="0"/>
              </a:rPr>
              <a:t>def</a:t>
            </a:r>
            <a:r>
              <a:rPr lang="en-US" sz="2000" b="1" dirty="0" smtClean="0">
                <a:latin typeface="Courier New" panose="02070309020205020404" pitchFamily="49" charset="0"/>
              </a:rPr>
              <a:t> </a:t>
            </a:r>
            <a:r>
              <a:rPr lang="en-US" sz="2000" b="1" dirty="0" err="1" smtClean="0">
                <a:latin typeface="Courier New" panose="02070309020205020404" pitchFamily="49" charset="0"/>
              </a:rPr>
              <a:t>distance_from_origin</a:t>
            </a:r>
            <a:r>
              <a:rPr lang="en-US" sz="2000" b="1" dirty="0" smtClean="0">
                <a:latin typeface="Courier New" panose="02070309020205020404" pitchFamily="49" charset="0"/>
              </a:rPr>
              <a:t>(self):</a:t>
            </a:r>
            <a:endParaRPr lang="en-US" sz="2000" b="1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2000" b="1" dirty="0">
                <a:latin typeface="Courier New" panose="02070309020205020404" pitchFamily="49" charset="0"/>
              </a:rPr>
              <a:t>        return </a:t>
            </a:r>
            <a:r>
              <a:rPr lang="en-US" sz="2000" b="1" dirty="0" err="1" smtClean="0">
                <a:latin typeface="Courier New" panose="02070309020205020404" pitchFamily="49" charset="0"/>
              </a:rPr>
              <a:t>sqrt</a:t>
            </a:r>
            <a:r>
              <a:rPr lang="en-US" sz="2000" b="1" dirty="0" smtClean="0">
                <a:latin typeface="Courier New" panose="02070309020205020404" pitchFamily="49" charset="0"/>
              </a:rPr>
              <a:t>(x </a:t>
            </a:r>
            <a:r>
              <a:rPr lang="en-US" sz="2000" b="1" dirty="0">
                <a:latin typeface="Courier New" panose="02070309020205020404" pitchFamily="49" charset="0"/>
              </a:rPr>
              <a:t>* x + y * y</a:t>
            </a:r>
            <a:r>
              <a:rPr lang="en-US" sz="2000" b="1" dirty="0" smtClean="0">
                <a:latin typeface="Courier New" panose="02070309020205020404" pitchFamily="49" charset="0"/>
              </a:rPr>
              <a:t>)</a:t>
            </a:r>
            <a:endParaRPr lang="en-US" sz="2000" b="1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6324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63"/>
          <p:cNvSpPr txBox="1">
            <a:spLocks noChangeArrowheads="1"/>
          </p:cNvSpPr>
          <p:nvPr/>
        </p:nvSpPr>
        <p:spPr bwMode="auto">
          <a:xfrm>
            <a:off x="5581650" y="4800601"/>
            <a:ext cx="6225162" cy="166814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lvl="1"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600" dirty="0">
              <a:latin typeface="Courier New" panose="02070309020205020404" pitchFamily="49" charset="0"/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600" dirty="0">
              <a:latin typeface="Courier New" panose="02070309020205020404" pitchFamily="49" charset="0"/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600" dirty="0">
              <a:latin typeface="Courier New" panose="02070309020205020404" pitchFamily="49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1600" dirty="0" err="1" smtClean="0">
                <a:latin typeface="Courier New" panose="02070309020205020404" pitchFamily="49" charset="0"/>
                <a:cs typeface="Times New Roman" panose="02020603050405020304" pitchFamily="18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ourier New" panose="02070309020205020404" pitchFamily="49" charset="0"/>
                <a:cs typeface="Times New Roman" panose="02020603050405020304" pitchFamily="18" charset="0"/>
              </a:rPr>
              <a:t>distance_from_origin</a:t>
            </a:r>
            <a:r>
              <a:rPr lang="en-US" sz="1600" dirty="0" smtClean="0">
                <a:latin typeface="Courier New" panose="02070309020205020404" pitchFamily="49" charset="0"/>
                <a:cs typeface="Times New Roman" panose="02020603050405020304" pitchFamily="18" charset="0"/>
              </a:rPr>
              <a:t>(self):</a:t>
            </a:r>
            <a:endParaRPr lang="en-US" sz="1600" dirty="0">
              <a:latin typeface="Courier New" panose="02070309020205020404" pitchFamily="49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   #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this code can see p2's x and y</a:t>
            </a:r>
            <a:endParaRPr lang="en-US" sz="1600" dirty="0">
              <a:latin typeface="Courier New" panose="02070309020205020404" pitchFamily="49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1600" dirty="0">
                <a:latin typeface="Courier New" panose="02070309020205020404" pitchFamily="49" charset="0"/>
                <a:cs typeface="Times New Roman" panose="02020603050405020304" pitchFamily="18" charset="0"/>
              </a:rPr>
              <a:t>   return </a:t>
            </a:r>
            <a:r>
              <a:rPr lang="en-US" sz="1600" dirty="0" err="1" smtClean="0">
                <a:latin typeface="Courier New" panose="02070309020205020404" pitchFamily="49" charset="0"/>
                <a:cs typeface="Times New Roman" panose="02020603050405020304" pitchFamily="18" charset="0"/>
              </a:rPr>
              <a:t>sqrt</a:t>
            </a:r>
            <a:r>
              <a:rPr lang="en-US" sz="1600" dirty="0" smtClean="0">
                <a:latin typeface="Courier New" panose="02070309020205020404" pitchFamily="49" charset="0"/>
                <a:cs typeface="Times New Roman" panose="02020603050405020304" pitchFamily="18" charset="0"/>
              </a:rPr>
              <a:t>(</a:t>
            </a:r>
            <a:r>
              <a:rPr lang="en-US" sz="1600" dirty="0" err="1" smtClean="0">
                <a:latin typeface="Courier New" panose="02070309020205020404" pitchFamily="49" charset="0"/>
                <a:cs typeface="Times New Roman" panose="02020603050405020304" pitchFamily="18" charset="0"/>
              </a:rPr>
              <a:t>self.</a:t>
            </a:r>
            <a:r>
              <a:rPr lang="en-US" sz="1600" b="1" dirty="0" err="1" smtClean="0">
                <a:solidFill>
                  <a:srgbClr val="003399"/>
                </a:solidFill>
                <a:latin typeface="Courier New" panose="02070309020205020404" pitchFamily="49" charset="0"/>
              </a:rPr>
              <a:t>x</a:t>
            </a:r>
            <a:r>
              <a:rPr lang="en-US" sz="1600" dirty="0" smtClean="0">
                <a:latin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Courier New" panose="02070309020205020404" pitchFamily="49" charset="0"/>
                <a:cs typeface="Times New Roman" panose="02020603050405020304" pitchFamily="18" charset="0"/>
              </a:rPr>
              <a:t>* </a:t>
            </a:r>
            <a:r>
              <a:rPr lang="en-US" sz="1600" dirty="0" err="1" smtClean="0">
                <a:latin typeface="Courier New" panose="02070309020205020404" pitchFamily="49" charset="0"/>
                <a:cs typeface="Times New Roman" panose="02020603050405020304" pitchFamily="18" charset="0"/>
              </a:rPr>
              <a:t>self.</a:t>
            </a:r>
            <a:r>
              <a:rPr lang="en-US" sz="1600" b="1" dirty="0" err="1" smtClean="0">
                <a:solidFill>
                  <a:srgbClr val="003399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x</a:t>
            </a:r>
            <a:r>
              <a:rPr lang="en-US" sz="1600" dirty="0" smtClean="0">
                <a:latin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Courier New" panose="02070309020205020404" pitchFamily="49" charset="0"/>
                <a:cs typeface="Times New Roman" panose="02020603050405020304" pitchFamily="18" charset="0"/>
              </a:rPr>
              <a:t>+ </a:t>
            </a:r>
            <a:r>
              <a:rPr lang="en-US" sz="1600" dirty="0" err="1" smtClean="0">
                <a:latin typeface="Courier New" panose="02070309020205020404" pitchFamily="49" charset="0"/>
                <a:cs typeface="Times New Roman" panose="02020603050405020304" pitchFamily="18" charset="0"/>
              </a:rPr>
              <a:t>self.</a:t>
            </a:r>
            <a:r>
              <a:rPr lang="en-US" sz="1600" b="1" dirty="0" err="1" smtClean="0">
                <a:solidFill>
                  <a:srgbClr val="003399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y</a:t>
            </a:r>
            <a:r>
              <a:rPr lang="en-US" sz="1600" dirty="0" smtClean="0">
                <a:latin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Courier New" panose="02070309020205020404" pitchFamily="49" charset="0"/>
                <a:cs typeface="Times New Roman" panose="02020603050405020304" pitchFamily="18" charset="0"/>
              </a:rPr>
              <a:t>* </a:t>
            </a:r>
            <a:r>
              <a:rPr lang="en-US" sz="1600" dirty="0" err="1" smtClean="0">
                <a:latin typeface="Courier New" panose="02070309020205020404" pitchFamily="49" charset="0"/>
                <a:cs typeface="Times New Roman" panose="02020603050405020304" pitchFamily="18" charset="0"/>
              </a:rPr>
              <a:t>self.</a:t>
            </a:r>
            <a:r>
              <a:rPr lang="en-US" sz="1600" b="1" dirty="0" err="1" smtClean="0">
                <a:solidFill>
                  <a:srgbClr val="003399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y</a:t>
            </a:r>
            <a:r>
              <a:rPr lang="en-US" sz="1600" dirty="0" smtClean="0">
                <a:latin typeface="Courier New" panose="02070309020205020404" pitchFamily="49" charset="0"/>
                <a:cs typeface="Times New Roman" panose="02020603050405020304" pitchFamily="18" charset="0"/>
              </a:rPr>
              <a:t>)</a:t>
            </a:r>
            <a:endParaRPr lang="en-US" sz="1600" dirty="0">
              <a:latin typeface="Courier New" panose="02070309020205020404" pitchFamily="49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sz="1600" dirty="0">
              <a:latin typeface="Courier New" panose="02070309020205020404" pitchFamily="49" charset="0"/>
              <a:cs typeface="Times New Roman" panose="02020603050405020304" pitchFamily="18" charset="0"/>
            </a:endParaRPr>
          </a:p>
        </p:txBody>
      </p:sp>
      <p:sp>
        <p:nvSpPr>
          <p:cNvPr id="18435" name="Rectangle 2"/>
          <p:cNvSpPr>
            <a:spLocks noGrp="1"/>
          </p:cNvSpPr>
          <p:nvPr>
            <p:ph type="body" idx="1"/>
          </p:nvPr>
        </p:nvSpPr>
        <p:spPr>
          <a:xfrm>
            <a:off x="1103586" y="1371600"/>
            <a:ext cx="9564414" cy="4572000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sz="2000" dirty="0"/>
              <a:t>Each </a:t>
            </a:r>
            <a:r>
              <a:rPr lang="en-US" sz="2000" dirty="0">
                <a:latin typeface="Courier New" panose="02070309020205020404" pitchFamily="49" charset="0"/>
              </a:rPr>
              <a:t>Point</a:t>
            </a:r>
            <a:r>
              <a:rPr lang="en-US" sz="2000" dirty="0"/>
              <a:t> object has its own copy of the </a:t>
            </a:r>
            <a:r>
              <a:rPr lang="en-US" sz="2000" dirty="0" err="1" smtClean="0">
                <a:latin typeface="Courier New" panose="02070309020205020404" pitchFamily="49" charset="0"/>
              </a:rPr>
              <a:t>distance_from_origin</a:t>
            </a:r>
            <a:r>
              <a:rPr lang="en-US" sz="2000" dirty="0" smtClean="0"/>
              <a:t> </a:t>
            </a:r>
            <a:r>
              <a:rPr lang="en-US" sz="2000" dirty="0"/>
              <a:t>method, which operates on that object's state:</a:t>
            </a:r>
            <a:endParaRPr lang="en-US" sz="9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p1 </a:t>
            </a:r>
            <a:r>
              <a:rPr lang="en-US" sz="1800" dirty="0">
                <a:latin typeface="Courier New" panose="02070309020205020404" pitchFamily="49" charset="0"/>
              </a:rPr>
              <a:t>= </a:t>
            </a:r>
            <a:r>
              <a:rPr lang="en-US" sz="1800" dirty="0" smtClean="0">
                <a:latin typeface="Courier New" panose="02070309020205020404" pitchFamily="49" charset="0"/>
              </a:rPr>
              <a:t>Point()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p1.x = </a:t>
            </a:r>
            <a:r>
              <a:rPr lang="en-US" sz="1800" dirty="0" smtClean="0">
                <a:latin typeface="Courier New" panose="02070309020205020404" pitchFamily="49" charset="0"/>
              </a:rPr>
              <a:t>7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p1.y = </a:t>
            </a:r>
            <a:r>
              <a:rPr lang="en-US" sz="1800" dirty="0" smtClean="0">
                <a:latin typeface="Courier New" panose="02070309020205020404" pitchFamily="49" charset="0"/>
              </a:rPr>
              <a:t>2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p2 </a:t>
            </a:r>
            <a:r>
              <a:rPr lang="en-US" sz="1800" dirty="0">
                <a:latin typeface="Courier New" panose="02070309020205020404" pitchFamily="49" charset="0"/>
              </a:rPr>
              <a:t>= </a:t>
            </a:r>
            <a:r>
              <a:rPr lang="en-US" sz="1800" dirty="0" smtClean="0">
                <a:latin typeface="Courier New" panose="02070309020205020404" pitchFamily="49" charset="0"/>
              </a:rPr>
              <a:t>Point()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p2.x = </a:t>
            </a:r>
            <a:r>
              <a:rPr lang="en-US" sz="1800" dirty="0" smtClean="0">
                <a:latin typeface="Courier New" panose="02070309020205020404" pitchFamily="49" charset="0"/>
              </a:rPr>
              <a:t>4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p2.y = </a:t>
            </a:r>
            <a:r>
              <a:rPr lang="en-US" sz="1800" dirty="0" smtClean="0">
                <a:latin typeface="Courier New" panose="02070309020205020404" pitchFamily="49" charset="0"/>
              </a:rPr>
              <a:t>3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b="1" dirty="0" smtClean="0">
                <a:latin typeface="Courier New" panose="02070309020205020404" pitchFamily="49" charset="0"/>
              </a:rPr>
              <a:t>p1.distance_from_origin()</a:t>
            </a:r>
            <a:endParaRPr lang="en-US" sz="18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b="1" dirty="0" smtClean="0">
                <a:latin typeface="Courier New" panose="02070309020205020404" pitchFamily="49" charset="0"/>
              </a:rPr>
              <a:t>p2.distance_from_origin()</a:t>
            </a:r>
            <a:endParaRPr lang="en-US" sz="1800" b="1" dirty="0">
              <a:latin typeface="Courier New" panose="02070309020205020404" pitchFamily="49" charset="0"/>
            </a:endParaRPr>
          </a:p>
        </p:txBody>
      </p:sp>
      <p:sp>
        <p:nvSpPr>
          <p:cNvPr id="18436" name="Text Box 3"/>
          <p:cNvSpPr txBox="1">
            <a:spLocks noChangeArrowheads="1"/>
          </p:cNvSpPr>
          <p:nvPr/>
        </p:nvSpPr>
        <p:spPr bwMode="auto">
          <a:xfrm>
            <a:off x="5581649" y="2590801"/>
            <a:ext cx="6225163" cy="166814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lvl="1"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600" dirty="0">
              <a:latin typeface="Courier New" panose="02070309020205020404" pitchFamily="49" charset="0"/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600" dirty="0">
              <a:latin typeface="Courier New" panose="02070309020205020404" pitchFamily="49" charset="0"/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600" dirty="0">
              <a:latin typeface="Courier New" panose="02070309020205020404" pitchFamily="49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1600" dirty="0" err="1" smtClean="0">
                <a:latin typeface="Courier New" panose="02070309020205020404" pitchFamily="49" charset="0"/>
                <a:cs typeface="Times New Roman" panose="02020603050405020304" pitchFamily="18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latin typeface="Courier New" panose="02070309020205020404" pitchFamily="49" charset="0"/>
                <a:cs typeface="Times New Roman" panose="02020603050405020304" pitchFamily="18" charset="0"/>
              </a:rPr>
              <a:t>distance_from_origin</a:t>
            </a:r>
            <a:r>
              <a:rPr lang="en-US" sz="1600" dirty="0" smtClean="0">
                <a:latin typeface="Courier New" panose="02070309020205020404" pitchFamily="49" charset="0"/>
                <a:cs typeface="Times New Roman" panose="02020603050405020304" pitchFamily="18" charset="0"/>
              </a:rPr>
              <a:t>(self):</a:t>
            </a:r>
            <a:endParaRPr lang="en-US" sz="1600" dirty="0">
              <a:latin typeface="Courier New" panose="02070309020205020404" pitchFamily="49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   #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  <a:cs typeface="Times New Roman" panose="02020603050405020304" pitchFamily="18" charset="0"/>
              </a:rPr>
              <a:t>this code can see p1's x and y</a:t>
            </a:r>
            <a:endParaRPr lang="en-US" sz="1600" dirty="0">
              <a:latin typeface="Courier New" panose="02070309020205020404" pitchFamily="49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1600" dirty="0">
                <a:latin typeface="Courier New" panose="02070309020205020404" pitchFamily="49" charset="0"/>
                <a:cs typeface="Times New Roman" panose="02020603050405020304" pitchFamily="18" charset="0"/>
              </a:rPr>
              <a:t>   return </a:t>
            </a:r>
            <a:r>
              <a:rPr lang="en-US" sz="1600" dirty="0" err="1" smtClean="0">
                <a:latin typeface="Courier New" panose="02070309020205020404" pitchFamily="49" charset="0"/>
                <a:cs typeface="Times New Roman" panose="02020603050405020304" pitchFamily="18" charset="0"/>
              </a:rPr>
              <a:t>sqrt</a:t>
            </a:r>
            <a:r>
              <a:rPr lang="en-US" sz="1600" dirty="0" smtClean="0">
                <a:latin typeface="Courier New" panose="02070309020205020404" pitchFamily="49" charset="0"/>
                <a:cs typeface="Times New Roman" panose="02020603050405020304" pitchFamily="18" charset="0"/>
              </a:rPr>
              <a:t>(</a:t>
            </a:r>
            <a:r>
              <a:rPr lang="en-US" sz="1600" dirty="0" err="1" smtClean="0">
                <a:latin typeface="Courier New" panose="02070309020205020404" pitchFamily="49" charset="0"/>
                <a:cs typeface="Times New Roman" panose="02020603050405020304" pitchFamily="18" charset="0"/>
              </a:rPr>
              <a:t>self.</a:t>
            </a:r>
            <a:r>
              <a:rPr lang="en-US" sz="1600" b="1" dirty="0" err="1" smtClean="0">
                <a:solidFill>
                  <a:schemeClr val="accent2"/>
                </a:solidFill>
                <a:latin typeface="Courier New" panose="02070309020205020404" pitchFamily="49" charset="0"/>
              </a:rPr>
              <a:t>x</a:t>
            </a:r>
            <a:r>
              <a:rPr lang="en-US" sz="1600" dirty="0" smtClean="0">
                <a:latin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Courier New" panose="02070309020205020404" pitchFamily="49" charset="0"/>
                <a:cs typeface="Times New Roman" panose="02020603050405020304" pitchFamily="18" charset="0"/>
              </a:rPr>
              <a:t>* </a:t>
            </a:r>
            <a:r>
              <a:rPr lang="en-US" sz="1600" dirty="0" err="1" smtClean="0">
                <a:latin typeface="Courier New" panose="02070309020205020404" pitchFamily="49" charset="0"/>
                <a:cs typeface="Times New Roman" panose="02020603050405020304" pitchFamily="18" charset="0"/>
              </a:rPr>
              <a:t>self.</a:t>
            </a:r>
            <a:r>
              <a:rPr lang="en-US" sz="1600" b="1" dirty="0" err="1" smtClean="0">
                <a:solidFill>
                  <a:schemeClr val="accent2"/>
                </a:solidFill>
                <a:latin typeface="Courier New" panose="02070309020205020404" pitchFamily="49" charset="0"/>
              </a:rPr>
              <a:t>x</a:t>
            </a:r>
            <a:r>
              <a:rPr lang="en-US" sz="1600" dirty="0" smtClean="0">
                <a:latin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Courier New" panose="02070309020205020404" pitchFamily="49" charset="0"/>
                <a:cs typeface="Times New Roman" panose="02020603050405020304" pitchFamily="18" charset="0"/>
              </a:rPr>
              <a:t>+ </a:t>
            </a:r>
            <a:r>
              <a:rPr lang="en-US" sz="1600" dirty="0" err="1" smtClean="0">
                <a:latin typeface="Courier New" panose="02070309020205020404" pitchFamily="49" charset="0"/>
                <a:cs typeface="Times New Roman" panose="02020603050405020304" pitchFamily="18" charset="0"/>
              </a:rPr>
              <a:t>self.</a:t>
            </a:r>
            <a:r>
              <a:rPr lang="en-US" sz="1600" b="1" dirty="0" err="1" smtClean="0">
                <a:solidFill>
                  <a:schemeClr val="accent2"/>
                </a:solidFill>
                <a:latin typeface="Courier New" panose="02070309020205020404" pitchFamily="49" charset="0"/>
              </a:rPr>
              <a:t>y</a:t>
            </a:r>
            <a:r>
              <a:rPr lang="en-US" sz="1600" dirty="0" smtClean="0">
                <a:latin typeface="Courier New" panose="02070309020205020404" pitchFamily="49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Courier New" panose="02070309020205020404" pitchFamily="49" charset="0"/>
                <a:cs typeface="Times New Roman" panose="02020603050405020304" pitchFamily="18" charset="0"/>
              </a:rPr>
              <a:t>* </a:t>
            </a:r>
            <a:r>
              <a:rPr lang="en-US" sz="1600" dirty="0" err="1" smtClean="0">
                <a:latin typeface="Courier New" panose="02070309020205020404" pitchFamily="49" charset="0"/>
                <a:cs typeface="Times New Roman" panose="02020603050405020304" pitchFamily="18" charset="0"/>
              </a:rPr>
              <a:t>self.</a:t>
            </a:r>
            <a:r>
              <a:rPr lang="en-US" sz="1600" b="1" dirty="0" err="1" smtClean="0">
                <a:solidFill>
                  <a:schemeClr val="accent2"/>
                </a:solidFill>
                <a:latin typeface="Courier New" panose="02070309020205020404" pitchFamily="49" charset="0"/>
              </a:rPr>
              <a:t>y</a:t>
            </a:r>
            <a:r>
              <a:rPr lang="en-US" sz="1600" dirty="0" smtClean="0">
                <a:latin typeface="Courier New" panose="02070309020205020404" pitchFamily="49" charset="0"/>
                <a:cs typeface="Times New Roman" panose="02020603050405020304" pitchFamily="18" charset="0"/>
              </a:rPr>
              <a:t>)</a:t>
            </a:r>
            <a:endParaRPr lang="en-US" sz="1600" dirty="0">
              <a:latin typeface="Courier New" panose="02070309020205020404" pitchFamily="49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sz="1600" dirty="0">
              <a:latin typeface="Courier New" panose="02070309020205020404" pitchFamily="49" charset="0"/>
              <a:cs typeface="Times New Roman" panose="02020603050405020304" pitchFamily="18" charset="0"/>
            </a:endParaRPr>
          </a:p>
        </p:txBody>
      </p:sp>
      <p:sp>
        <p:nvSpPr>
          <p:cNvPr id="18437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Courier New" panose="02070309020205020404" pitchFamily="49" charset="0"/>
              </a:rPr>
              <a:t>Point</a:t>
            </a:r>
            <a:r>
              <a:rPr lang="en-US" smtClean="0"/>
              <a:t> objects w/ method</a:t>
            </a:r>
          </a:p>
        </p:txBody>
      </p:sp>
      <p:graphicFrame>
        <p:nvGraphicFramePr>
          <p:cNvPr id="1079301" name="Group 5"/>
          <p:cNvGraphicFramePr>
            <a:graphicFrameLocks noGrp="1"/>
          </p:cNvGraphicFramePr>
          <p:nvPr/>
        </p:nvGraphicFramePr>
        <p:xfrm>
          <a:off x="5734050" y="2654301"/>
          <a:ext cx="2089150" cy="396875"/>
        </p:xfrm>
        <a:graphic>
          <a:graphicData uri="http://schemas.openxmlformats.org/drawingml/2006/table">
            <a:tbl>
              <a:tblPr/>
              <a:tblGrid>
                <a:gridCol w="336550"/>
                <a:gridCol w="685800"/>
                <a:gridCol w="381000"/>
                <a:gridCol w="685800"/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x</a:t>
                      </a:r>
                    </a:p>
                  </a:txBody>
                  <a:tcPr marT="45793" marB="45793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7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y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2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79341" name="Group 45"/>
          <p:cNvGraphicFramePr>
            <a:graphicFrameLocks noGrp="1"/>
          </p:cNvGraphicFramePr>
          <p:nvPr/>
        </p:nvGraphicFramePr>
        <p:xfrm>
          <a:off x="5734050" y="4940301"/>
          <a:ext cx="2089150" cy="396875"/>
        </p:xfrm>
        <a:graphic>
          <a:graphicData uri="http://schemas.openxmlformats.org/drawingml/2006/table">
            <a:tbl>
              <a:tblPr/>
              <a:tblGrid>
                <a:gridCol w="336550"/>
                <a:gridCol w="685800"/>
                <a:gridCol w="381000"/>
                <a:gridCol w="685800"/>
              </a:tblGrid>
              <a:tr h="396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x</a:t>
                      </a:r>
                    </a:p>
                  </a:txBody>
                  <a:tcPr marT="45793" marB="45793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4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Courier New" charset="0"/>
                          <a:ea typeface="ＭＳ Ｐゴシック" charset="0"/>
                        </a:rPr>
                        <a:t>y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EB641B"/>
                        </a:buClr>
                        <a:buSzPct val="95000"/>
                        <a:buFont typeface="Wingdings 2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ＭＳ Ｐゴシック" charset="0"/>
                        </a:rPr>
                        <a:t>3</a:t>
                      </a:r>
                    </a:p>
                  </a:txBody>
                  <a:tcPr marT="45793" marB="4579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18464" name="Group 64"/>
          <p:cNvGrpSpPr>
            <a:grpSpLocks/>
          </p:cNvGrpSpPr>
          <p:nvPr/>
        </p:nvGrpSpPr>
        <p:grpSpPr bwMode="auto">
          <a:xfrm>
            <a:off x="3600450" y="5423668"/>
            <a:ext cx="1981200" cy="561975"/>
            <a:chOff x="2112" y="3477"/>
            <a:chExt cx="1248" cy="354"/>
          </a:xfrm>
        </p:grpSpPr>
        <p:sp>
          <p:nvSpPr>
            <p:cNvPr id="18468" name="Rectangle 65"/>
            <p:cNvSpPr>
              <a:spLocks noChangeArrowheads="1"/>
            </p:cNvSpPr>
            <p:nvPr/>
          </p:nvSpPr>
          <p:spPr bwMode="auto">
            <a:xfrm>
              <a:off x="2112" y="3512"/>
              <a:ext cx="647" cy="2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algn="r" eaLnBrk="1" hangingPunct="1">
                <a:buClr>
                  <a:srgbClr val="808080"/>
                </a:buClr>
                <a:buSzPct val="60000"/>
                <a:buFont typeface="Wingdings" panose="05000000000000000000" pitchFamily="2" charset="2"/>
                <a:buNone/>
              </a:pPr>
              <a:r>
                <a:rPr lang="en-US" sz="2000" i="1"/>
                <a:t>p2</a:t>
              </a:r>
            </a:p>
          </p:txBody>
        </p:sp>
        <p:sp>
          <p:nvSpPr>
            <p:cNvPr id="18469" name="Line 48"/>
            <p:cNvSpPr>
              <a:spLocks noChangeShapeType="1"/>
            </p:cNvSpPr>
            <p:nvPr/>
          </p:nvSpPr>
          <p:spPr bwMode="auto">
            <a:xfrm>
              <a:off x="2928" y="3648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470" name="Oval 67"/>
            <p:cNvSpPr>
              <a:spLocks noChangeArrowheads="1"/>
            </p:cNvSpPr>
            <p:nvPr/>
          </p:nvSpPr>
          <p:spPr bwMode="auto">
            <a:xfrm>
              <a:off x="2748" y="3477"/>
              <a:ext cx="257" cy="35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>
              <a:lvl1pPr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endParaRPr lang="en-US">
                <a:cs typeface="Times New Roman" panose="02020603050405020304" pitchFamily="18" charset="0"/>
              </a:endParaRPr>
            </a:p>
          </p:txBody>
        </p:sp>
      </p:grpSp>
      <p:sp>
        <p:nvSpPr>
          <p:cNvPr id="18465" name="Rectangle 69"/>
          <p:cNvSpPr>
            <a:spLocks noChangeArrowheads="1"/>
          </p:cNvSpPr>
          <p:nvPr/>
        </p:nvSpPr>
        <p:spPr bwMode="auto">
          <a:xfrm>
            <a:off x="7772401" y="1885950"/>
            <a:ext cx="1027113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buClr>
                <a:srgbClr val="808080"/>
              </a:buClr>
              <a:buSzPct val="60000"/>
              <a:buFont typeface="Wingdings" panose="05000000000000000000" pitchFamily="2" charset="2"/>
              <a:buNone/>
            </a:pPr>
            <a:r>
              <a:rPr lang="en-US" sz="2000" i="1"/>
              <a:t>p1</a:t>
            </a:r>
          </a:p>
        </p:txBody>
      </p:sp>
      <p:sp>
        <p:nvSpPr>
          <p:cNvPr id="18466" name="Line 48"/>
          <p:cNvSpPr>
            <a:spLocks noChangeShapeType="1"/>
          </p:cNvSpPr>
          <p:nvPr/>
        </p:nvSpPr>
        <p:spPr bwMode="auto">
          <a:xfrm flipH="1">
            <a:off x="8972550" y="2289176"/>
            <a:ext cx="1588" cy="301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67" name="Oval 71"/>
          <p:cNvSpPr>
            <a:spLocks noChangeArrowheads="1"/>
          </p:cNvSpPr>
          <p:nvPr/>
        </p:nvSpPr>
        <p:spPr bwMode="auto">
          <a:xfrm>
            <a:off x="8782050" y="1830060"/>
            <a:ext cx="408448" cy="56263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>
            <a:lvl1pPr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endParaRPr lang="en-US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95509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Kinds of methods</a:t>
            </a:r>
          </a:p>
        </p:txBody>
      </p:sp>
      <p:sp>
        <p:nvSpPr>
          <p:cNvPr id="1945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dirty="0" err="1" smtClean="0"/>
              <a:t>accessor</a:t>
            </a:r>
            <a:r>
              <a:rPr lang="en-US" dirty="0" smtClean="0"/>
              <a:t>:	A method that lets clients examine object state.</a:t>
            </a:r>
          </a:p>
          <a:p>
            <a:pPr lvl="1" eaLnBrk="1" hangingPunct="1"/>
            <a:r>
              <a:rPr lang="en-US" dirty="0" smtClean="0"/>
              <a:t>Examples: </a:t>
            </a:r>
            <a:r>
              <a:rPr lang="en-US" dirty="0" smtClean="0">
                <a:latin typeface="Courier New" panose="02070309020205020404" pitchFamily="49" charset="0"/>
              </a:rPr>
              <a:t>distance</a:t>
            </a:r>
            <a:r>
              <a:rPr lang="en-US" dirty="0" smtClean="0"/>
              <a:t>, </a:t>
            </a:r>
            <a:r>
              <a:rPr lang="en-US" dirty="0" err="1" smtClean="0">
                <a:latin typeface="Courier New" panose="02070309020205020404" pitchFamily="49" charset="0"/>
              </a:rPr>
              <a:t>distance_from_origin</a:t>
            </a:r>
            <a:endParaRPr lang="en-US" dirty="0" smtClean="0"/>
          </a:p>
          <a:p>
            <a:pPr lvl="1" eaLnBrk="1" hangingPunct="1"/>
            <a:r>
              <a:rPr lang="en-US" dirty="0" smtClean="0"/>
              <a:t>often returns something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b="1" dirty="0" err="1" smtClean="0"/>
              <a:t>mutator</a:t>
            </a:r>
            <a:r>
              <a:rPr lang="en-US" dirty="0" smtClean="0"/>
              <a:t>:	A method that modifies an object's state.</a:t>
            </a:r>
          </a:p>
          <a:p>
            <a:pPr lvl="1" eaLnBrk="1" hangingPunct="1"/>
            <a:r>
              <a:rPr lang="en-US" dirty="0" smtClean="0"/>
              <a:t>Examples: </a:t>
            </a:r>
            <a:r>
              <a:rPr lang="en-US" dirty="0" err="1" smtClean="0">
                <a:latin typeface="Courier New" panose="02070309020205020404" pitchFamily="49" charset="0"/>
              </a:rPr>
              <a:t>set_location</a:t>
            </a:r>
            <a:r>
              <a:rPr lang="en-US" dirty="0" smtClean="0"/>
              <a:t>, </a:t>
            </a:r>
            <a:r>
              <a:rPr lang="en-US" dirty="0" smtClean="0">
                <a:latin typeface="Courier New" panose="02070309020205020404" pitchFamily="49" charset="0"/>
              </a:rPr>
              <a:t>translate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55949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Classes and objects</a:t>
            </a:r>
          </a:p>
        </p:txBody>
      </p:sp>
      <p:sp>
        <p:nvSpPr>
          <p:cNvPr id="1059843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233363" indent="-233363">
              <a:tabLst>
                <a:tab pos="1141413" algn="l"/>
                <a:tab pos="2173288" algn="l"/>
              </a:tabLst>
            </a:pPr>
            <a:r>
              <a:rPr lang="en-US" b="1" dirty="0" smtClean="0"/>
              <a:t>class</a:t>
            </a:r>
            <a:r>
              <a:rPr lang="en-US" dirty="0" smtClean="0"/>
              <a:t>: A program entity that represents either:</a:t>
            </a:r>
          </a:p>
          <a:p>
            <a:pPr marL="690563" lvl="1" indent="-233363">
              <a:buNone/>
              <a:tabLst>
                <a:tab pos="1141413" algn="l"/>
                <a:tab pos="2173288" algn="l"/>
              </a:tabLst>
            </a:pPr>
            <a:r>
              <a:rPr lang="en-US" dirty="0" smtClean="0"/>
              <a:t>	1.	A program / module,  or</a:t>
            </a:r>
          </a:p>
          <a:p>
            <a:pPr marL="690563" lvl="1" indent="-233363">
              <a:buNone/>
              <a:tabLst>
                <a:tab pos="1141413" algn="l"/>
                <a:tab pos="2173288" algn="l"/>
              </a:tabLst>
            </a:pPr>
            <a:r>
              <a:rPr lang="en-US" b="1" dirty="0" smtClean="0"/>
              <a:t>	2.	A template for a new type of objects.</a:t>
            </a:r>
          </a:p>
          <a:p>
            <a:pPr marL="690563" lvl="1" indent="-233363">
              <a:buNone/>
              <a:tabLst>
                <a:tab pos="1141413" algn="l"/>
                <a:tab pos="2173288" algn="l"/>
              </a:tabLst>
            </a:pPr>
            <a:endParaRPr lang="en-US" b="1" dirty="0" smtClean="0"/>
          </a:p>
          <a:p>
            <a:pPr marL="690563" lvl="1" indent="-233363">
              <a:tabLst>
                <a:tab pos="1141413" algn="l"/>
                <a:tab pos="2173288" algn="l"/>
              </a:tabLst>
            </a:pPr>
            <a:r>
              <a:rPr lang="en-US" dirty="0" smtClean="0"/>
              <a:t>The </a:t>
            </a:r>
            <a:r>
              <a:rPr lang="en-US" dirty="0" err="1" smtClean="0">
                <a:latin typeface="Courier New" panose="02070309020205020404" pitchFamily="49" charset="0"/>
              </a:rPr>
              <a:t>drawingpanel</a:t>
            </a:r>
            <a:r>
              <a:rPr lang="en-US" dirty="0" smtClean="0"/>
              <a:t> class is a template for creating </a:t>
            </a:r>
            <a:r>
              <a:rPr lang="en-US" dirty="0" err="1" smtClean="0">
                <a:latin typeface="Courier New" panose="02070309020205020404" pitchFamily="49" charset="0"/>
              </a:rPr>
              <a:t>DrawingPanel</a:t>
            </a:r>
            <a:r>
              <a:rPr lang="en-US" dirty="0" smtClean="0"/>
              <a:t> objects.</a:t>
            </a:r>
          </a:p>
          <a:p>
            <a:pPr marL="690563" lvl="1" indent="-233363">
              <a:buNone/>
              <a:tabLst>
                <a:tab pos="1141413" algn="l"/>
                <a:tab pos="2173288" algn="l"/>
              </a:tabLst>
            </a:pPr>
            <a:endParaRPr lang="en-US" b="1" dirty="0" smtClean="0"/>
          </a:p>
          <a:p>
            <a:pPr marL="690563" lvl="1" indent="-233363">
              <a:buNone/>
              <a:tabLst>
                <a:tab pos="1141413" algn="l"/>
                <a:tab pos="2173288" algn="l"/>
              </a:tabLst>
            </a:pPr>
            <a:endParaRPr lang="en-US" b="1" dirty="0" smtClean="0"/>
          </a:p>
          <a:p>
            <a:pPr marL="233363" indent="-233363">
              <a:tabLst>
                <a:tab pos="1141413" algn="l"/>
                <a:tab pos="2173288" algn="l"/>
              </a:tabLst>
            </a:pPr>
            <a:r>
              <a:rPr lang="en-US" b="1" dirty="0" smtClean="0"/>
              <a:t>object</a:t>
            </a:r>
            <a:r>
              <a:rPr lang="en-US" dirty="0" smtClean="0"/>
              <a:t>: An entity that combines state and behavior.</a:t>
            </a:r>
          </a:p>
          <a:p>
            <a:pPr marL="690563" lvl="1" indent="-233363">
              <a:lnSpc>
                <a:spcPct val="110000"/>
              </a:lnSpc>
              <a:tabLst>
                <a:tab pos="1141413" algn="l"/>
                <a:tab pos="2173288" algn="l"/>
              </a:tabLst>
            </a:pPr>
            <a:r>
              <a:rPr lang="en-US" b="1" dirty="0" smtClean="0"/>
              <a:t>object-oriented programming (OOP)</a:t>
            </a:r>
            <a:r>
              <a:rPr lang="en-US" dirty="0" smtClean="0"/>
              <a:t>: Programs that perform their behavior as interactions between objects.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32949647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9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59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9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59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9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59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9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59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Initializing objects</a:t>
            </a:r>
          </a:p>
        </p:txBody>
      </p:sp>
      <p:sp>
        <p:nvSpPr>
          <p:cNvPr id="2150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Currently it takes 3 lines to create a </a:t>
            </a:r>
            <a:r>
              <a:rPr lang="en-US" dirty="0" smtClean="0">
                <a:latin typeface="Courier New" panose="02070309020205020404" pitchFamily="49" charset="0"/>
              </a:rPr>
              <a:t>Point</a:t>
            </a:r>
            <a:r>
              <a:rPr lang="en-US" dirty="0" smtClean="0"/>
              <a:t> and initialize it: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p </a:t>
            </a:r>
            <a:r>
              <a:rPr lang="en-US" sz="1800" dirty="0">
                <a:latin typeface="Courier New" panose="02070309020205020404" pitchFamily="49" charset="0"/>
              </a:rPr>
              <a:t>= </a:t>
            </a:r>
            <a:r>
              <a:rPr lang="en-US" sz="1800" dirty="0" smtClean="0">
                <a:latin typeface="Courier New" panose="02070309020205020404" pitchFamily="49" charset="0"/>
              </a:rPr>
              <a:t>Point()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b="1" dirty="0" err="1">
                <a:solidFill>
                  <a:srgbClr val="800000"/>
                </a:solidFill>
                <a:latin typeface="Courier New" panose="02070309020205020404" pitchFamily="49" charset="0"/>
              </a:rPr>
              <a:t>p.x</a:t>
            </a:r>
            <a:r>
              <a:rPr lang="en-US" sz="1800" b="1" dirty="0">
                <a:solidFill>
                  <a:srgbClr val="800000"/>
                </a:solidFill>
                <a:latin typeface="Courier New" panose="02070309020205020404" pitchFamily="49" charset="0"/>
              </a:rPr>
              <a:t> = </a:t>
            </a:r>
            <a:r>
              <a:rPr lang="en-US" sz="1800" b="1" dirty="0" smtClean="0">
                <a:solidFill>
                  <a:srgbClr val="800000"/>
                </a:solidFill>
                <a:latin typeface="Courier New" panose="02070309020205020404" pitchFamily="49" charset="0"/>
              </a:rPr>
              <a:t>3</a:t>
            </a:r>
            <a:endParaRPr lang="en-US" sz="1800" b="1" dirty="0">
              <a:solidFill>
                <a:srgbClr val="800000"/>
              </a:solidFill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b="1" dirty="0" err="1">
                <a:solidFill>
                  <a:srgbClr val="800000"/>
                </a:solidFill>
                <a:latin typeface="Courier New" panose="02070309020205020404" pitchFamily="49" charset="0"/>
              </a:rPr>
              <a:t>p.y</a:t>
            </a:r>
            <a:r>
              <a:rPr lang="en-US" sz="1800" b="1" dirty="0">
                <a:solidFill>
                  <a:srgbClr val="800000"/>
                </a:solidFill>
                <a:latin typeface="Courier New" panose="02070309020205020404" pitchFamily="49" charset="0"/>
              </a:rPr>
              <a:t> = </a:t>
            </a:r>
            <a:r>
              <a:rPr lang="en-US" sz="1800" b="1" dirty="0" smtClean="0">
                <a:solidFill>
                  <a:srgbClr val="800000"/>
                </a:solidFill>
                <a:latin typeface="Courier New" panose="02070309020205020404" pitchFamily="49" charset="0"/>
              </a:rPr>
              <a:t>8                     </a:t>
            </a: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8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tedious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b="1" dirty="0" smtClean="0">
              <a:solidFill>
                <a:srgbClr val="008080"/>
              </a:solidFill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b="1" dirty="0" smtClean="0">
              <a:solidFill>
                <a:srgbClr val="800000"/>
              </a:solidFill>
            </a:endParaRPr>
          </a:p>
          <a:p>
            <a:pPr eaLnBrk="1" hangingPunct="1"/>
            <a:r>
              <a:rPr lang="en-US" dirty="0" smtClean="0"/>
              <a:t>We'd rather specify the fields' initial values at the start: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p </a:t>
            </a:r>
            <a:r>
              <a:rPr lang="en-US" sz="1800" dirty="0">
                <a:latin typeface="Courier New" panose="02070309020205020404" pitchFamily="49" charset="0"/>
              </a:rPr>
              <a:t>= </a:t>
            </a:r>
            <a:r>
              <a:rPr lang="en-US" sz="1800" dirty="0" smtClean="0">
                <a:latin typeface="Courier New" panose="02070309020205020404" pitchFamily="49" charset="0"/>
              </a:rPr>
              <a:t>Point(</a:t>
            </a:r>
            <a:r>
              <a:rPr lang="en-US" sz="18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3</a:t>
            </a:r>
            <a:r>
              <a:rPr lang="en-US" sz="1800" b="1" dirty="0">
                <a:solidFill>
                  <a:srgbClr val="003399"/>
                </a:solidFill>
                <a:latin typeface="Courier New" panose="02070309020205020404" pitchFamily="49" charset="0"/>
              </a:rPr>
              <a:t>, 8</a:t>
            </a:r>
            <a:r>
              <a:rPr lang="en-US" sz="1800" dirty="0" smtClean="0">
                <a:latin typeface="Courier New" panose="02070309020205020404" pitchFamily="49" charset="0"/>
              </a:rPr>
              <a:t>)   </a:t>
            </a: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8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desired; doesn't work (yet)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b="1" dirty="0" smtClean="0">
              <a:solidFill>
                <a:srgbClr val="008080"/>
              </a:solidFill>
            </a:endParaRPr>
          </a:p>
          <a:p>
            <a:pPr lvl="1" eaLnBrk="1" hangingPunct="1"/>
            <a:r>
              <a:rPr lang="en-US" dirty="0" smtClean="0"/>
              <a:t>We are able to this with most types of objects in </a:t>
            </a:r>
            <a:r>
              <a:rPr lang="en-US" dirty="0"/>
              <a:t>P</a:t>
            </a:r>
            <a:r>
              <a:rPr lang="en-US" dirty="0" smtClean="0"/>
              <a:t>ython.</a:t>
            </a:r>
          </a:p>
        </p:txBody>
      </p:sp>
    </p:spTree>
    <p:extLst>
      <p:ext uri="{BB962C8B-B14F-4D97-AF65-F5344CB8AC3E}">
        <p14:creationId xmlns:p14="http://schemas.microsoft.com/office/powerpoint/2010/main" val="33005016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Printing objects</a:t>
            </a:r>
          </a:p>
        </p:txBody>
      </p:sp>
      <p:sp>
        <p:nvSpPr>
          <p:cNvPr id="1126403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en-US" dirty="0" smtClean="0"/>
              <a:t>By default, Python doesn't know how to print objects: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p = Point()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err="1" smtClean="0">
                <a:latin typeface="Courier New" panose="02070309020205020404" pitchFamily="49" charset="0"/>
              </a:rPr>
              <a:t>p.x</a:t>
            </a:r>
            <a:r>
              <a:rPr lang="en-US" dirty="0" smtClean="0">
                <a:latin typeface="Courier New" panose="02070309020205020404" pitchFamily="49" charset="0"/>
              </a:rPr>
              <a:t> = 10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err="1" smtClean="0">
                <a:latin typeface="Courier New" panose="02070309020205020404" pitchFamily="49" charset="0"/>
              </a:rPr>
              <a:t>p.y</a:t>
            </a:r>
            <a:r>
              <a:rPr lang="en-US" dirty="0" smtClean="0">
                <a:latin typeface="Courier New" panose="02070309020205020404" pitchFamily="49" charset="0"/>
              </a:rPr>
              <a:t> = 7</a:t>
            </a:r>
          </a:p>
          <a:p>
            <a:pPr lvl="1">
              <a:lnSpc>
                <a:spcPct val="80000"/>
              </a:lnSpc>
              <a:buNone/>
            </a:pPr>
            <a:r>
              <a:rPr lang="en-US" dirty="0" smtClean="0">
                <a:latin typeface="Courier New" panose="02070309020205020404" pitchFamily="49" charset="0"/>
              </a:rPr>
              <a:t>print("p is " + </a:t>
            </a:r>
            <a:r>
              <a:rPr lang="en-US" dirty="0" err="1" smtClean="0">
                <a:latin typeface="Courier New" panose="02070309020205020404" pitchFamily="49" charset="0"/>
              </a:rPr>
              <a:t>str</a:t>
            </a:r>
            <a:r>
              <a:rPr lang="en-US" dirty="0" smtClean="0">
                <a:latin typeface="Courier New" panose="02070309020205020404" pitchFamily="49" charset="0"/>
              </a:rPr>
              <a:t>(p))  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p is </a:t>
            </a:r>
          </a:p>
          <a:p>
            <a:pPr lvl="1">
              <a:lnSpc>
                <a:spcPct val="80000"/>
              </a:lnSpc>
              <a:buNone/>
            </a:pP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                # &lt;</a:t>
            </a:r>
            <a:r>
              <a:rPr lang="en-US" b="1" dirty="0" err="1" smtClean="0">
                <a:solidFill>
                  <a:srgbClr val="008080"/>
                </a:solidFill>
                <a:latin typeface="Courier New" panose="02070309020205020404" pitchFamily="49" charset="0"/>
              </a:rPr>
              <a:t>p.Point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object at 0x000001BA6AE0BF28&gt;</a:t>
            </a:r>
            <a:endParaRPr lang="en-US" b="1" dirty="0" smtClean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b="1" dirty="0" smtClean="0">
              <a:solidFill>
                <a:srgbClr val="008080"/>
              </a:solidFill>
              <a:latin typeface="Courier New" panose="02070309020205020404" pitchFamily="49" charset="0"/>
            </a:endParaRPr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better, but cumbersome;           p is (10, 7)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print("p is (" + </a:t>
            </a:r>
            <a:r>
              <a:rPr lang="en-US" dirty="0" err="1" smtClean="0">
                <a:latin typeface="Courier New" panose="02070309020205020404" pitchFamily="49" charset="0"/>
              </a:rPr>
              <a:t>str</a:t>
            </a:r>
            <a:r>
              <a:rPr lang="en-US" dirty="0" smtClean="0">
                <a:latin typeface="Courier New" panose="02070309020205020404" pitchFamily="49" charset="0"/>
              </a:rPr>
              <a:t>(</a:t>
            </a:r>
            <a:r>
              <a:rPr lang="en-US" dirty="0" err="1" smtClean="0">
                <a:latin typeface="Courier New" panose="02070309020205020404" pitchFamily="49" charset="0"/>
              </a:rPr>
              <a:t>p.x</a:t>
            </a:r>
            <a:r>
              <a:rPr lang="en-US" dirty="0" smtClean="0">
                <a:latin typeface="Courier New" panose="02070309020205020404" pitchFamily="49" charset="0"/>
              </a:rPr>
              <a:t>) + ", " + </a:t>
            </a:r>
            <a:r>
              <a:rPr lang="en-US" dirty="0" err="1" smtClean="0">
                <a:latin typeface="Courier New" panose="02070309020205020404" pitchFamily="49" charset="0"/>
              </a:rPr>
              <a:t>str</a:t>
            </a:r>
            <a:r>
              <a:rPr lang="en-US" dirty="0" smtClean="0">
                <a:latin typeface="Courier New" panose="02070309020205020404" pitchFamily="49" charset="0"/>
              </a:rPr>
              <a:t>(</a:t>
            </a:r>
            <a:r>
              <a:rPr lang="en-US" dirty="0" err="1" smtClean="0">
                <a:latin typeface="Courier New" panose="02070309020205020404" pitchFamily="49" charset="0"/>
              </a:rPr>
              <a:t>p.y</a:t>
            </a:r>
            <a:r>
              <a:rPr lang="en-US" dirty="0">
                <a:latin typeface="Courier New" panose="02070309020205020404" pitchFamily="49" charset="0"/>
              </a:rPr>
              <a:t>)</a:t>
            </a:r>
            <a:r>
              <a:rPr lang="en-US" dirty="0" smtClean="0">
                <a:latin typeface="Courier New" panose="02070309020205020404" pitchFamily="49" charset="0"/>
              </a:rPr>
              <a:t> + ")")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dirty="0" smtClean="0"/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dirty="0" smtClean="0"/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desired behavior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print("p is " + </a:t>
            </a:r>
            <a:r>
              <a:rPr lang="en-US" dirty="0" err="1" smtClean="0">
                <a:latin typeface="Courier New" panose="02070309020205020404" pitchFamily="49" charset="0"/>
              </a:rPr>
              <a:t>str</a:t>
            </a:r>
            <a:r>
              <a:rPr lang="en-US" dirty="0" smtClean="0">
                <a:latin typeface="Courier New" panose="02070309020205020404" pitchFamily="49" charset="0"/>
              </a:rPr>
              <a:t>(</a:t>
            </a:r>
            <a:r>
              <a:rPr lang="en-US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p</a:t>
            </a:r>
            <a:r>
              <a:rPr lang="en-US" dirty="0" smtClean="0">
                <a:latin typeface="Courier New" panose="02070309020205020404" pitchFamily="49" charset="0"/>
              </a:rPr>
              <a:t>))  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p is (10, 7)</a:t>
            </a:r>
            <a:endParaRPr lang="en-US" b="1" dirty="0" smtClean="0">
              <a:solidFill>
                <a:srgbClr val="0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8679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4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264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264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0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2640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</a:t>
            </a:r>
            <a:r>
              <a:rPr lang="en-US" dirty="0" smtClean="0">
                <a:latin typeface="Courier New" panose="02070309020205020404" pitchFamily="49" charset="0"/>
              </a:rPr>
              <a:t>__</a:t>
            </a:r>
            <a:r>
              <a:rPr lang="en-US" dirty="0" err="1" smtClean="0">
                <a:latin typeface="Courier New" panose="02070309020205020404" pitchFamily="49" charset="0"/>
              </a:rPr>
              <a:t>str</a:t>
            </a:r>
            <a:r>
              <a:rPr lang="en-US" dirty="0" smtClean="0">
                <a:latin typeface="Courier New" panose="02070309020205020404" pitchFamily="49" charset="0"/>
              </a:rPr>
              <a:t>__ </a:t>
            </a:r>
            <a:r>
              <a:rPr lang="en-US" dirty="0" smtClean="0"/>
              <a:t>method</a:t>
            </a:r>
          </a:p>
        </p:txBody>
      </p:sp>
      <p:sp>
        <p:nvSpPr>
          <p:cNvPr id="29699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 eaLnBrk="1" hangingPunct="1">
              <a:lnSpc>
                <a:spcPct val="110000"/>
              </a:lnSpc>
              <a:buFont typeface="Wingdings 2" panose="05020102010507070707" pitchFamily="18" charset="2"/>
              <a:buNone/>
            </a:pPr>
            <a:r>
              <a:rPr lang="en-US" i="1" dirty="0" smtClean="0"/>
              <a:t>tells Python how to convert an object into a </a:t>
            </a:r>
            <a:r>
              <a:rPr lang="en-US" i="1" dirty="0">
                <a:latin typeface="Courier New" panose="02070309020205020404" pitchFamily="49" charset="0"/>
              </a:rPr>
              <a:t>s</a:t>
            </a:r>
            <a:r>
              <a:rPr lang="en-US" i="1" dirty="0" smtClean="0">
                <a:latin typeface="Courier New" panose="02070309020205020404" pitchFamily="49" charset="0"/>
              </a:rPr>
              <a:t>tring</a:t>
            </a:r>
            <a:endParaRPr lang="en-US" i="1" dirty="0" smtClean="0"/>
          </a:p>
          <a:p>
            <a:pPr lvl="1" eaLnBrk="1" hangingPunct="1">
              <a:lnSpc>
                <a:spcPct val="110000"/>
              </a:lnSpc>
            </a:pPr>
            <a:endParaRPr lang="en-US" dirty="0" smtClean="0"/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p1 = Point(7, 2)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print("p1: " + </a:t>
            </a:r>
            <a:r>
              <a:rPr lang="en-US" dirty="0" err="1" smtClean="0">
                <a:latin typeface="Courier New" panose="02070309020205020404" pitchFamily="49" charset="0"/>
              </a:rPr>
              <a:t>str</a:t>
            </a:r>
            <a:r>
              <a:rPr lang="en-US" dirty="0" smtClean="0">
                <a:latin typeface="Courier New" panose="02070309020205020404" pitchFamily="49" charset="0"/>
              </a:rPr>
              <a:t>(</a:t>
            </a:r>
            <a:r>
              <a:rPr lang="en-US" b="1" dirty="0" smtClean="0">
                <a:latin typeface="Courier New" panose="02070309020205020404" pitchFamily="49" charset="0"/>
              </a:rPr>
              <a:t>p1</a:t>
            </a:r>
            <a:r>
              <a:rPr lang="en-US" dirty="0" smtClean="0">
                <a:latin typeface="Courier New" panose="02070309020205020404" pitchFamily="49" charset="0"/>
              </a:rPr>
              <a:t>))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eaLnBrk="1" hangingPunct="1">
              <a:lnSpc>
                <a:spcPct val="110000"/>
              </a:lnSpc>
            </a:pPr>
            <a:r>
              <a:rPr lang="en-US" dirty="0" smtClean="0"/>
              <a:t>Every class has a </a:t>
            </a:r>
            <a:r>
              <a:rPr lang="en-US" dirty="0" smtClean="0">
                <a:latin typeface="Courier New" panose="02070309020205020404" pitchFamily="49" charset="0"/>
              </a:rPr>
              <a:t>__</a:t>
            </a:r>
            <a:r>
              <a:rPr lang="en-US" dirty="0" err="1" smtClean="0">
                <a:latin typeface="Courier New" panose="02070309020205020404" pitchFamily="49" charset="0"/>
              </a:rPr>
              <a:t>str</a:t>
            </a:r>
            <a:r>
              <a:rPr lang="en-US" dirty="0" smtClean="0">
                <a:latin typeface="Courier New" panose="02070309020205020404" pitchFamily="49" charset="0"/>
              </a:rPr>
              <a:t>__</a:t>
            </a:r>
            <a:r>
              <a:rPr lang="en-US" dirty="0" smtClean="0"/>
              <a:t>, even if it isn't in your code.</a:t>
            </a:r>
            <a:endParaRPr lang="en-US" sz="800" dirty="0">
              <a:latin typeface="Courier New" panose="02070309020205020404" pitchFamily="49" charset="0"/>
            </a:endParaRPr>
          </a:p>
          <a:p>
            <a:pPr lvl="1">
              <a:lnSpc>
                <a:spcPct val="110000"/>
              </a:lnSpc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  <a:r>
              <a:rPr lang="en-US" dirty="0">
                <a:latin typeface="Courier New" panose="02070309020205020404" pitchFamily="49" charset="0"/>
              </a:rPr>
              <a:t>&lt;</a:t>
            </a:r>
            <a:r>
              <a:rPr lang="en-US" dirty="0" err="1">
                <a:latin typeface="Courier New" panose="02070309020205020404" pitchFamily="49" charset="0"/>
              </a:rPr>
              <a:t>point.Point</a:t>
            </a:r>
            <a:r>
              <a:rPr lang="en-US" dirty="0">
                <a:latin typeface="Courier New" panose="02070309020205020404" pitchFamily="49" charset="0"/>
              </a:rPr>
              <a:t> object at 0x000001BA6AE0BF28&gt;</a:t>
            </a:r>
            <a:endParaRPr lang="en-US" dirty="0" smtClean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20879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Courier New" panose="02070309020205020404" pitchFamily="49" charset="0"/>
              </a:rPr>
              <a:t>__</a:t>
            </a:r>
            <a:r>
              <a:rPr lang="en-US" dirty="0" err="1" smtClean="0">
                <a:latin typeface="Courier New" panose="02070309020205020404" pitchFamily="49" charset="0"/>
              </a:rPr>
              <a:t>str</a:t>
            </a:r>
            <a:r>
              <a:rPr lang="en-US" dirty="0" smtClean="0">
                <a:latin typeface="Courier New" panose="02070309020205020404" pitchFamily="49" charset="0"/>
              </a:rPr>
              <a:t>__ </a:t>
            </a:r>
            <a:r>
              <a:rPr lang="en-US" dirty="0" smtClean="0"/>
              <a:t>syntax</a:t>
            </a:r>
          </a:p>
        </p:txBody>
      </p:sp>
      <p:sp>
        <p:nvSpPr>
          <p:cNvPr id="1128451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  <a:r>
              <a:rPr lang="en-US" dirty="0" err="1" smtClean="0">
                <a:latin typeface="Courier New" panose="02070309020205020404" pitchFamily="49" charset="0"/>
              </a:rPr>
              <a:t>def</a:t>
            </a:r>
            <a:r>
              <a:rPr lang="en-US" dirty="0" smtClean="0">
                <a:latin typeface="Courier New" panose="02070309020205020404" pitchFamily="49" charset="0"/>
              </a:rPr>
              <a:t> __</a:t>
            </a:r>
            <a:r>
              <a:rPr lang="en-US" dirty="0" err="1" smtClean="0">
                <a:latin typeface="Courier New" panose="02070309020205020404" pitchFamily="49" charset="0"/>
              </a:rPr>
              <a:t>str</a:t>
            </a:r>
            <a:r>
              <a:rPr lang="en-US" dirty="0" smtClean="0">
                <a:latin typeface="Courier New" panose="02070309020205020404" pitchFamily="49" charset="0"/>
              </a:rPr>
              <a:t>__(self):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    </a:t>
            </a:r>
            <a:r>
              <a:rPr lang="en-US" b="1" dirty="0" smtClean="0"/>
              <a:t>code that returns a String representing this object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dirty="0" smtClean="0"/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dirty="0" smtClean="0"/>
          </a:p>
          <a:p>
            <a:pPr lvl="1" eaLnBrk="1" hangingPunct="1"/>
            <a:r>
              <a:rPr lang="en-US" dirty="0" smtClean="0"/>
              <a:t>Method name, return, and parameters must match exactly.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Example: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sz="800" dirty="0">
                <a:latin typeface="Courier New" panose="02070309020205020404" pitchFamily="49" charset="0"/>
              </a:rPr>
              <a:t>	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Returns a String representing this Point.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  <a:r>
              <a:rPr lang="en-US" dirty="0" err="1" smtClean="0">
                <a:latin typeface="Courier New" panose="02070309020205020404" pitchFamily="49" charset="0"/>
              </a:rPr>
              <a:t>def</a:t>
            </a:r>
            <a:r>
              <a:rPr lang="en-US" dirty="0" smtClean="0">
                <a:latin typeface="Courier New" panose="02070309020205020404" pitchFamily="49" charset="0"/>
              </a:rPr>
              <a:t> __</a:t>
            </a:r>
            <a:r>
              <a:rPr lang="en-US" dirty="0" err="1" smtClean="0">
                <a:latin typeface="Courier New" panose="02070309020205020404" pitchFamily="49" charset="0"/>
              </a:rPr>
              <a:t>str</a:t>
            </a:r>
            <a:r>
              <a:rPr lang="en-US" dirty="0" smtClean="0">
                <a:latin typeface="Courier New" panose="02070309020205020404" pitchFamily="49" charset="0"/>
              </a:rPr>
              <a:t>__(self):</a:t>
            </a:r>
          </a:p>
          <a:p>
            <a:pPr lvl="1" eaLnBrk="1" hangingPunct="1">
              <a:lnSpc>
                <a:spcPct val="7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    return "(" + </a:t>
            </a:r>
            <a:r>
              <a:rPr lang="en-US" dirty="0" err="1" smtClean="0">
                <a:latin typeface="Courier New" panose="02070309020205020404" pitchFamily="49" charset="0"/>
              </a:rPr>
              <a:t>str</a:t>
            </a:r>
            <a:r>
              <a:rPr lang="en-US" dirty="0" smtClean="0">
                <a:latin typeface="Courier New" panose="02070309020205020404" pitchFamily="49" charset="0"/>
              </a:rPr>
              <a:t>(x) + ", " + </a:t>
            </a:r>
            <a:r>
              <a:rPr lang="en-US" dirty="0" err="1" smtClean="0">
                <a:latin typeface="Courier New" panose="02070309020205020404" pitchFamily="49" charset="0"/>
              </a:rPr>
              <a:t>str</a:t>
            </a:r>
            <a:r>
              <a:rPr lang="en-US" dirty="0" smtClean="0">
                <a:latin typeface="Courier New" panose="02070309020205020404" pitchFamily="49" charset="0"/>
              </a:rPr>
              <a:t>(y) + ")"</a:t>
            </a:r>
          </a:p>
        </p:txBody>
      </p:sp>
    </p:spTree>
    <p:extLst>
      <p:ext uri="{BB962C8B-B14F-4D97-AF65-F5344CB8AC3E}">
        <p14:creationId xmlns:p14="http://schemas.microsoft.com/office/powerpoint/2010/main" val="18339359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84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284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284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284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284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 txBox="1">
            <a:spLocks/>
          </p:cNvSpPr>
          <p:nvPr/>
        </p:nvSpPr>
        <p:spPr bwMode="auto">
          <a:xfrm>
            <a:off x="2209800" y="2693989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 sz="4400" dirty="0" smtClean="0">
                <a:solidFill>
                  <a:schemeClr val="tx2"/>
                </a:solidFill>
              </a:rPr>
              <a:t>Encapsulation</a:t>
            </a:r>
            <a:endParaRPr lang="en-US" sz="4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49929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Encapsulation</a:t>
            </a:r>
          </a:p>
        </p:txBody>
      </p:sp>
      <p:sp>
        <p:nvSpPr>
          <p:cNvPr id="1331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b="1" smtClean="0"/>
              <a:t>encapsulation</a:t>
            </a:r>
            <a:r>
              <a:rPr lang="en-US" smtClean="0"/>
              <a:t>: Hiding implementation details of an </a:t>
            </a:r>
            <a:br>
              <a:rPr lang="en-US" smtClean="0"/>
            </a:br>
            <a:r>
              <a:rPr lang="en-US" smtClean="0"/>
              <a:t>object from its clients.</a:t>
            </a:r>
          </a:p>
          <a:p>
            <a:pPr lvl="1" eaLnBrk="1" hangingPunct="1">
              <a:lnSpc>
                <a:spcPct val="40000"/>
              </a:lnSpc>
            </a:pPr>
            <a:endParaRPr lang="en-US" smtClean="0"/>
          </a:p>
          <a:p>
            <a:pPr lvl="1" eaLnBrk="1" hangingPunct="1">
              <a:lnSpc>
                <a:spcPct val="110000"/>
              </a:lnSpc>
            </a:pPr>
            <a:r>
              <a:rPr lang="en-US" smtClean="0"/>
              <a:t>Encapsulation provides </a:t>
            </a:r>
            <a:r>
              <a:rPr lang="en-US" i="1" smtClean="0"/>
              <a:t>abstraction</a:t>
            </a:r>
            <a:r>
              <a:rPr lang="en-US" smtClean="0"/>
              <a:t>.</a:t>
            </a:r>
          </a:p>
          <a:p>
            <a:pPr lvl="2" eaLnBrk="1" hangingPunct="1">
              <a:lnSpc>
                <a:spcPct val="110000"/>
              </a:lnSpc>
            </a:pPr>
            <a:r>
              <a:rPr lang="en-US" smtClean="0"/>
              <a:t>separates external view (behavior) from internal view (state)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mtClean="0"/>
              <a:t>Encapsulation protects the integrity of an object's data.</a:t>
            </a:r>
          </a:p>
        </p:txBody>
      </p:sp>
      <p:grpSp>
        <p:nvGrpSpPr>
          <p:cNvPr id="13316" name="Group 4"/>
          <p:cNvGrpSpPr>
            <a:grpSpLocks/>
          </p:cNvGrpSpPr>
          <p:nvPr/>
        </p:nvGrpSpPr>
        <p:grpSpPr bwMode="auto">
          <a:xfrm>
            <a:off x="5143500" y="4415952"/>
            <a:ext cx="4347341" cy="1756249"/>
            <a:chOff x="2208" y="2928"/>
            <a:chExt cx="3144" cy="1317"/>
          </a:xfrm>
        </p:grpSpPr>
        <p:pic>
          <p:nvPicPr>
            <p:cNvPr id="13318" name="Picture 5" descr="boardb44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8" y="2928"/>
              <a:ext cx="1680" cy="1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19" name="Picture 6" descr="r-4c_r-4b_improve-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92" y="2934"/>
              <a:ext cx="1560" cy="1311"/>
            </a:xfrm>
            <a:prstGeom prst="rect">
              <a:avLst/>
            </a:prstGeom>
            <a:noFill/>
            <a:ln w="9525">
              <a:solidFill>
                <a:srgbClr val="A5002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317" name="Picture 7" descr="video-ipo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6" t="5927" r="10791" b="3210"/>
          <a:stretch>
            <a:fillRect/>
          </a:stretch>
        </p:blipFill>
        <p:spPr bwMode="auto">
          <a:xfrm>
            <a:off x="2617076" y="4415952"/>
            <a:ext cx="1154824" cy="18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2381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Private fields</a:t>
            </a:r>
          </a:p>
        </p:txBody>
      </p:sp>
      <p:sp>
        <p:nvSpPr>
          <p:cNvPr id="1119235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A attribute can be made invisible to outsiders</a:t>
            </a:r>
          </a:p>
          <a:p>
            <a:pPr lvl="1" eaLnBrk="1" hangingPunct="1"/>
            <a:r>
              <a:rPr lang="en-US" dirty="0" smtClean="0"/>
              <a:t>No code outside the class can access or change it easily.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sz="1000" dirty="0"/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  <a:r>
              <a:rPr lang="en-US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__</a:t>
            </a:r>
            <a:r>
              <a:rPr lang="en-US" b="1" dirty="0" smtClean="0"/>
              <a:t>name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Examples: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  <a:r>
              <a:rPr lang="en-US" dirty="0" err="1" smtClean="0">
                <a:latin typeface="Courier New" panose="02070309020205020404" pitchFamily="49" charset="0"/>
              </a:rPr>
              <a:t>self.__id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  <a:r>
              <a:rPr lang="en-US" dirty="0" err="1" smtClean="0">
                <a:latin typeface="Courier New" panose="02070309020205020404" pitchFamily="49" charset="0"/>
              </a:rPr>
              <a:t>self.__name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Client code sees an error when accessing private attributes</a:t>
            </a:r>
          </a:p>
        </p:txBody>
      </p:sp>
    </p:spTree>
    <p:extLst>
      <p:ext uri="{BB962C8B-B14F-4D97-AF65-F5344CB8AC3E}">
        <p14:creationId xmlns:p14="http://schemas.microsoft.com/office/powerpoint/2010/main" val="31911110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923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Accessing private state</a:t>
            </a:r>
          </a:p>
        </p:txBody>
      </p:sp>
      <p:sp>
        <p:nvSpPr>
          <p:cNvPr id="1120259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r>
              <a:rPr lang="en-US" dirty="0" smtClean="0"/>
              <a:t>We can provide methods to get and/or set a attribute's value: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	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A "read-only" access to the __x field ("</a:t>
            </a:r>
            <a:r>
              <a:rPr lang="en-US" b="1" dirty="0" err="1" smtClean="0">
                <a:solidFill>
                  <a:srgbClr val="008080"/>
                </a:solidFill>
                <a:latin typeface="Courier New" panose="02070309020205020404" pitchFamily="49" charset="0"/>
              </a:rPr>
              <a:t>accessor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")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  <a:r>
              <a:rPr lang="en-US" dirty="0" err="1" smtClean="0">
                <a:latin typeface="Courier New" panose="02070309020205020404" pitchFamily="49" charset="0"/>
              </a:rPr>
              <a:t>def</a:t>
            </a:r>
            <a:r>
              <a:rPr lang="en-US" dirty="0" smtClean="0">
                <a:latin typeface="Courier New" panose="02070309020205020404" pitchFamily="49" charset="0"/>
              </a:rPr>
              <a:t> </a:t>
            </a:r>
            <a:r>
              <a:rPr lang="en-US" dirty="0" err="1" smtClean="0">
                <a:latin typeface="Courier New" panose="02070309020205020404" pitchFamily="49" charset="0"/>
              </a:rPr>
              <a:t>get_x</a:t>
            </a:r>
            <a:r>
              <a:rPr lang="en-US" dirty="0" smtClean="0">
                <a:latin typeface="Courier New" panose="02070309020205020404" pitchFamily="49" charset="0"/>
              </a:rPr>
              <a:t>(self):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    return </a:t>
            </a:r>
            <a:r>
              <a:rPr lang="en-US" dirty="0" err="1" smtClean="0">
                <a:latin typeface="Courier New" panose="02070309020205020404" pitchFamily="49" charset="0"/>
              </a:rPr>
              <a:t>self.__x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  <a:endParaRPr lang="en-US" dirty="0" smtClean="0"/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sz="800" dirty="0"/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	</a:t>
            </a:r>
            <a:r>
              <a:rPr lang="en-US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Allows clients to change the __x field ("</a:t>
            </a:r>
            <a:r>
              <a:rPr lang="en-US" b="1" dirty="0" err="1" smtClean="0">
                <a:solidFill>
                  <a:srgbClr val="008080"/>
                </a:solidFill>
                <a:latin typeface="Courier New" panose="02070309020205020404" pitchFamily="49" charset="0"/>
              </a:rPr>
              <a:t>mutator</a:t>
            </a:r>
            <a:r>
              <a:rPr lang="en-US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")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  <a:r>
              <a:rPr lang="en-US" dirty="0" err="1" smtClean="0">
                <a:latin typeface="Courier New" panose="02070309020205020404" pitchFamily="49" charset="0"/>
              </a:rPr>
              <a:t>def</a:t>
            </a:r>
            <a:r>
              <a:rPr lang="en-US" dirty="0" smtClean="0">
                <a:latin typeface="Courier New" panose="02070309020205020404" pitchFamily="49" charset="0"/>
              </a:rPr>
              <a:t> </a:t>
            </a:r>
            <a:r>
              <a:rPr lang="en-US" dirty="0" err="1" smtClean="0">
                <a:latin typeface="Courier New" panose="02070309020205020404" pitchFamily="49" charset="0"/>
              </a:rPr>
              <a:t>set_x</a:t>
            </a:r>
            <a:r>
              <a:rPr lang="en-US" dirty="0" smtClean="0">
                <a:latin typeface="Courier New" panose="02070309020205020404" pitchFamily="49" charset="0"/>
              </a:rPr>
              <a:t>(self, </a:t>
            </a:r>
            <a:r>
              <a:rPr lang="en-US" dirty="0" err="1" smtClean="0">
                <a:latin typeface="Courier New" panose="02070309020205020404" pitchFamily="49" charset="0"/>
              </a:rPr>
              <a:t>new_x</a:t>
            </a:r>
            <a:r>
              <a:rPr lang="en-US" dirty="0" smtClean="0">
                <a:latin typeface="Courier New" panose="02070309020205020404" pitchFamily="49" charset="0"/>
              </a:rPr>
              <a:t>):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    </a:t>
            </a:r>
            <a:r>
              <a:rPr lang="en-US" dirty="0" err="1" smtClean="0">
                <a:latin typeface="Courier New" panose="02070309020205020404" pitchFamily="49" charset="0"/>
              </a:rPr>
              <a:t>self.__x</a:t>
            </a:r>
            <a:r>
              <a:rPr lang="en-US" dirty="0" smtClean="0">
                <a:latin typeface="Courier New" panose="02070309020205020404" pitchFamily="49" charset="0"/>
              </a:rPr>
              <a:t> = </a:t>
            </a:r>
            <a:r>
              <a:rPr lang="en-US" dirty="0" err="1" smtClean="0">
                <a:latin typeface="Courier New" panose="02070309020205020404" pitchFamily="49" charset="0"/>
              </a:rPr>
              <a:t>new_x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/>
            <a:r>
              <a:rPr lang="en-US" dirty="0" smtClean="0"/>
              <a:t>Client code will look more like this: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	</a:t>
            </a:r>
            <a:r>
              <a:rPr lang="en-US" sz="1600" dirty="0" smtClean="0">
                <a:latin typeface="Courier New" panose="02070309020205020404" pitchFamily="49" charset="0"/>
              </a:rPr>
              <a:t>print("</a:t>
            </a:r>
            <a:r>
              <a:rPr lang="en-US" sz="1600" dirty="0">
                <a:latin typeface="Courier New" panose="02070309020205020404" pitchFamily="49" charset="0"/>
              </a:rPr>
              <a:t>p1: (" + </a:t>
            </a:r>
            <a:r>
              <a:rPr lang="en-US" sz="1600" dirty="0" err="1" smtClean="0">
                <a:latin typeface="Courier New" panose="02070309020205020404" pitchFamily="49" charset="0"/>
              </a:rPr>
              <a:t>str</a:t>
            </a:r>
            <a:r>
              <a:rPr lang="en-US" sz="1600" dirty="0" smtClean="0">
                <a:latin typeface="Courier New" panose="02070309020205020404" pitchFamily="49" charset="0"/>
              </a:rPr>
              <a:t>(</a:t>
            </a:r>
            <a:r>
              <a:rPr lang="en-US" sz="16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p1.get_x()</a:t>
            </a:r>
            <a:r>
              <a:rPr lang="en-US" sz="1600" dirty="0" smtClean="0">
                <a:latin typeface="Courier New" panose="02070309020205020404" pitchFamily="49" charset="0"/>
              </a:rPr>
              <a:t>) + </a:t>
            </a:r>
            <a:r>
              <a:rPr lang="en-US" sz="1600" dirty="0">
                <a:latin typeface="Courier New" panose="02070309020205020404" pitchFamily="49" charset="0"/>
              </a:rPr>
              <a:t>", " + </a:t>
            </a:r>
            <a:r>
              <a:rPr lang="en-US" sz="1600" dirty="0" err="1" smtClean="0">
                <a:latin typeface="Courier New" panose="02070309020205020404" pitchFamily="49" charset="0"/>
              </a:rPr>
              <a:t>str</a:t>
            </a:r>
            <a:r>
              <a:rPr lang="en-US" sz="1600" dirty="0" smtClean="0">
                <a:latin typeface="Courier New" panose="02070309020205020404" pitchFamily="49" charset="0"/>
              </a:rPr>
              <a:t>(</a:t>
            </a:r>
            <a:r>
              <a:rPr lang="en-US" sz="16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p1.get_y()</a:t>
            </a:r>
            <a:r>
              <a:rPr lang="en-US" sz="1600" dirty="0" smtClean="0">
                <a:latin typeface="Courier New" panose="02070309020205020404" pitchFamily="49" charset="0"/>
              </a:rPr>
              <a:t>) + ")")</a:t>
            </a:r>
            <a:endParaRPr lang="en-US" sz="1600" dirty="0">
              <a:latin typeface="Courier New" panose="02070309020205020404" pitchFamily="49" charset="0"/>
            </a:endParaRPr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sz="1600" b="1" dirty="0">
                <a:solidFill>
                  <a:srgbClr val="003399"/>
                </a:solidFill>
                <a:latin typeface="Courier New" panose="02070309020205020404" pitchFamily="49" charset="0"/>
              </a:rPr>
              <a:t>	</a:t>
            </a:r>
            <a:r>
              <a:rPr lang="en-US" sz="16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p1.set_x(14)</a:t>
            </a:r>
            <a:endParaRPr lang="en-US" sz="1800" b="1" dirty="0">
              <a:solidFill>
                <a:srgbClr val="003399"/>
              </a:solidFill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800" b="1" dirty="0">
              <a:solidFill>
                <a:srgbClr val="00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7221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02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025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02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02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025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025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025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0259" grpId="0" build="p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Benefits of encapsulation</a:t>
            </a:r>
          </a:p>
        </p:txBody>
      </p:sp>
      <p:sp>
        <p:nvSpPr>
          <p:cNvPr id="14339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lnSpc>
                <a:spcPct val="110000"/>
              </a:lnSpc>
            </a:pPr>
            <a:r>
              <a:rPr lang="en-US" smtClean="0"/>
              <a:t>Provides abstraction between an object and its clients.</a:t>
            </a:r>
          </a:p>
          <a:p>
            <a:pPr lvl="1" eaLnBrk="1" hangingPunct="1">
              <a:lnSpc>
                <a:spcPct val="110000"/>
              </a:lnSpc>
            </a:pPr>
            <a:endParaRPr lang="en-US" smtClean="0"/>
          </a:p>
          <a:p>
            <a:pPr eaLnBrk="1" hangingPunct="1">
              <a:lnSpc>
                <a:spcPct val="110000"/>
              </a:lnSpc>
            </a:pPr>
            <a:r>
              <a:rPr lang="en-US" smtClean="0"/>
              <a:t>Protects an object from unwanted access by clients.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mtClean="0"/>
              <a:t>A bank app forbids a client to change an </a:t>
            </a:r>
            <a:r>
              <a:rPr lang="en-US" smtClean="0">
                <a:latin typeface="Courier New" panose="02070309020205020404" pitchFamily="49" charset="0"/>
              </a:rPr>
              <a:t>Account</a:t>
            </a:r>
            <a:r>
              <a:rPr lang="en-US" smtClean="0"/>
              <a:t>'s balance.</a:t>
            </a:r>
            <a:endParaRPr lang="el-GR" smtClean="0"/>
          </a:p>
          <a:p>
            <a:pPr lvl="1" eaLnBrk="1" hangingPunct="1">
              <a:lnSpc>
                <a:spcPct val="110000"/>
              </a:lnSpc>
            </a:pPr>
            <a:endParaRPr lang="en-US" smtClean="0"/>
          </a:p>
          <a:p>
            <a:pPr eaLnBrk="1" hangingPunct="1">
              <a:lnSpc>
                <a:spcPct val="110000"/>
              </a:lnSpc>
            </a:pPr>
            <a:r>
              <a:rPr lang="en-US" smtClean="0"/>
              <a:t>Allows you to change the class implementation.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mtClean="0">
                <a:latin typeface="Courier New" panose="02070309020205020404" pitchFamily="49" charset="0"/>
              </a:rPr>
              <a:t>Point</a:t>
            </a:r>
            <a:r>
              <a:rPr lang="en-US" smtClean="0"/>
              <a:t> could be rewritten to use polar coordinates</a:t>
            </a:r>
            <a:br>
              <a:rPr lang="en-US" smtClean="0"/>
            </a:br>
            <a:r>
              <a:rPr lang="en-US" smtClean="0"/>
              <a:t>(radius </a:t>
            </a:r>
            <a:r>
              <a:rPr lang="en-US" i="1" smtClean="0"/>
              <a:t>r</a:t>
            </a:r>
            <a:r>
              <a:rPr lang="en-US" smtClean="0"/>
              <a:t>, angle </a:t>
            </a:r>
            <a:r>
              <a:rPr lang="el-GR" i="1" smtClean="0"/>
              <a:t>θ</a:t>
            </a:r>
            <a:r>
              <a:rPr lang="en-US" smtClean="0"/>
              <a:t>), but with the same methods.</a:t>
            </a:r>
          </a:p>
          <a:p>
            <a:pPr lvl="1" eaLnBrk="1" hangingPunct="1">
              <a:lnSpc>
                <a:spcPct val="110000"/>
              </a:lnSpc>
            </a:pPr>
            <a:endParaRPr lang="en-US" smtClean="0"/>
          </a:p>
          <a:p>
            <a:pPr eaLnBrk="1" hangingPunct="1">
              <a:lnSpc>
                <a:spcPct val="110000"/>
              </a:lnSpc>
            </a:pPr>
            <a:r>
              <a:rPr lang="en-US" smtClean="0"/>
              <a:t>Allows you to constrain objects' state (</a:t>
            </a:r>
            <a:r>
              <a:rPr lang="en-US" b="1" smtClean="0"/>
              <a:t>invariants</a:t>
            </a:r>
            <a:r>
              <a:rPr lang="en-US" smtClean="0"/>
              <a:t>).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mtClean="0"/>
              <a:t>Example: Only allow </a:t>
            </a:r>
            <a:r>
              <a:rPr lang="en-US" smtClean="0">
                <a:latin typeface="Courier New" panose="02070309020205020404" pitchFamily="49" charset="0"/>
              </a:rPr>
              <a:t>Point</a:t>
            </a:r>
            <a:r>
              <a:rPr lang="en-US" smtClean="0"/>
              <a:t>s with non-negative coordinates.</a:t>
            </a: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37" b="50542"/>
          <a:stretch>
            <a:fillRect/>
          </a:stretch>
        </p:blipFill>
        <p:spPr bwMode="auto">
          <a:xfrm>
            <a:off x="9067800" y="3414714"/>
            <a:ext cx="1447800" cy="130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1705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Point class, version 4</a:t>
            </a:r>
          </a:p>
        </p:txBody>
      </p:sp>
      <p:sp>
        <p:nvSpPr>
          <p:cNvPr id="15363" name="Rectangle 3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622472"/>
          </a:xfrm>
        </p:spPr>
        <p:txBody>
          <a:bodyPr>
            <a:normAutofit/>
          </a:bodyPr>
          <a:lstStyle/>
          <a:p>
            <a:pPr lvl="1" eaLnBrk="1" hangingPunct="1">
              <a:lnSpc>
                <a:spcPct val="60000"/>
              </a:lnSpc>
              <a:buFont typeface="Wingdings 2" panose="05020102010507070707" pitchFamily="18" charset="2"/>
              <a:buNone/>
            </a:pPr>
            <a:r>
              <a:rPr lang="en-US" sz="14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4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400" b="1" dirty="0">
                <a:solidFill>
                  <a:srgbClr val="008080"/>
                </a:solidFill>
                <a:latin typeface="Courier New" panose="02070309020205020404" pitchFamily="49" charset="0"/>
              </a:rPr>
              <a:t>A Point object represents an (x, y) location.</a:t>
            </a:r>
          </a:p>
          <a:p>
            <a:pPr lvl="1" eaLnBrk="1" hangingPunct="1">
              <a:lnSpc>
                <a:spcPct val="60000"/>
              </a:lnSpc>
              <a:buFont typeface="Wingdings 2" panose="05020102010507070707" pitchFamily="18" charset="2"/>
              <a:buNone/>
            </a:pPr>
            <a:r>
              <a:rPr lang="en-US" sz="1400" dirty="0" smtClean="0">
                <a:latin typeface="Courier New" panose="02070309020205020404" pitchFamily="49" charset="0"/>
              </a:rPr>
              <a:t>class Point:</a:t>
            </a:r>
            <a:endParaRPr lang="en-US" sz="14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60000"/>
              </a:lnSpc>
              <a:buFont typeface="Wingdings 2" panose="05020102010507070707" pitchFamily="18" charset="2"/>
              <a:buNone/>
            </a:pPr>
            <a:r>
              <a:rPr lang="en-US" sz="1400" b="1" dirty="0">
                <a:latin typeface="Courier New" panose="02070309020205020404" pitchFamily="49" charset="0"/>
              </a:rPr>
              <a:t>    </a:t>
            </a:r>
            <a:r>
              <a:rPr lang="en-US" sz="1400" b="1" dirty="0" err="1" smtClean="0">
                <a:latin typeface="Courier New" panose="02070309020205020404" pitchFamily="49" charset="0"/>
              </a:rPr>
              <a:t>self.__x</a:t>
            </a:r>
            <a:endParaRPr lang="en-US" sz="14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60000"/>
              </a:lnSpc>
              <a:buFont typeface="Wingdings 2" panose="05020102010507070707" pitchFamily="18" charset="2"/>
              <a:buNone/>
            </a:pPr>
            <a:r>
              <a:rPr lang="en-US" sz="1400" b="1" dirty="0">
                <a:latin typeface="Courier New" panose="02070309020205020404" pitchFamily="49" charset="0"/>
              </a:rPr>
              <a:t>    </a:t>
            </a:r>
            <a:r>
              <a:rPr lang="en-US" sz="1400" b="1" dirty="0" err="1" smtClean="0">
                <a:latin typeface="Courier New" panose="02070309020205020404" pitchFamily="49" charset="0"/>
              </a:rPr>
              <a:t>self.__y</a:t>
            </a:r>
            <a:endParaRPr lang="en-US" sz="14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60000"/>
              </a:lnSpc>
              <a:buFont typeface="Wingdings 2" panose="05020102010507070707" pitchFamily="18" charset="2"/>
              <a:buNone/>
            </a:pPr>
            <a:r>
              <a:rPr lang="en-US" sz="800" dirty="0">
                <a:latin typeface="Courier New" panose="02070309020205020404" pitchFamily="49" charset="0"/>
              </a:rPr>
              <a:t>    </a:t>
            </a:r>
          </a:p>
          <a:p>
            <a:pPr lvl="1" eaLnBrk="1" hangingPunct="1">
              <a:lnSpc>
                <a:spcPct val="6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   </a:t>
            </a:r>
            <a:r>
              <a:rPr lang="en-US" sz="1400" dirty="0" err="1" smtClean="0">
                <a:latin typeface="Courier New" panose="02070309020205020404" pitchFamily="49" charset="0"/>
              </a:rPr>
              <a:t>def</a:t>
            </a:r>
            <a:r>
              <a:rPr lang="en-US" sz="1400" dirty="0" smtClean="0">
                <a:latin typeface="Courier New" panose="02070309020205020404" pitchFamily="49" charset="0"/>
              </a:rPr>
              <a:t> __</a:t>
            </a:r>
            <a:r>
              <a:rPr lang="en-US" sz="1400" dirty="0" err="1" smtClean="0">
                <a:latin typeface="Courier New" panose="02070309020205020404" pitchFamily="49" charset="0"/>
              </a:rPr>
              <a:t>init</a:t>
            </a:r>
            <a:r>
              <a:rPr lang="en-US" sz="1400" dirty="0" smtClean="0">
                <a:latin typeface="Courier New" panose="02070309020205020404" pitchFamily="49" charset="0"/>
              </a:rPr>
              <a:t>__(self, </a:t>
            </a:r>
            <a:r>
              <a:rPr lang="en-US" sz="1400" dirty="0" err="1" smtClean="0">
                <a:latin typeface="Courier New" panose="02070309020205020404" pitchFamily="49" charset="0"/>
              </a:rPr>
              <a:t>initial_x</a:t>
            </a:r>
            <a:r>
              <a:rPr lang="en-US" sz="1400" dirty="0" smtClean="0">
                <a:latin typeface="Courier New" panose="02070309020205020404" pitchFamily="49" charset="0"/>
              </a:rPr>
              <a:t>, </a:t>
            </a:r>
            <a:r>
              <a:rPr lang="en-US" sz="1400" dirty="0" err="1" smtClean="0">
                <a:latin typeface="Courier New" panose="02070309020205020404" pitchFamily="49" charset="0"/>
              </a:rPr>
              <a:t>initial_y</a:t>
            </a:r>
            <a:r>
              <a:rPr lang="en-US" sz="1400" dirty="0" smtClean="0">
                <a:latin typeface="Courier New" panose="02070309020205020404" pitchFamily="49" charset="0"/>
              </a:rPr>
              <a:t>):</a:t>
            </a:r>
            <a:endParaRPr lang="en-US" sz="14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6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       </a:t>
            </a:r>
            <a:r>
              <a:rPr lang="en-US" sz="1400" dirty="0" err="1" smtClean="0">
                <a:latin typeface="Courier New" panose="02070309020205020404" pitchFamily="49" charset="0"/>
              </a:rPr>
              <a:t>self.__x</a:t>
            </a:r>
            <a:r>
              <a:rPr lang="en-US" sz="1400" dirty="0" smtClean="0">
                <a:latin typeface="Courier New" panose="02070309020205020404" pitchFamily="49" charset="0"/>
              </a:rPr>
              <a:t> </a:t>
            </a:r>
            <a:r>
              <a:rPr lang="en-US" sz="1400" dirty="0">
                <a:latin typeface="Courier New" panose="02070309020205020404" pitchFamily="49" charset="0"/>
              </a:rPr>
              <a:t>= </a:t>
            </a:r>
            <a:r>
              <a:rPr lang="en-US" sz="1400" dirty="0" err="1" smtClean="0">
                <a:latin typeface="Courier New" panose="02070309020205020404" pitchFamily="49" charset="0"/>
              </a:rPr>
              <a:t>initial_x</a:t>
            </a:r>
            <a:endParaRPr lang="en-US" sz="14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6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       </a:t>
            </a:r>
            <a:r>
              <a:rPr lang="en-US" sz="1400" dirty="0" err="1" smtClean="0">
                <a:latin typeface="Courier New" panose="02070309020205020404" pitchFamily="49" charset="0"/>
              </a:rPr>
              <a:t>self.__y</a:t>
            </a:r>
            <a:r>
              <a:rPr lang="en-US" sz="1400" dirty="0" smtClean="0">
                <a:latin typeface="Courier New" panose="02070309020205020404" pitchFamily="49" charset="0"/>
              </a:rPr>
              <a:t> </a:t>
            </a:r>
            <a:r>
              <a:rPr lang="en-US" sz="1400" dirty="0">
                <a:latin typeface="Courier New" panose="02070309020205020404" pitchFamily="49" charset="0"/>
              </a:rPr>
              <a:t>= </a:t>
            </a:r>
            <a:r>
              <a:rPr lang="en-US" sz="1400" dirty="0" err="1" smtClean="0">
                <a:latin typeface="Courier New" panose="02070309020205020404" pitchFamily="49" charset="0"/>
              </a:rPr>
              <a:t>initial_y</a:t>
            </a:r>
            <a:endParaRPr lang="en-US" sz="14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60000"/>
              </a:lnSpc>
              <a:buFont typeface="Wingdings 2" panose="05020102010507070707" pitchFamily="18" charset="2"/>
              <a:buNone/>
            </a:pPr>
            <a:r>
              <a:rPr lang="en-US" sz="800" dirty="0">
                <a:latin typeface="Courier New" panose="02070309020205020404" pitchFamily="49" charset="0"/>
              </a:rPr>
              <a:t>    </a:t>
            </a:r>
          </a:p>
          <a:p>
            <a:pPr lvl="1" eaLnBrk="1" hangingPunct="1">
              <a:lnSpc>
                <a:spcPct val="6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   </a:t>
            </a:r>
            <a:r>
              <a:rPr lang="en-US" sz="1400" dirty="0" err="1" smtClean="0">
                <a:latin typeface="Courier New" panose="02070309020205020404" pitchFamily="49" charset="0"/>
              </a:rPr>
              <a:t>def</a:t>
            </a:r>
            <a:r>
              <a:rPr lang="en-US" sz="1400" dirty="0" smtClean="0">
                <a:latin typeface="Courier New" panose="02070309020205020404" pitchFamily="49" charset="0"/>
              </a:rPr>
              <a:t> </a:t>
            </a:r>
            <a:r>
              <a:rPr lang="en-US" sz="1400" dirty="0" err="1" smtClean="0">
                <a:latin typeface="Courier New" panose="02070309020205020404" pitchFamily="49" charset="0"/>
              </a:rPr>
              <a:t>distance_from_origin</a:t>
            </a:r>
            <a:r>
              <a:rPr lang="en-US" sz="1400" dirty="0" smtClean="0">
                <a:latin typeface="Courier New" panose="02070309020205020404" pitchFamily="49" charset="0"/>
              </a:rPr>
              <a:t>(self):</a:t>
            </a:r>
            <a:endParaRPr lang="en-US" sz="14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6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       return </a:t>
            </a:r>
            <a:r>
              <a:rPr lang="en-US" sz="1400" dirty="0" err="1" smtClean="0">
                <a:latin typeface="Courier New" panose="02070309020205020404" pitchFamily="49" charset="0"/>
              </a:rPr>
              <a:t>sqrt</a:t>
            </a:r>
            <a:r>
              <a:rPr lang="en-US" sz="1400" dirty="0" smtClean="0">
                <a:latin typeface="Courier New" panose="02070309020205020404" pitchFamily="49" charset="0"/>
              </a:rPr>
              <a:t>(</a:t>
            </a:r>
            <a:r>
              <a:rPr lang="en-US" sz="1400" dirty="0" err="1" smtClean="0">
                <a:latin typeface="Courier New" panose="02070309020205020404" pitchFamily="49" charset="0"/>
              </a:rPr>
              <a:t>self.__x</a:t>
            </a:r>
            <a:r>
              <a:rPr lang="en-US" sz="1400" dirty="0" smtClean="0">
                <a:latin typeface="Courier New" panose="02070309020205020404" pitchFamily="49" charset="0"/>
              </a:rPr>
              <a:t> </a:t>
            </a:r>
            <a:r>
              <a:rPr lang="en-US" sz="1400" dirty="0">
                <a:latin typeface="Courier New" panose="02070309020205020404" pitchFamily="49" charset="0"/>
              </a:rPr>
              <a:t>* </a:t>
            </a:r>
            <a:r>
              <a:rPr lang="en-US" sz="1400" dirty="0" err="1" smtClean="0">
                <a:latin typeface="Courier New" panose="02070309020205020404" pitchFamily="49" charset="0"/>
              </a:rPr>
              <a:t>self.__x</a:t>
            </a:r>
            <a:r>
              <a:rPr lang="en-US" sz="1400" dirty="0" smtClean="0">
                <a:latin typeface="Courier New" panose="02070309020205020404" pitchFamily="49" charset="0"/>
              </a:rPr>
              <a:t> </a:t>
            </a:r>
            <a:r>
              <a:rPr lang="en-US" sz="1400" dirty="0">
                <a:latin typeface="Courier New" panose="02070309020205020404" pitchFamily="49" charset="0"/>
              </a:rPr>
              <a:t>+ </a:t>
            </a:r>
            <a:r>
              <a:rPr lang="en-US" sz="1400" dirty="0" err="1" smtClean="0">
                <a:latin typeface="Courier New" panose="02070309020205020404" pitchFamily="49" charset="0"/>
              </a:rPr>
              <a:t>self.__y</a:t>
            </a:r>
            <a:r>
              <a:rPr lang="en-US" sz="1400" dirty="0" smtClean="0">
                <a:latin typeface="Courier New" panose="02070309020205020404" pitchFamily="49" charset="0"/>
              </a:rPr>
              <a:t> </a:t>
            </a:r>
            <a:r>
              <a:rPr lang="en-US" sz="1400" dirty="0">
                <a:latin typeface="Courier New" panose="02070309020205020404" pitchFamily="49" charset="0"/>
              </a:rPr>
              <a:t>* </a:t>
            </a:r>
            <a:r>
              <a:rPr lang="en-US" sz="1400" dirty="0" err="1" smtClean="0">
                <a:latin typeface="Courier New" panose="02070309020205020404" pitchFamily="49" charset="0"/>
              </a:rPr>
              <a:t>self.__y</a:t>
            </a:r>
            <a:r>
              <a:rPr lang="en-US" sz="1400" dirty="0" smtClean="0">
                <a:latin typeface="Courier New" panose="02070309020205020404" pitchFamily="49" charset="0"/>
              </a:rPr>
              <a:t>)</a:t>
            </a:r>
            <a:endParaRPr lang="en-US" sz="14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60000"/>
              </a:lnSpc>
              <a:buFont typeface="Wingdings 2" panose="05020102010507070707" pitchFamily="18" charset="2"/>
              <a:buNone/>
            </a:pPr>
            <a:r>
              <a:rPr lang="en-US" sz="800" dirty="0">
                <a:latin typeface="Courier New" panose="02070309020205020404" pitchFamily="49" charset="0"/>
              </a:rPr>
              <a:t>   </a:t>
            </a:r>
          </a:p>
          <a:p>
            <a:pPr lvl="1" eaLnBrk="1" hangingPunct="1">
              <a:lnSpc>
                <a:spcPct val="60000"/>
              </a:lnSpc>
              <a:buFont typeface="Wingdings 2" panose="05020102010507070707" pitchFamily="18" charset="2"/>
              <a:buNone/>
            </a:pPr>
            <a:r>
              <a:rPr lang="en-US" sz="1400" b="1" dirty="0">
                <a:latin typeface="Courier New" panose="02070309020205020404" pitchFamily="49" charset="0"/>
              </a:rPr>
              <a:t>    </a:t>
            </a:r>
            <a:r>
              <a:rPr lang="en-US" sz="1400" b="1" dirty="0" err="1" smtClean="0">
                <a:latin typeface="Courier New" panose="02070309020205020404" pitchFamily="49" charset="0"/>
              </a:rPr>
              <a:t>def</a:t>
            </a:r>
            <a:r>
              <a:rPr lang="en-US" sz="1400" b="1" dirty="0" smtClean="0">
                <a:latin typeface="Courier New" panose="02070309020205020404" pitchFamily="49" charset="0"/>
              </a:rPr>
              <a:t> </a:t>
            </a:r>
            <a:r>
              <a:rPr lang="en-US" sz="1400" b="1" dirty="0" err="1" smtClean="0">
                <a:latin typeface="Courier New" panose="02070309020205020404" pitchFamily="49" charset="0"/>
              </a:rPr>
              <a:t>get_x</a:t>
            </a:r>
            <a:r>
              <a:rPr lang="en-US" sz="1400" b="1" dirty="0" smtClean="0">
                <a:latin typeface="Courier New" panose="02070309020205020404" pitchFamily="49" charset="0"/>
              </a:rPr>
              <a:t>(self):</a:t>
            </a:r>
            <a:endParaRPr lang="en-US" sz="14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60000"/>
              </a:lnSpc>
              <a:buFont typeface="Wingdings 2" panose="05020102010507070707" pitchFamily="18" charset="2"/>
              <a:buNone/>
            </a:pPr>
            <a:r>
              <a:rPr lang="en-US" sz="1400" b="1" dirty="0">
                <a:latin typeface="Courier New" panose="02070309020205020404" pitchFamily="49" charset="0"/>
              </a:rPr>
              <a:t>        return </a:t>
            </a:r>
            <a:r>
              <a:rPr lang="en-US" sz="1400" b="1" dirty="0" err="1" smtClean="0">
                <a:latin typeface="Courier New" panose="02070309020205020404" pitchFamily="49" charset="0"/>
              </a:rPr>
              <a:t>self.__x</a:t>
            </a:r>
            <a:endParaRPr lang="en-US" sz="14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60000"/>
              </a:lnSpc>
              <a:buFont typeface="Wingdings 2" panose="05020102010507070707" pitchFamily="18" charset="2"/>
              <a:buNone/>
            </a:pPr>
            <a:r>
              <a:rPr lang="en-US" sz="800" b="1" dirty="0">
                <a:latin typeface="Courier New" panose="02070309020205020404" pitchFamily="49" charset="0"/>
              </a:rPr>
              <a:t>    </a:t>
            </a:r>
          </a:p>
          <a:p>
            <a:pPr lvl="1" eaLnBrk="1" hangingPunct="1">
              <a:lnSpc>
                <a:spcPct val="60000"/>
              </a:lnSpc>
              <a:buFont typeface="Wingdings 2" panose="05020102010507070707" pitchFamily="18" charset="2"/>
              <a:buNone/>
            </a:pPr>
            <a:r>
              <a:rPr lang="en-US" sz="1400" b="1" dirty="0">
                <a:latin typeface="Courier New" panose="02070309020205020404" pitchFamily="49" charset="0"/>
              </a:rPr>
              <a:t>    </a:t>
            </a:r>
            <a:r>
              <a:rPr lang="en-US" sz="1400" b="1" dirty="0" err="1" smtClean="0">
                <a:latin typeface="Courier New" panose="02070309020205020404" pitchFamily="49" charset="0"/>
              </a:rPr>
              <a:t>def</a:t>
            </a:r>
            <a:r>
              <a:rPr lang="en-US" sz="1400" b="1" dirty="0" smtClean="0">
                <a:latin typeface="Courier New" panose="02070309020205020404" pitchFamily="49" charset="0"/>
              </a:rPr>
              <a:t> </a:t>
            </a:r>
            <a:r>
              <a:rPr lang="en-US" sz="1400" b="1" dirty="0" err="1" smtClean="0">
                <a:latin typeface="Courier New" panose="02070309020205020404" pitchFamily="49" charset="0"/>
              </a:rPr>
              <a:t>get_y</a:t>
            </a:r>
            <a:r>
              <a:rPr lang="en-US" sz="1400" b="1" dirty="0" smtClean="0">
                <a:latin typeface="Courier New" panose="02070309020205020404" pitchFamily="49" charset="0"/>
              </a:rPr>
              <a:t>(self):</a:t>
            </a:r>
            <a:endParaRPr lang="en-US" sz="14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60000"/>
              </a:lnSpc>
              <a:buFont typeface="Wingdings 2" panose="05020102010507070707" pitchFamily="18" charset="2"/>
              <a:buNone/>
            </a:pPr>
            <a:r>
              <a:rPr lang="en-US" sz="1400" b="1" dirty="0">
                <a:latin typeface="Courier New" panose="02070309020205020404" pitchFamily="49" charset="0"/>
              </a:rPr>
              <a:t>        return </a:t>
            </a:r>
            <a:r>
              <a:rPr lang="en-US" sz="1400" b="1" dirty="0" err="1" smtClean="0">
                <a:latin typeface="Courier New" panose="02070309020205020404" pitchFamily="49" charset="0"/>
              </a:rPr>
              <a:t>self.__y</a:t>
            </a:r>
            <a:endParaRPr lang="en-US" sz="14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60000"/>
              </a:lnSpc>
              <a:buFont typeface="Wingdings 2" panose="05020102010507070707" pitchFamily="18" charset="2"/>
              <a:buNone/>
            </a:pPr>
            <a:r>
              <a:rPr lang="en-US" sz="800" dirty="0">
                <a:latin typeface="Courier New" panose="02070309020205020404" pitchFamily="49" charset="0"/>
              </a:rPr>
              <a:t>    </a:t>
            </a:r>
          </a:p>
          <a:p>
            <a:pPr lvl="1" eaLnBrk="1" hangingPunct="1">
              <a:lnSpc>
                <a:spcPct val="6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   </a:t>
            </a:r>
            <a:r>
              <a:rPr lang="en-US" sz="1400" dirty="0" err="1" smtClean="0">
                <a:latin typeface="Courier New" panose="02070309020205020404" pitchFamily="49" charset="0"/>
              </a:rPr>
              <a:t>def</a:t>
            </a:r>
            <a:r>
              <a:rPr lang="en-US" sz="1400" dirty="0" smtClean="0">
                <a:latin typeface="Courier New" panose="02070309020205020404" pitchFamily="49" charset="0"/>
              </a:rPr>
              <a:t> </a:t>
            </a:r>
            <a:r>
              <a:rPr lang="en-US" sz="1400" dirty="0" err="1" smtClean="0">
                <a:latin typeface="Courier New" panose="02070309020205020404" pitchFamily="49" charset="0"/>
              </a:rPr>
              <a:t>set_location</a:t>
            </a:r>
            <a:r>
              <a:rPr lang="en-US" sz="1400" dirty="0" smtClean="0">
                <a:latin typeface="Courier New" panose="02070309020205020404" pitchFamily="49" charset="0"/>
              </a:rPr>
              <a:t>(self, </a:t>
            </a:r>
            <a:r>
              <a:rPr lang="en-US" sz="1400" dirty="0" err="1" smtClean="0">
                <a:latin typeface="Courier New" panose="02070309020205020404" pitchFamily="49" charset="0"/>
              </a:rPr>
              <a:t>new_x</a:t>
            </a:r>
            <a:r>
              <a:rPr lang="en-US" sz="1400" dirty="0" smtClean="0">
                <a:latin typeface="Courier New" panose="02070309020205020404" pitchFamily="49" charset="0"/>
              </a:rPr>
              <a:t>, </a:t>
            </a:r>
            <a:r>
              <a:rPr lang="en-US" sz="1400" dirty="0" err="1" smtClean="0">
                <a:latin typeface="Courier New" panose="02070309020205020404" pitchFamily="49" charset="0"/>
              </a:rPr>
              <a:t>new_y</a:t>
            </a:r>
            <a:r>
              <a:rPr lang="en-US" sz="1400" dirty="0" smtClean="0">
                <a:latin typeface="Courier New" panose="02070309020205020404" pitchFamily="49" charset="0"/>
              </a:rPr>
              <a:t>):</a:t>
            </a:r>
            <a:endParaRPr lang="en-US" sz="14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6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       </a:t>
            </a:r>
            <a:r>
              <a:rPr lang="en-US" sz="1400" dirty="0" err="1" smtClean="0">
                <a:latin typeface="Courier New" panose="02070309020205020404" pitchFamily="49" charset="0"/>
              </a:rPr>
              <a:t>self.__x</a:t>
            </a:r>
            <a:r>
              <a:rPr lang="en-US" sz="1400" dirty="0" smtClean="0">
                <a:latin typeface="Courier New" panose="02070309020205020404" pitchFamily="49" charset="0"/>
              </a:rPr>
              <a:t> </a:t>
            </a:r>
            <a:r>
              <a:rPr lang="en-US" sz="1400" dirty="0">
                <a:latin typeface="Courier New" panose="02070309020205020404" pitchFamily="49" charset="0"/>
              </a:rPr>
              <a:t>= </a:t>
            </a:r>
            <a:r>
              <a:rPr lang="en-US" sz="1400" dirty="0" err="1" smtClean="0">
                <a:latin typeface="Courier New" panose="02070309020205020404" pitchFamily="49" charset="0"/>
              </a:rPr>
              <a:t>new_x</a:t>
            </a:r>
            <a:endParaRPr lang="en-US" sz="14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6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       </a:t>
            </a:r>
            <a:r>
              <a:rPr lang="en-US" sz="1400" dirty="0" err="1" smtClean="0">
                <a:latin typeface="Courier New" panose="02070309020205020404" pitchFamily="49" charset="0"/>
              </a:rPr>
              <a:t>self.__y</a:t>
            </a:r>
            <a:r>
              <a:rPr lang="en-US" sz="1400" dirty="0" smtClean="0">
                <a:latin typeface="Courier New" panose="02070309020205020404" pitchFamily="49" charset="0"/>
              </a:rPr>
              <a:t> </a:t>
            </a:r>
            <a:r>
              <a:rPr lang="en-US" sz="1400" dirty="0">
                <a:latin typeface="Courier New" panose="02070309020205020404" pitchFamily="49" charset="0"/>
              </a:rPr>
              <a:t>= </a:t>
            </a:r>
            <a:r>
              <a:rPr lang="en-US" sz="1400" dirty="0" err="1" smtClean="0">
                <a:latin typeface="Courier New" panose="02070309020205020404" pitchFamily="49" charset="0"/>
              </a:rPr>
              <a:t>new_y</a:t>
            </a:r>
            <a:endParaRPr lang="en-US" sz="1400" dirty="0" smtClean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60000"/>
              </a:lnSpc>
              <a:buFont typeface="Wingdings 2" panose="05020102010507070707" pitchFamily="18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6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   </a:t>
            </a:r>
            <a:r>
              <a:rPr lang="en-US" sz="1400" dirty="0" err="1" smtClean="0">
                <a:latin typeface="Courier New" panose="02070309020205020404" pitchFamily="49" charset="0"/>
              </a:rPr>
              <a:t>def</a:t>
            </a:r>
            <a:r>
              <a:rPr lang="en-US" sz="1400" dirty="0" smtClean="0">
                <a:latin typeface="Courier New" panose="02070309020205020404" pitchFamily="49" charset="0"/>
              </a:rPr>
              <a:t> translate(self, dx</a:t>
            </a:r>
            <a:r>
              <a:rPr lang="en-US" sz="1400" dirty="0">
                <a:latin typeface="Courier New" panose="02070309020205020404" pitchFamily="49" charset="0"/>
              </a:rPr>
              <a:t>, </a:t>
            </a:r>
            <a:r>
              <a:rPr lang="en-US" sz="1400" dirty="0" err="1" smtClean="0">
                <a:latin typeface="Courier New" panose="02070309020205020404" pitchFamily="49" charset="0"/>
              </a:rPr>
              <a:t>dy</a:t>
            </a:r>
            <a:r>
              <a:rPr lang="en-US" sz="1400" dirty="0" smtClean="0">
                <a:latin typeface="Courier New" panose="02070309020205020404" pitchFamily="49" charset="0"/>
              </a:rPr>
              <a:t>):</a:t>
            </a:r>
            <a:endParaRPr lang="en-US" sz="14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6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       </a:t>
            </a:r>
            <a:r>
              <a:rPr lang="en-US" sz="1400" dirty="0" err="1" smtClean="0">
                <a:latin typeface="Courier New" panose="02070309020205020404" pitchFamily="49" charset="0"/>
              </a:rPr>
              <a:t>self.__x</a:t>
            </a:r>
            <a:r>
              <a:rPr lang="en-US" sz="1400" dirty="0" smtClean="0">
                <a:latin typeface="Courier New" panose="02070309020205020404" pitchFamily="49" charset="0"/>
              </a:rPr>
              <a:t> </a:t>
            </a:r>
            <a:r>
              <a:rPr lang="en-US" sz="1400" dirty="0">
                <a:latin typeface="Courier New" panose="02070309020205020404" pitchFamily="49" charset="0"/>
              </a:rPr>
              <a:t>= </a:t>
            </a:r>
            <a:r>
              <a:rPr lang="en-US" sz="1400" dirty="0" err="1" smtClean="0">
                <a:latin typeface="Courier New" panose="02070309020205020404" pitchFamily="49" charset="0"/>
              </a:rPr>
              <a:t>self.__x</a:t>
            </a:r>
            <a:r>
              <a:rPr lang="en-US" sz="1400" dirty="0" smtClean="0">
                <a:latin typeface="Courier New" panose="02070309020205020404" pitchFamily="49" charset="0"/>
              </a:rPr>
              <a:t> </a:t>
            </a:r>
            <a:r>
              <a:rPr lang="en-US" sz="1400" dirty="0">
                <a:latin typeface="Courier New" panose="02070309020205020404" pitchFamily="49" charset="0"/>
              </a:rPr>
              <a:t>+ </a:t>
            </a:r>
            <a:r>
              <a:rPr lang="en-US" sz="1400" dirty="0" smtClean="0">
                <a:latin typeface="Courier New" panose="02070309020205020404" pitchFamily="49" charset="0"/>
              </a:rPr>
              <a:t>dx</a:t>
            </a:r>
            <a:endParaRPr lang="en-US" sz="14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6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       </a:t>
            </a:r>
            <a:r>
              <a:rPr lang="en-US" sz="1400" dirty="0" err="1" smtClean="0">
                <a:latin typeface="Courier New" panose="02070309020205020404" pitchFamily="49" charset="0"/>
              </a:rPr>
              <a:t>self.__y</a:t>
            </a:r>
            <a:r>
              <a:rPr lang="en-US" sz="1400" dirty="0" smtClean="0">
                <a:latin typeface="Courier New" panose="02070309020205020404" pitchFamily="49" charset="0"/>
              </a:rPr>
              <a:t> </a:t>
            </a:r>
            <a:r>
              <a:rPr lang="en-US" sz="1400" dirty="0">
                <a:latin typeface="Courier New" panose="02070309020205020404" pitchFamily="49" charset="0"/>
              </a:rPr>
              <a:t>= </a:t>
            </a:r>
            <a:r>
              <a:rPr lang="en-US" sz="1400" dirty="0" err="1" smtClean="0">
                <a:latin typeface="Courier New" panose="02070309020205020404" pitchFamily="49" charset="0"/>
              </a:rPr>
              <a:t>self.__y</a:t>
            </a:r>
            <a:r>
              <a:rPr lang="en-US" sz="1400" dirty="0" smtClean="0">
                <a:latin typeface="Courier New" panose="02070309020205020404" pitchFamily="49" charset="0"/>
              </a:rPr>
              <a:t> </a:t>
            </a:r>
            <a:r>
              <a:rPr lang="en-US" sz="1400" dirty="0">
                <a:latin typeface="Courier New" panose="02070309020205020404" pitchFamily="49" charset="0"/>
              </a:rPr>
              <a:t>+ </a:t>
            </a:r>
            <a:r>
              <a:rPr lang="en-US" sz="1400" dirty="0" err="1" smtClean="0">
                <a:latin typeface="Courier New" panose="02070309020205020404" pitchFamily="49" charset="0"/>
              </a:rPr>
              <a:t>dy</a:t>
            </a:r>
            <a:endParaRPr lang="en-US" sz="14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84830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programming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sz="2000" dirty="0"/>
              <a:t>Given a file of cities</a:t>
            </a:r>
            <a:r>
              <a:rPr lang="en-US" sz="2000" dirty="0" smtClean="0"/>
              <a:t>' names and </a:t>
            </a:r>
            <a:r>
              <a:rPr lang="en-US" sz="2000" dirty="0"/>
              <a:t>(x, y) </a:t>
            </a:r>
            <a:r>
              <a:rPr lang="en-US" sz="2000" dirty="0" smtClean="0"/>
              <a:t>coordinates:</a:t>
            </a:r>
            <a:endParaRPr lang="en-US" sz="2000" dirty="0"/>
          </a:p>
          <a:p>
            <a:pPr marL="679450" lvl="1">
              <a:defRPr/>
            </a:pPr>
            <a:endParaRPr lang="en-US" sz="800" dirty="0">
              <a:latin typeface="Courier New" charset="0"/>
              <a:sym typeface="Courier New" charset="0"/>
            </a:endParaRPr>
          </a:p>
          <a:p>
            <a:pPr marL="433387" lvl="1" indent="0">
              <a:lnSpc>
                <a:spcPct val="70000"/>
              </a:lnSpc>
              <a:buNone/>
              <a:defRPr/>
            </a:pPr>
            <a:endParaRPr lang="en-US" sz="1800" dirty="0">
              <a:latin typeface="Courier New" charset="0"/>
              <a:sym typeface="Courier New" charset="0"/>
            </a:endParaRPr>
          </a:p>
          <a:p>
            <a:pPr marL="433387" lvl="1" indent="0">
              <a:lnSpc>
                <a:spcPct val="70000"/>
              </a:lnSpc>
              <a:buNone/>
              <a:defRPr/>
            </a:pPr>
            <a:r>
              <a:rPr lang="en-US" sz="1800" dirty="0" smtClean="0">
                <a:latin typeface="Courier New" charset="0"/>
                <a:cs typeface="Courier New" charset="0"/>
                <a:sym typeface="Courier New" charset="0"/>
              </a:rPr>
              <a:t>Winslow 50 </a:t>
            </a:r>
            <a:r>
              <a:rPr lang="en-US" sz="1800" dirty="0">
                <a:latin typeface="Courier New" charset="0"/>
                <a:cs typeface="Courier New" charset="0"/>
                <a:sym typeface="Courier New" charset="0"/>
              </a:rPr>
              <a:t>20</a:t>
            </a:r>
            <a:endParaRPr lang="en-US" sz="1800" dirty="0">
              <a:latin typeface="Courier New" charset="0"/>
              <a:sym typeface="Courier New" charset="0"/>
            </a:endParaRPr>
          </a:p>
          <a:p>
            <a:pPr marL="433387" lvl="1" indent="0">
              <a:lnSpc>
                <a:spcPct val="70000"/>
              </a:lnSpc>
              <a:buNone/>
              <a:defRPr/>
            </a:pPr>
            <a:r>
              <a:rPr lang="en-US" sz="1800" dirty="0" smtClean="0">
                <a:latin typeface="Courier New" charset="0"/>
                <a:cs typeface="Courier New" charset="0"/>
                <a:sym typeface="Courier New" charset="0"/>
              </a:rPr>
              <a:t>Tucson 90 </a:t>
            </a:r>
            <a:r>
              <a:rPr lang="en-US" sz="1800" dirty="0">
                <a:latin typeface="Courier New" charset="0"/>
                <a:cs typeface="Courier New" charset="0"/>
                <a:sym typeface="Courier New" charset="0"/>
              </a:rPr>
              <a:t>60</a:t>
            </a:r>
            <a:endParaRPr lang="en-US" sz="1800" dirty="0">
              <a:latin typeface="Courier New" charset="0"/>
              <a:sym typeface="Courier New" charset="0"/>
            </a:endParaRPr>
          </a:p>
          <a:p>
            <a:pPr marL="433387" lvl="1" indent="0">
              <a:lnSpc>
                <a:spcPct val="70000"/>
              </a:lnSpc>
              <a:buNone/>
              <a:defRPr/>
            </a:pPr>
            <a:r>
              <a:rPr lang="en-US" sz="1800" dirty="0" smtClean="0">
                <a:latin typeface="Courier New" charset="0"/>
                <a:cs typeface="Courier New" charset="0"/>
                <a:sym typeface="Courier New" charset="0"/>
              </a:rPr>
              <a:t>Phoenix 10 </a:t>
            </a:r>
            <a:r>
              <a:rPr lang="en-US" sz="1800" dirty="0">
                <a:latin typeface="Courier New" charset="0"/>
                <a:cs typeface="Courier New" charset="0"/>
                <a:sym typeface="Courier New" charset="0"/>
              </a:rPr>
              <a:t>72</a:t>
            </a:r>
            <a:endParaRPr lang="en-US" sz="1800" dirty="0">
              <a:latin typeface="Courier New" charset="0"/>
              <a:sym typeface="Courier New" charset="0"/>
            </a:endParaRPr>
          </a:p>
          <a:p>
            <a:pPr marL="433387" lvl="1" indent="0">
              <a:lnSpc>
                <a:spcPct val="70000"/>
              </a:lnSpc>
              <a:buNone/>
              <a:defRPr/>
            </a:pPr>
            <a:r>
              <a:rPr lang="en-US" sz="1800" dirty="0" smtClean="0">
                <a:latin typeface="Courier New" charset="0"/>
                <a:cs typeface="Courier New" charset="0"/>
                <a:sym typeface="Courier New" charset="0"/>
              </a:rPr>
              <a:t>Bisbee 74 </a:t>
            </a:r>
            <a:r>
              <a:rPr lang="en-US" sz="1800" dirty="0">
                <a:latin typeface="Courier New" charset="0"/>
                <a:cs typeface="Courier New" charset="0"/>
                <a:sym typeface="Courier New" charset="0"/>
              </a:rPr>
              <a:t>98</a:t>
            </a:r>
            <a:endParaRPr lang="en-US" sz="1800" dirty="0">
              <a:latin typeface="Courier New" charset="0"/>
              <a:sym typeface="Courier New" charset="0"/>
            </a:endParaRPr>
          </a:p>
          <a:p>
            <a:pPr marL="433387" lvl="1" indent="0">
              <a:lnSpc>
                <a:spcPct val="70000"/>
              </a:lnSpc>
              <a:buNone/>
              <a:defRPr/>
            </a:pPr>
            <a:r>
              <a:rPr lang="en-US" sz="1800" dirty="0" smtClean="0">
                <a:latin typeface="Courier New" charset="0"/>
                <a:cs typeface="Courier New" charset="0"/>
                <a:sym typeface="Courier New" charset="0"/>
              </a:rPr>
              <a:t>Yuma 5 </a:t>
            </a:r>
            <a:r>
              <a:rPr lang="en-US" sz="1800" dirty="0">
                <a:latin typeface="Courier New" charset="0"/>
                <a:cs typeface="Courier New" charset="0"/>
                <a:sym typeface="Courier New" charset="0"/>
              </a:rPr>
              <a:t>136</a:t>
            </a:r>
            <a:endParaRPr lang="en-US" sz="1800" dirty="0">
              <a:latin typeface="Courier New" charset="0"/>
              <a:sym typeface="Courier New" charset="0"/>
            </a:endParaRPr>
          </a:p>
          <a:p>
            <a:pPr marL="433387" lvl="1" indent="0">
              <a:lnSpc>
                <a:spcPct val="70000"/>
              </a:lnSpc>
              <a:buNone/>
              <a:defRPr/>
            </a:pPr>
            <a:r>
              <a:rPr lang="en-US" sz="1800" dirty="0" smtClean="0">
                <a:latin typeface="Courier New" charset="0"/>
                <a:cs typeface="Courier New" charset="0"/>
                <a:sym typeface="Courier New" charset="0"/>
              </a:rPr>
              <a:t>Page 150 </a:t>
            </a:r>
            <a:r>
              <a:rPr lang="en-US" sz="1800" dirty="0">
                <a:latin typeface="Courier New" charset="0"/>
                <a:cs typeface="Courier New" charset="0"/>
                <a:sym typeface="Courier New" charset="0"/>
              </a:rPr>
              <a:t>91</a:t>
            </a:r>
            <a:endParaRPr lang="en-US" sz="1800" dirty="0">
              <a:latin typeface="Courier New" charset="0"/>
              <a:sym typeface="Courier New" charset="0"/>
            </a:endParaRPr>
          </a:p>
          <a:p>
            <a:pPr marL="679450" lvl="1">
              <a:lnSpc>
                <a:spcPct val="70000"/>
              </a:lnSpc>
              <a:defRPr/>
            </a:pPr>
            <a:endParaRPr lang="en-US" sz="1800" dirty="0">
              <a:latin typeface="Courier New" charset="0"/>
              <a:sym typeface="Courier New" charset="0"/>
            </a:endParaRPr>
          </a:p>
          <a:p>
            <a:pPr marL="679450" lvl="1">
              <a:lnSpc>
                <a:spcPct val="70000"/>
              </a:lnSpc>
              <a:defRPr/>
            </a:pPr>
            <a:endParaRPr lang="en-US" sz="1800" dirty="0">
              <a:latin typeface="Courier New" charset="0"/>
              <a:sym typeface="Courier New" charset="0"/>
            </a:endParaRPr>
          </a:p>
          <a:p>
            <a:pPr marL="679450" lvl="1">
              <a:lnSpc>
                <a:spcPct val="70000"/>
              </a:lnSpc>
              <a:defRPr/>
            </a:pPr>
            <a:endParaRPr lang="en-US" sz="700" dirty="0"/>
          </a:p>
          <a:p>
            <a:pPr>
              <a:defRPr/>
            </a:pPr>
            <a:r>
              <a:rPr lang="en-US" sz="2000" dirty="0"/>
              <a:t>Write a program to draw the cities on a </a:t>
            </a:r>
            <a:r>
              <a:rPr lang="en-US" sz="2000" dirty="0" err="1">
                <a:latin typeface="Courier New" charset="0"/>
                <a:cs typeface="Courier New" charset="0"/>
                <a:sym typeface="Courier New" charset="0"/>
              </a:rPr>
              <a:t>DrawingPanel</a:t>
            </a:r>
            <a:r>
              <a:rPr lang="en-US" sz="2000" dirty="0"/>
              <a:t>, then simulates an earthquake that turns all cities red that are within a given radius:</a:t>
            </a:r>
          </a:p>
          <a:p>
            <a:pPr marL="679450" lvl="1">
              <a:defRPr/>
            </a:pPr>
            <a:endParaRPr lang="en-US" sz="800" dirty="0">
              <a:latin typeface="Courier New" charset="0"/>
              <a:sym typeface="Courier New" charset="0"/>
            </a:endParaRPr>
          </a:p>
          <a:p>
            <a:pPr marL="433387" lvl="1" indent="0">
              <a:lnSpc>
                <a:spcPct val="70000"/>
              </a:lnSpc>
              <a:buNone/>
              <a:defRPr/>
            </a:pPr>
            <a:r>
              <a:rPr lang="en-US" sz="1800" dirty="0">
                <a:latin typeface="Courier New" charset="0"/>
                <a:cs typeface="Courier New" charset="0"/>
                <a:sym typeface="Courier New" charset="0"/>
              </a:rPr>
              <a:t>Epicenter x? </a:t>
            </a:r>
            <a:r>
              <a:rPr lang="en-US" sz="1800" u="sng" dirty="0">
                <a:latin typeface="Courier New Bold" charset="0"/>
                <a:cs typeface="Courier New Bold" charset="0"/>
                <a:sym typeface="Courier New Bold" charset="0"/>
              </a:rPr>
              <a:t>100</a:t>
            </a:r>
            <a:endParaRPr lang="en-US" sz="1800" u="sng" dirty="0">
              <a:latin typeface="Courier New Bold" charset="0"/>
              <a:ea typeface="ヒラギノ角ゴ ProN W6" charset="0"/>
              <a:cs typeface="ヒラギノ角ゴ ProN W6" charset="0"/>
              <a:sym typeface="Courier New Bold" charset="0"/>
            </a:endParaRPr>
          </a:p>
          <a:p>
            <a:pPr marL="433387" lvl="1" indent="0">
              <a:lnSpc>
                <a:spcPct val="70000"/>
              </a:lnSpc>
              <a:buNone/>
              <a:defRPr/>
            </a:pPr>
            <a:r>
              <a:rPr lang="en-US" sz="1800" dirty="0">
                <a:latin typeface="Courier New" charset="0"/>
                <a:cs typeface="Courier New" charset="0"/>
                <a:sym typeface="Courier New" charset="0"/>
              </a:rPr>
              <a:t>Epicenter y? </a:t>
            </a:r>
            <a:r>
              <a:rPr lang="en-US" sz="1800" u="sng" dirty="0">
                <a:latin typeface="Courier New Bold" charset="0"/>
                <a:cs typeface="Courier New Bold" charset="0"/>
                <a:sym typeface="Courier New Bold" charset="0"/>
              </a:rPr>
              <a:t>100</a:t>
            </a:r>
            <a:endParaRPr lang="en-US" sz="1800" u="sng" dirty="0">
              <a:latin typeface="Courier New Bold" charset="0"/>
              <a:ea typeface="ヒラギノ角ゴ ProN W6" charset="0"/>
              <a:cs typeface="ヒラギノ角ゴ ProN W6" charset="0"/>
              <a:sym typeface="Courier New Bold" charset="0"/>
            </a:endParaRPr>
          </a:p>
          <a:p>
            <a:pPr marL="433387" lvl="1" indent="0">
              <a:lnSpc>
                <a:spcPct val="70000"/>
              </a:lnSpc>
              <a:buNone/>
              <a:defRPr/>
            </a:pPr>
            <a:r>
              <a:rPr lang="en-US" sz="1800" dirty="0">
                <a:latin typeface="Courier New" charset="0"/>
                <a:cs typeface="Courier New" charset="0"/>
                <a:sym typeface="Courier New" charset="0"/>
              </a:rPr>
              <a:t>Affected radius? </a:t>
            </a:r>
            <a:r>
              <a:rPr lang="en-US" sz="1800" u="sng" dirty="0">
                <a:latin typeface="Courier New Bold" charset="0"/>
                <a:cs typeface="Courier New Bold" charset="0"/>
                <a:sym typeface="Courier New Bold" charset="0"/>
              </a:rPr>
              <a:t>75</a:t>
            </a:r>
            <a:endParaRPr lang="en-US" sz="1800" u="sng" dirty="0">
              <a:latin typeface="Courier New Bold" charset="0"/>
              <a:ea typeface="ヒラギノ角ゴ ProN W6" charset="0"/>
              <a:cs typeface="ヒラギノ角ゴ ProN W6" charset="0"/>
              <a:sym typeface="Courier New Bold" charset="0"/>
            </a:endParaRPr>
          </a:p>
        </p:txBody>
      </p:sp>
      <p:pic>
        <p:nvPicPr>
          <p:cNvPr id="4" name="Picture 9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0616" y="1690688"/>
            <a:ext cx="201930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326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Client code, version 4</a:t>
            </a:r>
          </a:p>
        </p:txBody>
      </p:sp>
      <p:sp>
        <p:nvSpPr>
          <p:cNvPr id="16387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500" dirty="0" err="1" smtClean="0">
                <a:latin typeface="Courier New" panose="02070309020205020404" pitchFamily="49" charset="0"/>
              </a:rPr>
              <a:t>def</a:t>
            </a:r>
            <a:r>
              <a:rPr lang="en-US" sz="1500" dirty="0" smtClean="0">
                <a:latin typeface="Courier New" panose="02070309020205020404" pitchFamily="49" charset="0"/>
              </a:rPr>
              <a:t> main9):</a:t>
            </a:r>
            <a:endParaRPr lang="en-US" sz="15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500" b="1" dirty="0">
                <a:solidFill>
                  <a:srgbClr val="008080"/>
                </a:solidFill>
                <a:latin typeface="Courier New" panose="02070309020205020404" pitchFamily="49" charset="0"/>
              </a:rPr>
              <a:t>    </a:t>
            </a:r>
            <a:r>
              <a:rPr lang="en-US" sz="15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</a:t>
            </a:r>
            <a:r>
              <a:rPr lang="en-US" sz="1500" b="1" dirty="0">
                <a:solidFill>
                  <a:srgbClr val="008080"/>
                </a:solidFill>
                <a:latin typeface="Courier New" panose="02070309020205020404" pitchFamily="49" charset="0"/>
              </a:rPr>
              <a:t>create two Point objects</a:t>
            </a:r>
          </a:p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500" dirty="0">
                <a:latin typeface="Courier New" panose="02070309020205020404" pitchFamily="49" charset="0"/>
              </a:rPr>
              <a:t>    </a:t>
            </a:r>
            <a:r>
              <a:rPr lang="en-US" sz="1500" dirty="0" smtClean="0">
                <a:latin typeface="Courier New" panose="02070309020205020404" pitchFamily="49" charset="0"/>
              </a:rPr>
              <a:t>p1 </a:t>
            </a:r>
            <a:r>
              <a:rPr lang="en-US" sz="1500" dirty="0">
                <a:latin typeface="Courier New" panose="02070309020205020404" pitchFamily="49" charset="0"/>
              </a:rPr>
              <a:t>= </a:t>
            </a:r>
            <a:r>
              <a:rPr lang="en-US" sz="1500" dirty="0" smtClean="0">
                <a:latin typeface="Courier New" panose="02070309020205020404" pitchFamily="49" charset="0"/>
              </a:rPr>
              <a:t>Point(5</a:t>
            </a:r>
            <a:r>
              <a:rPr lang="en-US" sz="1500" dirty="0">
                <a:latin typeface="Courier New" panose="02070309020205020404" pitchFamily="49" charset="0"/>
              </a:rPr>
              <a:t>, 2</a:t>
            </a:r>
            <a:r>
              <a:rPr lang="en-US" sz="1500" dirty="0" smtClean="0">
                <a:latin typeface="Courier New" panose="02070309020205020404" pitchFamily="49" charset="0"/>
              </a:rPr>
              <a:t>)</a:t>
            </a:r>
            <a:endParaRPr lang="en-US" sz="15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500" dirty="0">
                <a:latin typeface="Courier New" panose="02070309020205020404" pitchFamily="49" charset="0"/>
              </a:rPr>
              <a:t>    </a:t>
            </a:r>
            <a:r>
              <a:rPr lang="en-US" sz="1500" dirty="0" smtClean="0">
                <a:latin typeface="Courier New" panose="02070309020205020404" pitchFamily="49" charset="0"/>
              </a:rPr>
              <a:t>p2 </a:t>
            </a:r>
            <a:r>
              <a:rPr lang="en-US" sz="1500" dirty="0">
                <a:latin typeface="Courier New" panose="02070309020205020404" pitchFamily="49" charset="0"/>
              </a:rPr>
              <a:t>= </a:t>
            </a:r>
            <a:r>
              <a:rPr lang="en-US" sz="1500" dirty="0" smtClean="0">
                <a:latin typeface="Courier New" panose="02070309020205020404" pitchFamily="49" charset="0"/>
              </a:rPr>
              <a:t>Point(4</a:t>
            </a:r>
            <a:r>
              <a:rPr lang="en-US" sz="1500" dirty="0">
                <a:latin typeface="Courier New" panose="02070309020205020404" pitchFamily="49" charset="0"/>
              </a:rPr>
              <a:t>, 3</a:t>
            </a:r>
            <a:r>
              <a:rPr lang="en-US" sz="1500" dirty="0" smtClean="0">
                <a:latin typeface="Courier New" panose="02070309020205020404" pitchFamily="49" charset="0"/>
              </a:rPr>
              <a:t>)</a:t>
            </a:r>
            <a:endParaRPr lang="en-US" sz="15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5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500" b="1" dirty="0">
                <a:solidFill>
                  <a:srgbClr val="008080"/>
                </a:solidFill>
                <a:latin typeface="Courier New" panose="02070309020205020404" pitchFamily="49" charset="0"/>
              </a:rPr>
              <a:t>    #</a:t>
            </a:r>
            <a:r>
              <a:rPr lang="en-US" sz="15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500" b="1" dirty="0">
                <a:solidFill>
                  <a:srgbClr val="008080"/>
                </a:solidFill>
                <a:latin typeface="Courier New" panose="02070309020205020404" pitchFamily="49" charset="0"/>
              </a:rPr>
              <a:t>print each point</a:t>
            </a:r>
          </a:p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500" dirty="0">
                <a:latin typeface="Courier New" panose="02070309020205020404" pitchFamily="49" charset="0"/>
              </a:rPr>
              <a:t>    </a:t>
            </a:r>
            <a:r>
              <a:rPr lang="en-US" sz="1500" dirty="0" smtClean="0">
                <a:latin typeface="Courier New" panose="02070309020205020404" pitchFamily="49" charset="0"/>
              </a:rPr>
              <a:t>print("</a:t>
            </a:r>
            <a:r>
              <a:rPr lang="en-US" sz="1500" dirty="0">
                <a:latin typeface="Courier New" panose="02070309020205020404" pitchFamily="49" charset="0"/>
              </a:rPr>
              <a:t>p1: (" + </a:t>
            </a:r>
            <a:r>
              <a:rPr lang="en-US" sz="1500" dirty="0" err="1" smtClean="0">
                <a:latin typeface="Courier New" panose="02070309020205020404" pitchFamily="49" charset="0"/>
              </a:rPr>
              <a:t>str</a:t>
            </a:r>
            <a:r>
              <a:rPr lang="en-US" sz="1500" dirty="0" smtClean="0">
                <a:latin typeface="Courier New" panose="02070309020205020404" pitchFamily="49" charset="0"/>
              </a:rPr>
              <a:t>(</a:t>
            </a:r>
            <a:r>
              <a:rPr lang="en-US" sz="1500" b="1" dirty="0" smtClean="0">
                <a:latin typeface="Courier New" panose="02070309020205020404" pitchFamily="49" charset="0"/>
              </a:rPr>
              <a:t>p1.get_x())</a:t>
            </a:r>
            <a:r>
              <a:rPr lang="en-US" sz="1500" dirty="0" smtClean="0">
                <a:latin typeface="Courier New" panose="02070309020205020404" pitchFamily="49" charset="0"/>
              </a:rPr>
              <a:t> </a:t>
            </a:r>
            <a:r>
              <a:rPr lang="en-US" sz="1500" dirty="0">
                <a:latin typeface="Courier New" panose="02070309020205020404" pitchFamily="49" charset="0"/>
              </a:rPr>
              <a:t>+ ", " + </a:t>
            </a:r>
            <a:r>
              <a:rPr lang="en-US" sz="1500" dirty="0" err="1" smtClean="0">
                <a:latin typeface="Courier New" panose="02070309020205020404" pitchFamily="49" charset="0"/>
              </a:rPr>
              <a:t>str</a:t>
            </a:r>
            <a:r>
              <a:rPr lang="en-US" sz="1500" dirty="0" smtClean="0">
                <a:latin typeface="Courier New" panose="02070309020205020404" pitchFamily="49" charset="0"/>
              </a:rPr>
              <a:t>(</a:t>
            </a:r>
            <a:r>
              <a:rPr lang="en-US" sz="1500" b="1" dirty="0" smtClean="0">
                <a:latin typeface="Courier New" panose="02070309020205020404" pitchFamily="49" charset="0"/>
              </a:rPr>
              <a:t>p1.get_y())</a:t>
            </a:r>
            <a:r>
              <a:rPr lang="en-US" sz="1500" dirty="0" smtClean="0">
                <a:latin typeface="Courier New" panose="02070309020205020404" pitchFamily="49" charset="0"/>
              </a:rPr>
              <a:t> </a:t>
            </a:r>
            <a:r>
              <a:rPr lang="en-US" sz="1500" dirty="0">
                <a:latin typeface="Courier New" panose="02070309020205020404" pitchFamily="49" charset="0"/>
              </a:rPr>
              <a:t>+ </a:t>
            </a:r>
            <a:r>
              <a:rPr lang="en-US" sz="1500" dirty="0" smtClean="0">
                <a:latin typeface="Courier New" panose="02070309020205020404" pitchFamily="49" charset="0"/>
              </a:rPr>
              <a:t>")")</a:t>
            </a:r>
            <a:endParaRPr lang="en-US" sz="15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500" dirty="0">
                <a:latin typeface="Courier New" panose="02070309020205020404" pitchFamily="49" charset="0"/>
              </a:rPr>
              <a:t>    </a:t>
            </a:r>
            <a:r>
              <a:rPr lang="en-US" sz="1500" dirty="0" smtClean="0">
                <a:latin typeface="Courier New" panose="02070309020205020404" pitchFamily="49" charset="0"/>
              </a:rPr>
              <a:t>print("</a:t>
            </a:r>
            <a:r>
              <a:rPr lang="en-US" sz="1500" dirty="0">
                <a:latin typeface="Courier New" panose="02070309020205020404" pitchFamily="49" charset="0"/>
              </a:rPr>
              <a:t>p2: (" + </a:t>
            </a:r>
            <a:r>
              <a:rPr lang="en-US" sz="1500" dirty="0" err="1" smtClean="0">
                <a:latin typeface="Courier New" panose="02070309020205020404" pitchFamily="49" charset="0"/>
              </a:rPr>
              <a:t>str</a:t>
            </a:r>
            <a:r>
              <a:rPr lang="en-US" sz="1500" dirty="0" smtClean="0">
                <a:latin typeface="Courier New" panose="02070309020205020404" pitchFamily="49" charset="0"/>
              </a:rPr>
              <a:t>(</a:t>
            </a:r>
            <a:r>
              <a:rPr lang="en-US" sz="1500" b="1" dirty="0" smtClean="0">
                <a:latin typeface="Courier New" panose="02070309020205020404" pitchFamily="49" charset="0"/>
              </a:rPr>
              <a:t>p2.get_x())</a:t>
            </a:r>
            <a:r>
              <a:rPr lang="en-US" sz="1500" dirty="0" smtClean="0">
                <a:latin typeface="Courier New" panose="02070309020205020404" pitchFamily="49" charset="0"/>
              </a:rPr>
              <a:t> </a:t>
            </a:r>
            <a:r>
              <a:rPr lang="en-US" sz="1500" dirty="0">
                <a:latin typeface="Courier New" panose="02070309020205020404" pitchFamily="49" charset="0"/>
              </a:rPr>
              <a:t>+ ", " + </a:t>
            </a:r>
            <a:r>
              <a:rPr lang="en-US" sz="1500" dirty="0" err="1" smtClean="0">
                <a:latin typeface="Courier New" panose="02070309020205020404" pitchFamily="49" charset="0"/>
              </a:rPr>
              <a:t>str</a:t>
            </a:r>
            <a:r>
              <a:rPr lang="en-US" sz="1500" dirty="0" smtClean="0">
                <a:latin typeface="Courier New" panose="02070309020205020404" pitchFamily="49" charset="0"/>
              </a:rPr>
              <a:t>(</a:t>
            </a:r>
            <a:r>
              <a:rPr lang="en-US" sz="1500" b="1" dirty="0" smtClean="0">
                <a:latin typeface="Courier New" panose="02070309020205020404" pitchFamily="49" charset="0"/>
              </a:rPr>
              <a:t>p2.get_y())</a:t>
            </a:r>
            <a:r>
              <a:rPr lang="en-US" sz="1500" dirty="0" smtClean="0">
                <a:latin typeface="Courier New" panose="02070309020205020404" pitchFamily="49" charset="0"/>
              </a:rPr>
              <a:t> </a:t>
            </a:r>
            <a:r>
              <a:rPr lang="en-US" sz="1500" dirty="0">
                <a:latin typeface="Courier New" panose="02070309020205020404" pitchFamily="49" charset="0"/>
              </a:rPr>
              <a:t>+ </a:t>
            </a:r>
            <a:r>
              <a:rPr lang="en-US" sz="1500" dirty="0" smtClean="0">
                <a:latin typeface="Courier New" panose="02070309020205020404" pitchFamily="49" charset="0"/>
              </a:rPr>
              <a:t>")") </a:t>
            </a:r>
            <a:endParaRPr lang="en-US" sz="15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5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500" b="1" dirty="0">
                <a:solidFill>
                  <a:srgbClr val="008080"/>
                </a:solidFill>
                <a:latin typeface="Courier New" panose="02070309020205020404" pitchFamily="49" charset="0"/>
              </a:rPr>
              <a:t>    #</a:t>
            </a:r>
            <a:r>
              <a:rPr lang="en-US" sz="15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500" b="1" dirty="0">
                <a:solidFill>
                  <a:srgbClr val="008080"/>
                </a:solidFill>
                <a:latin typeface="Courier New" panose="02070309020205020404" pitchFamily="49" charset="0"/>
              </a:rPr>
              <a:t>move p2 and then print it again</a:t>
            </a:r>
          </a:p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500" dirty="0">
                <a:latin typeface="Courier New" panose="02070309020205020404" pitchFamily="49" charset="0"/>
              </a:rPr>
              <a:t>    </a:t>
            </a:r>
            <a:r>
              <a:rPr lang="en-US" sz="1500" dirty="0" smtClean="0">
                <a:latin typeface="Courier New" panose="02070309020205020404" pitchFamily="49" charset="0"/>
              </a:rPr>
              <a:t>p2.translate(2</a:t>
            </a:r>
            <a:r>
              <a:rPr lang="en-US" sz="1500" dirty="0">
                <a:latin typeface="Courier New" panose="02070309020205020404" pitchFamily="49" charset="0"/>
              </a:rPr>
              <a:t>, 4</a:t>
            </a:r>
            <a:r>
              <a:rPr lang="en-US" sz="1500" dirty="0" smtClean="0">
                <a:latin typeface="Courier New" panose="02070309020205020404" pitchFamily="49" charset="0"/>
              </a:rPr>
              <a:t>)</a:t>
            </a:r>
            <a:endParaRPr lang="en-US" sz="15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500" dirty="0">
                <a:latin typeface="Courier New" panose="02070309020205020404" pitchFamily="49" charset="0"/>
              </a:rPr>
              <a:t>    </a:t>
            </a:r>
            <a:r>
              <a:rPr lang="en-US" sz="1500" dirty="0" smtClean="0">
                <a:latin typeface="Courier New" panose="02070309020205020404" pitchFamily="49" charset="0"/>
              </a:rPr>
              <a:t>print("</a:t>
            </a:r>
            <a:r>
              <a:rPr lang="en-US" sz="1500" dirty="0">
                <a:latin typeface="Courier New" panose="02070309020205020404" pitchFamily="49" charset="0"/>
              </a:rPr>
              <a:t>p2: (" + </a:t>
            </a:r>
            <a:r>
              <a:rPr lang="en-US" sz="1500" dirty="0" err="1" smtClean="0">
                <a:latin typeface="Courier New" panose="02070309020205020404" pitchFamily="49" charset="0"/>
              </a:rPr>
              <a:t>str</a:t>
            </a:r>
            <a:r>
              <a:rPr lang="en-US" sz="1500" dirty="0" smtClean="0">
                <a:latin typeface="Courier New" panose="02070309020205020404" pitchFamily="49" charset="0"/>
              </a:rPr>
              <a:t>(</a:t>
            </a:r>
            <a:r>
              <a:rPr lang="en-US" sz="1500" b="1" dirty="0" smtClean="0">
                <a:latin typeface="Courier New" panose="02070309020205020404" pitchFamily="49" charset="0"/>
              </a:rPr>
              <a:t>p2.get_x())</a:t>
            </a:r>
            <a:r>
              <a:rPr lang="en-US" sz="1500" dirty="0" smtClean="0">
                <a:latin typeface="Courier New" panose="02070309020205020404" pitchFamily="49" charset="0"/>
              </a:rPr>
              <a:t> </a:t>
            </a:r>
            <a:r>
              <a:rPr lang="en-US" sz="1500" dirty="0">
                <a:latin typeface="Courier New" panose="02070309020205020404" pitchFamily="49" charset="0"/>
              </a:rPr>
              <a:t>+ ", " + </a:t>
            </a:r>
            <a:r>
              <a:rPr lang="en-US" sz="1500" dirty="0" err="1" smtClean="0">
                <a:latin typeface="Courier New" panose="02070309020205020404" pitchFamily="49" charset="0"/>
              </a:rPr>
              <a:t>str</a:t>
            </a:r>
            <a:r>
              <a:rPr lang="en-US" sz="1500" dirty="0" smtClean="0">
                <a:latin typeface="Courier New" panose="02070309020205020404" pitchFamily="49" charset="0"/>
              </a:rPr>
              <a:t>(</a:t>
            </a:r>
            <a:r>
              <a:rPr lang="en-US" sz="1500" b="1" dirty="0" smtClean="0">
                <a:latin typeface="Courier New" panose="02070309020205020404" pitchFamily="49" charset="0"/>
              </a:rPr>
              <a:t>p2.get_y())</a:t>
            </a:r>
            <a:r>
              <a:rPr lang="en-US" sz="1500" dirty="0" smtClean="0">
                <a:latin typeface="Courier New" panose="02070309020205020404" pitchFamily="49" charset="0"/>
              </a:rPr>
              <a:t> </a:t>
            </a:r>
            <a:r>
              <a:rPr lang="en-US" sz="1500" dirty="0">
                <a:latin typeface="Courier New" panose="02070309020205020404" pitchFamily="49" charset="0"/>
              </a:rPr>
              <a:t>+ </a:t>
            </a:r>
            <a:r>
              <a:rPr lang="en-US" sz="1500" dirty="0" smtClean="0">
                <a:latin typeface="Courier New" panose="02070309020205020404" pitchFamily="49" charset="0"/>
              </a:rPr>
              <a:t>")")</a:t>
            </a:r>
            <a:endParaRPr lang="en-US" sz="1500" dirty="0"/>
          </a:p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500" dirty="0"/>
          </a:p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500" dirty="0"/>
              <a:t>OUTPUT:</a:t>
            </a:r>
          </a:p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500" dirty="0">
                <a:latin typeface="Courier New" panose="02070309020205020404" pitchFamily="49" charset="0"/>
              </a:rPr>
              <a:t>p1 is (5, 2)</a:t>
            </a:r>
          </a:p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500" dirty="0">
                <a:latin typeface="Courier New" panose="02070309020205020404" pitchFamily="49" charset="0"/>
              </a:rPr>
              <a:t>p2 is (4, 3)</a:t>
            </a:r>
          </a:p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500" dirty="0">
                <a:latin typeface="Courier New" panose="02070309020205020404" pitchFamily="49" charset="0"/>
              </a:rPr>
              <a:t>p2 is (6, 7)</a:t>
            </a:r>
          </a:p>
        </p:txBody>
      </p:sp>
    </p:spTree>
    <p:extLst>
      <p:ext uri="{BB962C8B-B14F-4D97-AF65-F5344CB8AC3E}">
        <p14:creationId xmlns:p14="http://schemas.microsoft.com/office/powerpoint/2010/main" val="30499503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 txBox="1">
            <a:spLocks/>
          </p:cNvSpPr>
          <p:nvPr/>
        </p:nvSpPr>
        <p:spPr bwMode="auto">
          <a:xfrm>
            <a:off x="2209800" y="2693989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 sz="4400" dirty="0" smtClean="0">
                <a:solidFill>
                  <a:schemeClr val="tx2"/>
                </a:solidFill>
              </a:rPr>
              <a:t>Inheritance</a:t>
            </a:r>
            <a:endParaRPr lang="en-US" sz="4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66897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software crisis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en-US" b="1" smtClean="0"/>
              <a:t>software engineering</a:t>
            </a:r>
            <a:r>
              <a:rPr lang="en-US" smtClean="0"/>
              <a:t>: The practice of developing, designing, documenting, testing large computer programs.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smtClean="0"/>
          </a:p>
          <a:p>
            <a:pPr eaLnBrk="1" hangingPunct="1"/>
            <a:r>
              <a:rPr lang="en-US" smtClean="0"/>
              <a:t>Large-scale projects face many issues:</a:t>
            </a:r>
          </a:p>
          <a:p>
            <a:pPr lvl="1" eaLnBrk="1" hangingPunct="1"/>
            <a:r>
              <a:rPr lang="en-US" smtClean="0"/>
              <a:t>programmers working together</a:t>
            </a:r>
          </a:p>
          <a:p>
            <a:pPr lvl="1" eaLnBrk="1" hangingPunct="1"/>
            <a:r>
              <a:rPr lang="en-US" smtClean="0"/>
              <a:t>getting code finished on time</a:t>
            </a:r>
          </a:p>
          <a:p>
            <a:pPr lvl="1" eaLnBrk="1" hangingPunct="1"/>
            <a:r>
              <a:rPr lang="en-US" smtClean="0"/>
              <a:t>avoiding redundant code</a:t>
            </a:r>
          </a:p>
          <a:p>
            <a:pPr lvl="1" eaLnBrk="1" hangingPunct="1"/>
            <a:r>
              <a:rPr lang="en-US" smtClean="0"/>
              <a:t>finding and fixing bugs</a:t>
            </a:r>
          </a:p>
          <a:p>
            <a:pPr lvl="1" eaLnBrk="1" hangingPunct="1"/>
            <a:r>
              <a:rPr lang="en-US" smtClean="0"/>
              <a:t>maintaining, reusing existing code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smtClean="0"/>
          </a:p>
          <a:p>
            <a:pPr eaLnBrk="1" hangingPunct="1"/>
            <a:r>
              <a:rPr lang="en-US" b="1" smtClean="0"/>
              <a:t>code reuse</a:t>
            </a:r>
            <a:r>
              <a:rPr lang="en-US" smtClean="0"/>
              <a:t>: The practice of writing program code once and using it in many contexts.</a:t>
            </a:r>
          </a:p>
        </p:txBody>
      </p:sp>
      <p:pic>
        <p:nvPicPr>
          <p:cNvPr id="7172" name="Picture 3" descr="featureonabu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2819400"/>
            <a:ext cx="2895600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4358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Law firm employee analogy</a:t>
            </a:r>
          </a:p>
        </p:txBody>
      </p:sp>
      <p:sp>
        <p:nvSpPr>
          <p:cNvPr id="8195" name="Rectangle 3"/>
          <p:cNvSpPr>
            <a:spLocks noGrp="1"/>
          </p:cNvSpPr>
          <p:nvPr>
            <p:ph type="body" idx="1"/>
          </p:nvPr>
        </p:nvSpPr>
        <p:spPr>
          <a:xfrm>
            <a:off x="838200" y="1560786"/>
            <a:ext cx="10515600" cy="4616177"/>
          </a:xfrm>
        </p:spPr>
        <p:txBody>
          <a:bodyPr/>
          <a:lstStyle/>
          <a:p>
            <a:pPr eaLnBrk="1" hangingPunct="1"/>
            <a:r>
              <a:rPr lang="en-US" dirty="0" smtClean="0"/>
              <a:t>common rules: hours, vacation, benefits, regulations ...</a:t>
            </a:r>
          </a:p>
          <a:p>
            <a:pPr lvl="1" eaLnBrk="1" hangingPunct="1"/>
            <a:r>
              <a:rPr lang="en-US" dirty="0" smtClean="0"/>
              <a:t>all employees attend a common orientation to learn general company rules</a:t>
            </a:r>
          </a:p>
          <a:p>
            <a:pPr lvl="1" eaLnBrk="1" hangingPunct="1"/>
            <a:r>
              <a:rPr lang="en-US" dirty="0" smtClean="0"/>
              <a:t>each employee receives a 20-page manual of common rules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each subdivision also has specific rules:</a:t>
            </a:r>
          </a:p>
          <a:p>
            <a:pPr lvl="1" eaLnBrk="1" hangingPunct="1"/>
            <a:r>
              <a:rPr lang="en-US" dirty="0" smtClean="0"/>
              <a:t>employee receives a smaller (1-3 page) manual of these rules</a:t>
            </a:r>
          </a:p>
          <a:p>
            <a:pPr lvl="1" eaLnBrk="1" hangingPunct="1"/>
            <a:r>
              <a:rPr lang="en-US" dirty="0" smtClean="0"/>
              <a:t>smaller manual adds some new rules and also changes some rules from the large manual</a:t>
            </a:r>
          </a:p>
        </p:txBody>
      </p:sp>
      <p:pic>
        <p:nvPicPr>
          <p:cNvPr id="8196" name="Picture 4" descr="employee_manuals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6538" y="4572000"/>
            <a:ext cx="3776662" cy="214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4" descr="imag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4800601"/>
            <a:ext cx="1905000" cy="176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4498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Separating behavior</a:t>
            </a:r>
          </a:p>
        </p:txBody>
      </p:sp>
      <p:sp>
        <p:nvSpPr>
          <p:cNvPr id="1413123" name="Rectangle 3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Why not just have a 22 page Lawyer manual, a 21-page Secretary manual, a 23-page Marketer manual, etc.?</a:t>
            </a:r>
          </a:p>
          <a:p>
            <a:pPr lvl="1" eaLnBrk="1" hangingPunct="1"/>
            <a:endParaRPr lang="en-US" smtClean="0"/>
          </a:p>
          <a:p>
            <a:pPr eaLnBrk="1" hangingPunct="1"/>
            <a:r>
              <a:rPr lang="en-US" smtClean="0"/>
              <a:t>Some advantages of the separate manuals:</a:t>
            </a:r>
          </a:p>
          <a:p>
            <a:pPr lvl="1" eaLnBrk="1" hangingPunct="1"/>
            <a:r>
              <a:rPr lang="en-US" smtClean="0"/>
              <a:t>maintenance: Only one update if a common rule changes.</a:t>
            </a:r>
          </a:p>
          <a:p>
            <a:pPr lvl="1" eaLnBrk="1" hangingPunct="1"/>
            <a:r>
              <a:rPr lang="en-US" smtClean="0"/>
              <a:t>locality: Quick discovery of all rules specific to lawyers.</a:t>
            </a:r>
          </a:p>
          <a:p>
            <a:pPr lvl="1" eaLnBrk="1" hangingPunct="1"/>
            <a:endParaRPr lang="en-US" smtClean="0"/>
          </a:p>
          <a:p>
            <a:pPr eaLnBrk="1" hangingPunct="1"/>
            <a:r>
              <a:rPr lang="en-US" smtClean="0"/>
              <a:t>Some key ideas from this example:</a:t>
            </a:r>
          </a:p>
          <a:p>
            <a:pPr lvl="1" eaLnBrk="1" hangingPunct="1"/>
            <a:r>
              <a:rPr lang="en-US" smtClean="0"/>
              <a:t>General rules are useful (the 20-page manual).</a:t>
            </a:r>
          </a:p>
          <a:p>
            <a:pPr lvl="1" eaLnBrk="1" hangingPunct="1"/>
            <a:r>
              <a:rPr lang="en-US" smtClean="0"/>
              <a:t>Specific rules that may override general ones are also useful.</a:t>
            </a:r>
          </a:p>
        </p:txBody>
      </p:sp>
    </p:spTree>
    <p:extLst>
      <p:ext uri="{BB962C8B-B14F-4D97-AF65-F5344CB8AC3E}">
        <p14:creationId xmlns:p14="http://schemas.microsoft.com/office/powerpoint/2010/main" val="28732419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1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1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13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13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13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13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23" grpId="0" build="p" autoUpdateAnimBg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z="3600"/>
              <a:t>Is-a relationships, hierarchies</a:t>
            </a:r>
          </a:p>
        </p:txBody>
      </p:sp>
      <p:sp>
        <p:nvSpPr>
          <p:cNvPr id="10243" name="Rectangle 4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b="1" dirty="0" smtClean="0"/>
              <a:t>is-a relationship</a:t>
            </a:r>
            <a:r>
              <a:rPr lang="en-US" dirty="0" smtClean="0"/>
              <a:t>: A hierarchical connection where one category can be treated as </a:t>
            </a:r>
            <a:r>
              <a:rPr lang="en-US" dirty="0"/>
              <a:t>a</a:t>
            </a:r>
            <a:r>
              <a:rPr lang="en-US" dirty="0" smtClean="0"/>
              <a:t> specialized version of another.</a:t>
            </a:r>
          </a:p>
          <a:p>
            <a:pPr lvl="1" eaLnBrk="1" hangingPunct="1"/>
            <a:r>
              <a:rPr lang="en-US" dirty="0" smtClean="0"/>
              <a:t>every marketer </a:t>
            </a:r>
            <a:r>
              <a:rPr lang="en-US" i="1" dirty="0" smtClean="0"/>
              <a:t>is an</a:t>
            </a:r>
            <a:r>
              <a:rPr lang="en-US" dirty="0" smtClean="0"/>
              <a:t> employee</a:t>
            </a:r>
          </a:p>
          <a:p>
            <a:pPr lvl="1" eaLnBrk="1" hangingPunct="1"/>
            <a:r>
              <a:rPr lang="en-US" dirty="0" smtClean="0"/>
              <a:t>every legal secretary </a:t>
            </a:r>
            <a:r>
              <a:rPr lang="en-US" i="1" dirty="0" smtClean="0"/>
              <a:t>is a</a:t>
            </a:r>
            <a:r>
              <a:rPr lang="en-US" dirty="0" smtClean="0"/>
              <a:t> secretary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b="1" dirty="0" smtClean="0"/>
              <a:t>inheritance hierarchy</a:t>
            </a:r>
            <a:r>
              <a:rPr lang="en-US" dirty="0" smtClean="0"/>
              <a:t>: A set of classes connected by is-a relationships that can share common code.</a:t>
            </a:r>
          </a:p>
        </p:txBody>
      </p:sp>
      <p:pic>
        <p:nvPicPr>
          <p:cNvPr id="10244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2" b="45383"/>
          <a:stretch>
            <a:fillRect/>
          </a:stretch>
        </p:blipFill>
        <p:spPr bwMode="auto">
          <a:xfrm>
            <a:off x="4003676" y="4114801"/>
            <a:ext cx="3844925" cy="213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77080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Employee regulations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 fontScale="92500"/>
          </a:bodyPr>
          <a:lstStyle/>
          <a:p>
            <a:pPr eaLnBrk="1" hangingPunct="1">
              <a:lnSpc>
                <a:spcPct val="110000"/>
              </a:lnSpc>
            </a:pPr>
            <a:r>
              <a:rPr lang="en-US" sz="2000"/>
              <a:t>Consider the following employee regulations: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z="1800"/>
              <a:t>Employees work 40 hours / week.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z="1800"/>
              <a:t>Employees make $40,000 per year, except legal secretaries who make $5,000 extra per year ($45,000 total), and marketers who make $10,000 extra per year ($50,000 total).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z="1800"/>
              <a:t>Employees have 2 weeks of paid vacation leave per year, except lawyers who get an extra week (a total of 3).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z="1800"/>
              <a:t>Employees should use a yellow form to apply for leave, except for lawyers who use a pink form.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US" sz="1800"/>
          </a:p>
          <a:p>
            <a:pPr eaLnBrk="1" hangingPunct="1">
              <a:lnSpc>
                <a:spcPct val="110000"/>
              </a:lnSpc>
            </a:pPr>
            <a:r>
              <a:rPr lang="en-US" sz="2000"/>
              <a:t>Each type of employee has some unique behavior: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z="1800"/>
              <a:t>Lawyers know how to sue.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z="1800"/>
              <a:t>Marketers know how to advertise.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z="1800"/>
              <a:t>Secretaries know how to take dictation.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z="1800"/>
              <a:t>Legal secretaries know how to prepare legal documents.</a:t>
            </a:r>
          </a:p>
        </p:txBody>
      </p:sp>
    </p:spTree>
    <p:extLst>
      <p:ext uri="{BB962C8B-B14F-4D97-AF65-F5344CB8AC3E}">
        <p14:creationId xmlns:p14="http://schemas.microsoft.com/office/powerpoint/2010/main" val="901230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 </a:t>
            </a:r>
            <a:r>
              <a:rPr lang="en-US" smtClean="0">
                <a:latin typeface="Courier New" panose="02070309020205020404" pitchFamily="49" charset="0"/>
              </a:rPr>
              <a:t>Employee</a:t>
            </a:r>
            <a:r>
              <a:rPr lang="en-US" smtClean="0"/>
              <a:t> class</a:t>
            </a:r>
          </a:p>
        </p:txBody>
      </p:sp>
      <p:sp>
        <p:nvSpPr>
          <p:cNvPr id="1416195" name="Rectangle 3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A class to represent employees in general (20-page manual).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class Employee: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err="1" smtClean="0">
                <a:latin typeface="Courier New" panose="02070309020205020404" pitchFamily="49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</a:rPr>
              <a:t> </a:t>
            </a:r>
            <a:r>
              <a:rPr lang="en-US" sz="1600" dirty="0" err="1" smtClean="0">
                <a:latin typeface="Courier New" panose="02070309020205020404" pitchFamily="49" charset="0"/>
              </a:rPr>
              <a:t>get_hours</a:t>
            </a:r>
            <a:r>
              <a:rPr lang="en-US" sz="1600" dirty="0" smtClean="0">
                <a:latin typeface="Courier New" panose="02070309020205020404" pitchFamily="49" charset="0"/>
              </a:rPr>
              <a:t>(self):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return </a:t>
            </a:r>
            <a:r>
              <a:rPr lang="en-US" sz="1600" dirty="0" smtClean="0">
                <a:latin typeface="Courier New" panose="02070309020205020404" pitchFamily="49" charset="0"/>
              </a:rPr>
              <a:t>40          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works 40 hours / 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week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err="1" smtClean="0">
                <a:latin typeface="Courier New" panose="02070309020205020404" pitchFamily="49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</a:rPr>
              <a:t> </a:t>
            </a:r>
            <a:r>
              <a:rPr lang="en-US" sz="1600" dirty="0" err="1" smtClean="0">
                <a:latin typeface="Courier New" panose="02070309020205020404" pitchFamily="49" charset="0"/>
              </a:rPr>
              <a:t>get_salary</a:t>
            </a:r>
            <a:r>
              <a:rPr lang="en-US" sz="1600" dirty="0" smtClean="0">
                <a:latin typeface="Courier New" panose="02070309020205020404" pitchFamily="49" charset="0"/>
              </a:rPr>
              <a:t>(self):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return </a:t>
            </a:r>
            <a:r>
              <a:rPr lang="en-US" sz="1600" dirty="0" smtClean="0">
                <a:latin typeface="Courier New" panose="02070309020205020404" pitchFamily="49" charset="0"/>
              </a:rPr>
              <a:t>40000.0     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$40,000.00 / 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year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err="1" smtClean="0">
                <a:latin typeface="Courier New" panose="02070309020205020404" pitchFamily="49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</a:rPr>
              <a:t> </a:t>
            </a:r>
            <a:r>
              <a:rPr lang="en-US" sz="1600" dirty="0" err="1" smtClean="0">
                <a:latin typeface="Courier New" panose="02070309020205020404" pitchFamily="49" charset="0"/>
              </a:rPr>
              <a:t>get_vacation_days</a:t>
            </a:r>
            <a:r>
              <a:rPr lang="en-US" sz="1600" dirty="0" smtClean="0">
                <a:latin typeface="Courier New" panose="02070309020205020404" pitchFamily="49" charset="0"/>
              </a:rPr>
              <a:t>(self):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return </a:t>
            </a:r>
            <a:r>
              <a:rPr lang="en-US" sz="1600" dirty="0" smtClean="0">
                <a:latin typeface="Courier New" panose="02070309020205020404" pitchFamily="49" charset="0"/>
              </a:rPr>
              <a:t>10          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2 weeks' paid 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vacation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err="1" smtClean="0">
                <a:latin typeface="Courier New" panose="02070309020205020404" pitchFamily="49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</a:rPr>
              <a:t> </a:t>
            </a:r>
            <a:r>
              <a:rPr lang="en-US" sz="1600" dirty="0" err="1" smtClean="0">
                <a:latin typeface="Courier New" panose="02070309020205020404" pitchFamily="49" charset="0"/>
              </a:rPr>
              <a:t>get_vacation_form</a:t>
            </a:r>
            <a:r>
              <a:rPr lang="en-US" sz="1600" dirty="0" smtClean="0">
                <a:latin typeface="Courier New" panose="02070309020205020404" pitchFamily="49" charset="0"/>
              </a:rPr>
              <a:t>(self):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return "yellow</a:t>
            </a:r>
            <a:r>
              <a:rPr lang="en-US" sz="1600" dirty="0" smtClean="0">
                <a:latin typeface="Courier New" panose="02070309020205020404" pitchFamily="49" charset="0"/>
              </a:rPr>
              <a:t>"    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use the yellow form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/>
            <a:r>
              <a:rPr lang="en-US" dirty="0" smtClean="0"/>
              <a:t>Exercise: Implement class </a:t>
            </a:r>
            <a:r>
              <a:rPr lang="en-US" dirty="0" smtClean="0">
                <a:latin typeface="Courier New" panose="02070309020205020404" pitchFamily="49" charset="0"/>
              </a:rPr>
              <a:t>Secretary</a:t>
            </a:r>
            <a:r>
              <a:rPr lang="en-US" dirty="0" smtClean="0"/>
              <a:t>, based on the previous employee regulations.  (Secretaries can take dictation.)</a:t>
            </a:r>
            <a:endParaRPr lang="en-US" dirty="0" smtClean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450484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619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1619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Redundant </a:t>
            </a:r>
            <a:r>
              <a:rPr lang="en-US" smtClean="0">
                <a:latin typeface="Courier New" panose="02070309020205020404" pitchFamily="49" charset="0"/>
              </a:rPr>
              <a:t>Secretary</a:t>
            </a:r>
            <a:r>
              <a:rPr lang="en-US" smtClean="0"/>
              <a:t> class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A redundant class to represent secretaries.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class Secretary: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err="1" smtClean="0">
                <a:latin typeface="Courier New" panose="02070309020205020404" pitchFamily="49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</a:rPr>
              <a:t> </a:t>
            </a:r>
            <a:r>
              <a:rPr lang="en-US" sz="1600" dirty="0" err="1" smtClean="0">
                <a:latin typeface="Courier New" panose="02070309020205020404" pitchFamily="49" charset="0"/>
              </a:rPr>
              <a:t>get_hours</a:t>
            </a:r>
            <a:r>
              <a:rPr lang="en-US" sz="1600" dirty="0" smtClean="0">
                <a:latin typeface="Courier New" panose="02070309020205020404" pitchFamily="49" charset="0"/>
              </a:rPr>
              <a:t>(self):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return </a:t>
            </a:r>
            <a:r>
              <a:rPr lang="en-US" sz="1600" dirty="0" smtClean="0">
                <a:latin typeface="Courier New" panose="02070309020205020404" pitchFamily="49" charset="0"/>
              </a:rPr>
              <a:t>40          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works 40 hours / 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week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err="1" smtClean="0">
                <a:latin typeface="Courier New" panose="02070309020205020404" pitchFamily="49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</a:rPr>
              <a:t> </a:t>
            </a:r>
            <a:r>
              <a:rPr lang="en-US" sz="1600" dirty="0" err="1" smtClean="0">
                <a:latin typeface="Courier New" panose="02070309020205020404" pitchFamily="49" charset="0"/>
              </a:rPr>
              <a:t>get_salary</a:t>
            </a:r>
            <a:r>
              <a:rPr lang="en-US" sz="1600" dirty="0" smtClean="0">
                <a:latin typeface="Courier New" panose="02070309020205020404" pitchFamily="49" charset="0"/>
              </a:rPr>
              <a:t>(self):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return </a:t>
            </a:r>
            <a:r>
              <a:rPr lang="en-US" sz="1600" dirty="0" smtClean="0">
                <a:latin typeface="Courier New" panose="02070309020205020404" pitchFamily="49" charset="0"/>
              </a:rPr>
              <a:t>40000.0     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$40,000.00 / 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year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err="1" smtClean="0">
                <a:latin typeface="Courier New" panose="02070309020205020404" pitchFamily="49" charset="0"/>
              </a:rPr>
              <a:t>defget_vacation_days</a:t>
            </a:r>
            <a:r>
              <a:rPr lang="en-US" sz="1600" dirty="0" smtClean="0">
                <a:latin typeface="Courier New" panose="02070309020205020404" pitchFamily="49" charset="0"/>
              </a:rPr>
              <a:t>(self):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return </a:t>
            </a:r>
            <a:r>
              <a:rPr lang="en-US" sz="1600" dirty="0" smtClean="0">
                <a:latin typeface="Courier New" panose="02070309020205020404" pitchFamily="49" charset="0"/>
              </a:rPr>
              <a:t>10          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2 weeks' paid 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vacation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err="1" smtClean="0">
                <a:latin typeface="Courier New" panose="02070309020205020404" pitchFamily="49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</a:rPr>
              <a:t> </a:t>
            </a:r>
            <a:r>
              <a:rPr lang="en-US" sz="1600" dirty="0" err="1" smtClean="0">
                <a:latin typeface="Courier New" panose="02070309020205020404" pitchFamily="49" charset="0"/>
              </a:rPr>
              <a:t>get_vacation_form</a:t>
            </a:r>
            <a:r>
              <a:rPr lang="en-US" sz="1600" dirty="0" smtClean="0">
                <a:latin typeface="Courier New" panose="02070309020205020404" pitchFamily="49" charset="0"/>
              </a:rPr>
              <a:t>(self):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return "yellow</a:t>
            </a:r>
            <a:r>
              <a:rPr lang="en-US" sz="1600" dirty="0" smtClean="0">
                <a:latin typeface="Courier New" panose="02070309020205020404" pitchFamily="49" charset="0"/>
              </a:rPr>
              <a:t>"    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use the yellow 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form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b="1" dirty="0">
                <a:latin typeface="Courier New" panose="02070309020205020404" pitchFamily="49" charset="0"/>
              </a:rPr>
              <a:t>    </a:t>
            </a:r>
            <a:r>
              <a:rPr lang="en-US" sz="1600" b="1" dirty="0" err="1" smtClean="0">
                <a:latin typeface="Courier New" panose="02070309020205020404" pitchFamily="49" charset="0"/>
              </a:rPr>
              <a:t>def</a:t>
            </a:r>
            <a:r>
              <a:rPr lang="en-US" sz="1600" b="1" dirty="0" smtClean="0">
                <a:latin typeface="Courier New" panose="02070309020205020404" pitchFamily="49" charset="0"/>
              </a:rPr>
              <a:t> </a:t>
            </a:r>
            <a:r>
              <a:rPr lang="en-US" sz="1600" b="1" dirty="0" err="1" smtClean="0">
                <a:latin typeface="Courier New" panose="02070309020205020404" pitchFamily="49" charset="0"/>
              </a:rPr>
              <a:t>take_dictation</a:t>
            </a:r>
            <a:r>
              <a:rPr lang="en-US" sz="1600" b="1" dirty="0" smtClean="0">
                <a:latin typeface="Courier New" panose="02070309020205020404" pitchFamily="49" charset="0"/>
              </a:rPr>
              <a:t>(self, </a:t>
            </a:r>
            <a:r>
              <a:rPr lang="en-US" sz="1600" b="1" dirty="0">
                <a:latin typeface="Courier New" panose="02070309020205020404" pitchFamily="49" charset="0"/>
              </a:rPr>
              <a:t>text</a:t>
            </a:r>
            <a:r>
              <a:rPr lang="en-US" sz="1600" b="1" dirty="0" smtClean="0">
                <a:latin typeface="Courier New" panose="02070309020205020404" pitchFamily="49" charset="0"/>
              </a:rPr>
              <a:t>):</a:t>
            </a:r>
            <a:endParaRPr lang="en-US" sz="1600" b="1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b="1" dirty="0">
                <a:latin typeface="Courier New" panose="02070309020205020404" pitchFamily="49" charset="0"/>
              </a:rPr>
              <a:t>        </a:t>
            </a:r>
            <a:r>
              <a:rPr lang="en-US" sz="1600" b="1" dirty="0" smtClean="0">
                <a:latin typeface="Courier New" panose="02070309020205020404" pitchFamily="49" charset="0"/>
              </a:rPr>
              <a:t>print("</a:t>
            </a:r>
            <a:r>
              <a:rPr lang="en-US" sz="1600" b="1" dirty="0">
                <a:latin typeface="Courier New" panose="02070309020205020404" pitchFamily="49" charset="0"/>
              </a:rPr>
              <a:t>Taking dictation of text: " + text</a:t>
            </a:r>
            <a:r>
              <a:rPr lang="en-US" sz="1600" b="1" dirty="0" smtClean="0">
                <a:latin typeface="Courier New" panose="02070309020205020404" pitchFamily="49" charset="0"/>
              </a:rPr>
              <a:t>)</a:t>
            </a:r>
            <a:endParaRPr lang="en-US" sz="1600" b="1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endParaRPr lang="en-US" sz="1600" b="1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4494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Desire for code-sharing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err="1" smtClean="0">
                <a:latin typeface="Courier New" panose="02070309020205020404" pitchFamily="49" charset="0"/>
              </a:rPr>
              <a:t>take_dictation</a:t>
            </a:r>
            <a:r>
              <a:rPr lang="en-US" dirty="0" smtClean="0"/>
              <a:t> is the only unique behavior in </a:t>
            </a:r>
            <a:r>
              <a:rPr lang="en-US" dirty="0" smtClean="0">
                <a:latin typeface="Courier New" panose="02070309020205020404" pitchFamily="49" charset="0"/>
              </a:rPr>
              <a:t>Secretary</a:t>
            </a:r>
            <a:r>
              <a:rPr lang="en-US" dirty="0" smtClean="0"/>
              <a:t>.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We'd like to be able to say:</a:t>
            </a:r>
          </a:p>
          <a:p>
            <a:pPr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A class to represent secretaries.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class Secretary: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z="1600" b="1" i="1" dirty="0">
                <a:latin typeface="Courier New" panose="02070309020205020404" pitchFamily="49" charset="0"/>
              </a:rPr>
              <a:t>    </a:t>
            </a:r>
            <a:r>
              <a:rPr lang="en-US" sz="1600" b="1" dirty="0"/>
              <a:t>copy all the contents from the Employee </a:t>
            </a:r>
            <a:r>
              <a:rPr lang="en-US" sz="1600" b="1" dirty="0" smtClean="0"/>
              <a:t>class</a:t>
            </a:r>
            <a:endParaRPr lang="en-US" sz="1600" b="1" dirty="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err="1" smtClean="0">
                <a:latin typeface="Courier New" panose="02070309020205020404" pitchFamily="49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</a:rPr>
              <a:t> </a:t>
            </a:r>
            <a:r>
              <a:rPr lang="en-US" sz="1600" dirty="0" err="1" smtClean="0">
                <a:latin typeface="Courier New" panose="02070309020205020404" pitchFamily="49" charset="0"/>
              </a:rPr>
              <a:t>take_dictation</a:t>
            </a:r>
            <a:r>
              <a:rPr lang="en-US" sz="1600" dirty="0" smtClean="0">
                <a:latin typeface="Courier New" panose="02070309020205020404" pitchFamily="49" charset="0"/>
              </a:rPr>
              <a:t>(self, </a:t>
            </a:r>
            <a:r>
              <a:rPr lang="en-US" sz="1600" dirty="0">
                <a:latin typeface="Courier New" panose="02070309020205020404" pitchFamily="49" charset="0"/>
              </a:rPr>
              <a:t>text</a:t>
            </a:r>
            <a:r>
              <a:rPr lang="en-US" sz="1600" dirty="0" smtClean="0">
                <a:latin typeface="Courier New" panose="02070309020205020404" pitchFamily="49" charset="0"/>
              </a:rPr>
              <a:t>):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</a:t>
            </a:r>
            <a:r>
              <a:rPr lang="en-US" sz="1600" dirty="0" smtClean="0">
                <a:latin typeface="Courier New" panose="02070309020205020404" pitchFamily="49" charset="0"/>
              </a:rPr>
              <a:t>print("</a:t>
            </a:r>
            <a:r>
              <a:rPr lang="en-US" sz="1600" dirty="0">
                <a:latin typeface="Courier New" panose="02070309020205020404" pitchFamily="49" charset="0"/>
              </a:rPr>
              <a:t>Taking dictation of text: " + text</a:t>
            </a:r>
            <a:r>
              <a:rPr lang="en-US" sz="1600" dirty="0" smtClean="0">
                <a:latin typeface="Courier New" panose="02070309020205020404" pitchFamily="49" charset="0"/>
              </a:rPr>
              <a:t>)</a:t>
            </a:r>
            <a:endParaRPr lang="en-US" sz="16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72989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data in this problem is a set of points.</a:t>
            </a:r>
          </a:p>
          <a:p>
            <a:endParaRPr lang="en-US" dirty="0"/>
          </a:p>
          <a:p>
            <a:r>
              <a:rPr lang="en-US" dirty="0" smtClean="0"/>
              <a:t>It would be better stored together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182" y="1949066"/>
            <a:ext cx="201930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53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Inheritance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inheritance</a:t>
            </a:r>
            <a:r>
              <a:rPr lang="en-US" smtClean="0"/>
              <a:t>: A way to form new classes based on existing classes, taking on their attributes/behavior.</a:t>
            </a:r>
          </a:p>
          <a:p>
            <a:pPr lvl="1" eaLnBrk="1" hangingPunct="1"/>
            <a:r>
              <a:rPr lang="en-US" smtClean="0"/>
              <a:t>a way to group related classes</a:t>
            </a:r>
          </a:p>
          <a:p>
            <a:pPr lvl="1" eaLnBrk="1" hangingPunct="1"/>
            <a:r>
              <a:rPr lang="en-US" smtClean="0"/>
              <a:t>a way to share code between two or more classes</a:t>
            </a:r>
          </a:p>
          <a:p>
            <a:pPr lvl="1" eaLnBrk="1" hangingPunct="1"/>
            <a:endParaRPr lang="en-US" smtClean="0"/>
          </a:p>
          <a:p>
            <a:pPr lvl="1" eaLnBrk="1" hangingPunct="1"/>
            <a:endParaRPr lang="en-US" smtClean="0"/>
          </a:p>
          <a:p>
            <a:pPr eaLnBrk="1" hangingPunct="1"/>
            <a:r>
              <a:rPr lang="en-US" smtClean="0"/>
              <a:t>One class can </a:t>
            </a:r>
            <a:r>
              <a:rPr lang="en-US" i="1" smtClean="0"/>
              <a:t>extend </a:t>
            </a:r>
            <a:r>
              <a:rPr lang="en-US" smtClean="0"/>
              <a:t>another, absorbing its data/behavior.</a:t>
            </a:r>
          </a:p>
          <a:p>
            <a:pPr lvl="1" eaLnBrk="1" hangingPunct="1"/>
            <a:r>
              <a:rPr lang="en-US" b="1" smtClean="0"/>
              <a:t>superclass</a:t>
            </a:r>
            <a:r>
              <a:rPr lang="en-US" smtClean="0"/>
              <a:t>: The parent class that is being extended.</a:t>
            </a:r>
          </a:p>
          <a:p>
            <a:pPr lvl="1" eaLnBrk="1" hangingPunct="1"/>
            <a:r>
              <a:rPr lang="en-US" b="1" smtClean="0"/>
              <a:t>subclass</a:t>
            </a:r>
            <a:r>
              <a:rPr lang="en-US" smtClean="0"/>
              <a:t>: The child class that extends the superclass and inherits its behavior.</a:t>
            </a:r>
          </a:p>
          <a:p>
            <a:pPr lvl="2" eaLnBrk="1" hangingPunct="1"/>
            <a:r>
              <a:rPr lang="en-US" smtClean="0"/>
              <a:t>Subclass gets a copy of every field and method from superclass</a:t>
            </a:r>
          </a:p>
        </p:txBody>
      </p:sp>
    </p:spTree>
    <p:extLst>
      <p:ext uri="{BB962C8B-B14F-4D97-AF65-F5344CB8AC3E}">
        <p14:creationId xmlns:p14="http://schemas.microsoft.com/office/powerpoint/2010/main" val="15112653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Inheritance syntax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 lnSpcReduction="10000"/>
          </a:bodyPr>
          <a:lstStyle/>
          <a:p>
            <a:pPr lvl="1" eaLnBrk="1" hangingPunct="1"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class </a:t>
            </a:r>
            <a:r>
              <a:rPr lang="en-US" b="1" dirty="0" smtClean="0"/>
              <a:t>name</a:t>
            </a:r>
            <a:r>
              <a:rPr lang="en-US" dirty="0" smtClean="0">
                <a:latin typeface="Courier New" panose="02070309020205020404" pitchFamily="49" charset="0"/>
              </a:rPr>
              <a:t>(</a:t>
            </a:r>
            <a:r>
              <a:rPr lang="en-US" b="1" dirty="0" smtClean="0"/>
              <a:t>superclass</a:t>
            </a:r>
            <a:r>
              <a:rPr lang="en-US" dirty="0" smtClean="0">
                <a:latin typeface="Courier New" panose="02070309020205020404" pitchFamily="49" charset="0"/>
              </a:rPr>
              <a:t>):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endParaRPr lang="en-US" dirty="0" smtClean="0">
              <a:latin typeface="Courier New" panose="02070309020205020404" pitchFamily="49" charset="0"/>
            </a:endParaRPr>
          </a:p>
          <a:p>
            <a:pPr lvl="1" eaLnBrk="1" hangingPunct="1"/>
            <a:r>
              <a:rPr lang="en-US" dirty="0" smtClean="0"/>
              <a:t>Example: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class Secretary</a:t>
            </a:r>
            <a:r>
              <a:rPr lang="en-US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(Employee)</a:t>
            </a:r>
            <a:r>
              <a:rPr lang="en-US" dirty="0" smtClean="0">
                <a:latin typeface="Courier New" panose="02070309020205020404" pitchFamily="49" charset="0"/>
              </a:rPr>
              <a:t>: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    ...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</a:t>
            </a:r>
          </a:p>
          <a:p>
            <a:pPr lvl="2" eaLnBrk="1" hangingPunct="1">
              <a:buFont typeface="Wingdings 2" panose="05020102010507070707" pitchFamily="18" charset="2"/>
              <a:buNone/>
            </a:pPr>
            <a:endParaRPr lang="en-US" sz="1400" dirty="0"/>
          </a:p>
          <a:p>
            <a:pPr eaLnBrk="1" hangingPunct="1"/>
            <a:r>
              <a:rPr lang="en-US" dirty="0" smtClean="0"/>
              <a:t>By extending </a:t>
            </a:r>
            <a:r>
              <a:rPr lang="en-US" dirty="0" smtClean="0">
                <a:latin typeface="Courier New" panose="02070309020205020404" pitchFamily="49" charset="0"/>
              </a:rPr>
              <a:t>Employee</a:t>
            </a:r>
            <a:r>
              <a:rPr lang="en-US" dirty="0" smtClean="0"/>
              <a:t>, each </a:t>
            </a:r>
            <a:r>
              <a:rPr lang="en-US" dirty="0" smtClean="0">
                <a:latin typeface="Courier New" panose="02070309020205020404" pitchFamily="49" charset="0"/>
              </a:rPr>
              <a:t>Secretary</a:t>
            </a:r>
            <a:r>
              <a:rPr lang="en-US" dirty="0" smtClean="0"/>
              <a:t> object now:</a:t>
            </a:r>
          </a:p>
          <a:p>
            <a:pPr lvl="1" eaLnBrk="1" hangingPunct="1"/>
            <a:r>
              <a:rPr lang="en-US" dirty="0" smtClean="0"/>
              <a:t>receives a </a:t>
            </a:r>
            <a:r>
              <a:rPr lang="en-US" dirty="0" err="1" smtClean="0">
                <a:latin typeface="Courier New" panose="02070309020205020404" pitchFamily="49" charset="0"/>
              </a:rPr>
              <a:t>get_hours</a:t>
            </a:r>
            <a:r>
              <a:rPr lang="en-US" dirty="0" smtClean="0"/>
              <a:t>, </a:t>
            </a:r>
            <a:r>
              <a:rPr lang="en-US" dirty="0" err="1" smtClean="0">
                <a:latin typeface="Courier New" panose="02070309020205020404" pitchFamily="49" charset="0"/>
              </a:rPr>
              <a:t>get_salary</a:t>
            </a:r>
            <a:r>
              <a:rPr lang="en-US" dirty="0" smtClean="0"/>
              <a:t>, </a:t>
            </a:r>
            <a:r>
              <a:rPr lang="en-US" dirty="0" err="1" smtClean="0">
                <a:latin typeface="Courier New" panose="02070309020205020404" pitchFamily="49" charset="0"/>
              </a:rPr>
              <a:t>get_vacation_days</a:t>
            </a:r>
            <a:r>
              <a:rPr lang="en-US" dirty="0" smtClean="0"/>
              <a:t>, and </a:t>
            </a:r>
            <a:r>
              <a:rPr lang="en-US" dirty="0" err="1" smtClean="0">
                <a:latin typeface="Courier New" panose="02070309020205020404" pitchFamily="49" charset="0"/>
              </a:rPr>
              <a:t>get_vacation_form</a:t>
            </a:r>
            <a:r>
              <a:rPr lang="en-US" dirty="0" smtClean="0"/>
              <a:t> method automatically</a:t>
            </a:r>
            <a:br>
              <a:rPr lang="en-US" dirty="0" smtClean="0"/>
            </a:br>
            <a:endParaRPr lang="en-US" sz="800" dirty="0"/>
          </a:p>
          <a:p>
            <a:pPr lvl="1" eaLnBrk="1" hangingPunct="1"/>
            <a:r>
              <a:rPr lang="en-US" dirty="0" smtClean="0"/>
              <a:t>can be treated as an </a:t>
            </a:r>
            <a:r>
              <a:rPr lang="en-US" dirty="0" smtClean="0">
                <a:latin typeface="Courier New" panose="02070309020205020404" pitchFamily="49" charset="0"/>
              </a:rPr>
              <a:t>Employee</a:t>
            </a:r>
            <a:r>
              <a:rPr lang="en-US" dirty="0" smtClean="0"/>
              <a:t> by client code (seen later)</a:t>
            </a:r>
          </a:p>
        </p:txBody>
      </p:sp>
    </p:spTree>
    <p:extLst>
      <p:ext uri="{BB962C8B-B14F-4D97-AF65-F5344CB8AC3E}">
        <p14:creationId xmlns:p14="http://schemas.microsoft.com/office/powerpoint/2010/main" val="3342185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Improved </a:t>
            </a:r>
            <a:r>
              <a:rPr lang="en-US" smtClean="0">
                <a:latin typeface="Courier New" panose="02070309020205020404" pitchFamily="49" charset="0"/>
              </a:rPr>
              <a:t>Secretary</a:t>
            </a:r>
            <a:r>
              <a:rPr lang="en-US" smtClean="0"/>
              <a:t> code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A class to represent secretaries.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class </a:t>
            </a:r>
            <a:r>
              <a:rPr lang="en-US" sz="1600" dirty="0">
                <a:latin typeface="Courier New" panose="02070309020205020404" pitchFamily="49" charset="0"/>
              </a:rPr>
              <a:t>Secretary </a:t>
            </a:r>
            <a:r>
              <a:rPr lang="en-US" sz="1600" b="1" dirty="0">
                <a:solidFill>
                  <a:srgbClr val="003399"/>
                </a:solidFill>
                <a:latin typeface="Courier New" panose="02070309020205020404" pitchFamily="49" charset="0"/>
              </a:rPr>
              <a:t>(</a:t>
            </a:r>
            <a:r>
              <a:rPr lang="en-US" sz="16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Employee)</a:t>
            </a:r>
            <a:r>
              <a:rPr lang="en-US" sz="1600" dirty="0" smtClean="0">
                <a:latin typeface="Courier New" panose="02070309020205020404" pitchFamily="49" charset="0"/>
              </a:rPr>
              <a:t>: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err="1" smtClean="0">
                <a:latin typeface="Courier New" panose="02070309020205020404" pitchFamily="49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</a:rPr>
              <a:t> </a:t>
            </a:r>
            <a:r>
              <a:rPr lang="en-US" sz="1600" dirty="0" err="1" smtClean="0">
                <a:latin typeface="Courier New" panose="02070309020205020404" pitchFamily="49" charset="0"/>
              </a:rPr>
              <a:t>take_dictation</a:t>
            </a:r>
            <a:r>
              <a:rPr lang="en-US" sz="1600" dirty="0" smtClean="0">
                <a:latin typeface="Courier New" panose="02070309020205020404" pitchFamily="49" charset="0"/>
              </a:rPr>
              <a:t>(self, </a:t>
            </a:r>
            <a:r>
              <a:rPr lang="en-US" sz="1600" dirty="0">
                <a:latin typeface="Courier New" panose="02070309020205020404" pitchFamily="49" charset="0"/>
              </a:rPr>
              <a:t>text</a:t>
            </a:r>
            <a:r>
              <a:rPr lang="en-US" sz="1600" dirty="0" smtClean="0">
                <a:latin typeface="Courier New" panose="02070309020205020404" pitchFamily="49" charset="0"/>
              </a:rPr>
              <a:t>):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</a:t>
            </a:r>
            <a:r>
              <a:rPr lang="en-US" sz="1600" dirty="0" smtClean="0">
                <a:latin typeface="Courier New" panose="02070309020205020404" pitchFamily="49" charset="0"/>
              </a:rPr>
              <a:t>print("</a:t>
            </a:r>
            <a:r>
              <a:rPr lang="en-US" sz="1600" dirty="0">
                <a:latin typeface="Courier New" panose="02070309020205020404" pitchFamily="49" charset="0"/>
              </a:rPr>
              <a:t>Taking dictation of text: " + text</a:t>
            </a:r>
            <a:r>
              <a:rPr lang="en-US" sz="1600" dirty="0" smtClean="0">
                <a:latin typeface="Courier New" panose="02070309020205020404" pitchFamily="49" charset="0"/>
              </a:rPr>
              <a:t>)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  <a:p>
            <a:pPr eaLnBrk="1" hangingPunct="1"/>
            <a:r>
              <a:rPr lang="en-US" dirty="0" smtClean="0"/>
              <a:t>Now we only write the parts unique to each type.</a:t>
            </a:r>
          </a:p>
          <a:p>
            <a:pPr lvl="1" eaLnBrk="1" hangingPunct="1"/>
            <a:r>
              <a:rPr lang="en-US" dirty="0" smtClean="0">
                <a:latin typeface="Courier New" panose="02070309020205020404" pitchFamily="49" charset="0"/>
              </a:rPr>
              <a:t>Secretary</a:t>
            </a:r>
            <a:r>
              <a:rPr lang="en-US" dirty="0" smtClean="0"/>
              <a:t> inherits </a:t>
            </a:r>
            <a:r>
              <a:rPr lang="en-US" dirty="0" err="1" smtClean="0">
                <a:latin typeface="Courier New" panose="02070309020205020404" pitchFamily="49" charset="0"/>
              </a:rPr>
              <a:t>get_hours</a:t>
            </a:r>
            <a:r>
              <a:rPr lang="en-US" dirty="0" smtClean="0"/>
              <a:t>, </a:t>
            </a:r>
            <a:r>
              <a:rPr lang="en-US" dirty="0" err="1" smtClean="0">
                <a:latin typeface="Courier New" panose="02070309020205020404" pitchFamily="49" charset="0"/>
              </a:rPr>
              <a:t>get_salary</a:t>
            </a:r>
            <a:r>
              <a:rPr lang="en-US" dirty="0" smtClean="0"/>
              <a:t>, </a:t>
            </a:r>
            <a:r>
              <a:rPr lang="en-US" dirty="0" err="1" smtClean="0">
                <a:latin typeface="Courier New" panose="02070309020205020404" pitchFamily="49" charset="0"/>
              </a:rPr>
              <a:t>get_vacation_days</a:t>
            </a:r>
            <a:r>
              <a:rPr lang="en-US" dirty="0" smtClean="0"/>
              <a:t>, and </a:t>
            </a:r>
            <a:r>
              <a:rPr lang="en-US" dirty="0" err="1" smtClean="0">
                <a:latin typeface="Courier New" panose="02070309020205020404" pitchFamily="49" charset="0"/>
              </a:rPr>
              <a:t>getVacationForm</a:t>
            </a:r>
            <a:r>
              <a:rPr lang="en-US" dirty="0" smtClean="0"/>
              <a:t> methods from </a:t>
            </a:r>
            <a:r>
              <a:rPr lang="en-US" dirty="0" smtClean="0">
                <a:latin typeface="Courier New" panose="02070309020205020404" pitchFamily="49" charset="0"/>
              </a:rPr>
              <a:t>Employee</a:t>
            </a:r>
            <a:r>
              <a:rPr lang="en-US" dirty="0" smtClean="0"/>
              <a:t>.</a:t>
            </a:r>
          </a:p>
          <a:p>
            <a:pPr lvl="1" eaLnBrk="1" hangingPunct="1"/>
            <a:r>
              <a:rPr lang="en-US" dirty="0" smtClean="0">
                <a:latin typeface="Courier New" panose="02070309020205020404" pitchFamily="49" charset="0"/>
              </a:rPr>
              <a:t>Secretary</a:t>
            </a:r>
            <a:r>
              <a:rPr lang="en-US" dirty="0" smtClean="0"/>
              <a:t> adds the </a:t>
            </a:r>
            <a:r>
              <a:rPr lang="en-US" dirty="0" err="1" smtClean="0">
                <a:latin typeface="Courier New" panose="02070309020205020404" pitchFamily="49" charset="0"/>
              </a:rPr>
              <a:t>take_dictation</a:t>
            </a:r>
            <a:r>
              <a:rPr lang="en-US" dirty="0" smtClean="0"/>
              <a:t> method.</a:t>
            </a:r>
          </a:p>
        </p:txBody>
      </p:sp>
    </p:spTree>
    <p:extLst>
      <p:ext uri="{BB962C8B-B14F-4D97-AF65-F5344CB8AC3E}">
        <p14:creationId xmlns:p14="http://schemas.microsoft.com/office/powerpoint/2010/main" val="37643386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Implementing </a:t>
            </a:r>
            <a:r>
              <a:rPr lang="en-US" smtClean="0">
                <a:latin typeface="Courier New" panose="02070309020205020404" pitchFamily="49" charset="0"/>
              </a:rPr>
              <a:t>Lawyer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Consider the following lawyer regulations:</a:t>
            </a:r>
          </a:p>
          <a:p>
            <a:pPr lvl="1" eaLnBrk="1" hangingPunct="1"/>
            <a:r>
              <a:rPr lang="en-US" smtClean="0"/>
              <a:t>Lawyers who get an extra week of paid vacation (a total of 3).</a:t>
            </a:r>
          </a:p>
          <a:p>
            <a:pPr lvl="1" eaLnBrk="1" hangingPunct="1"/>
            <a:r>
              <a:rPr lang="en-US" smtClean="0"/>
              <a:t>Lawyers use a pink form when applying for vacation leave.</a:t>
            </a:r>
          </a:p>
          <a:p>
            <a:pPr lvl="1" eaLnBrk="1" hangingPunct="1"/>
            <a:r>
              <a:rPr lang="en-US" smtClean="0"/>
              <a:t>Lawyers have some unique behavior: they know how to sue.</a:t>
            </a:r>
          </a:p>
          <a:p>
            <a:pPr lvl="1" eaLnBrk="1" hangingPunct="1"/>
            <a:endParaRPr lang="en-US" smtClean="0"/>
          </a:p>
          <a:p>
            <a:pPr eaLnBrk="1" hangingPunct="1"/>
            <a:r>
              <a:rPr lang="en-US" smtClean="0"/>
              <a:t>Problem: We want lawyers to inherit </a:t>
            </a:r>
            <a:r>
              <a:rPr lang="en-US" i="1" smtClean="0"/>
              <a:t>most </a:t>
            </a:r>
            <a:r>
              <a:rPr lang="en-US" smtClean="0"/>
              <a:t>behavior from employee, but we want to replace parts with new behavior.</a:t>
            </a:r>
          </a:p>
        </p:txBody>
      </p:sp>
    </p:spTree>
    <p:extLst>
      <p:ext uri="{BB962C8B-B14F-4D97-AF65-F5344CB8AC3E}">
        <p14:creationId xmlns:p14="http://schemas.microsoft.com/office/powerpoint/2010/main" val="32410621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Overriding methods</a:t>
            </a:r>
          </a:p>
        </p:txBody>
      </p:sp>
      <p:sp>
        <p:nvSpPr>
          <p:cNvPr id="1147907" name="Rectangle 3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en-US" b="1" dirty="0" smtClean="0"/>
              <a:t>override</a:t>
            </a:r>
            <a:r>
              <a:rPr lang="en-US" dirty="0" smtClean="0"/>
              <a:t>: To write a new version of a method in a subclass that replaces the superclass's version.</a:t>
            </a:r>
          </a:p>
          <a:p>
            <a:pPr lvl="1" eaLnBrk="1" hangingPunct="1"/>
            <a:r>
              <a:rPr lang="en-US" dirty="0" smtClean="0"/>
              <a:t>No special syntax required to override a superclass method.</a:t>
            </a:r>
            <a:br>
              <a:rPr lang="en-US" dirty="0" smtClean="0"/>
            </a:br>
            <a:r>
              <a:rPr lang="en-US" dirty="0" smtClean="0"/>
              <a:t>Just write a new version of it in the subclass.</a:t>
            </a:r>
          </a:p>
          <a:p>
            <a:pPr lvl="1" eaLnBrk="1" hangingPunct="1"/>
            <a:endParaRPr lang="en-US" dirty="0" smtClean="0"/>
          </a:p>
          <a:p>
            <a:pPr lvl="1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</a:t>
            </a:r>
            <a:r>
              <a:rPr lang="en-US" sz="1800" dirty="0" smtClean="0">
                <a:latin typeface="Courier New" panose="02070309020205020404" pitchFamily="49" charset="0"/>
              </a:rPr>
              <a:t>class Lawyer(Employee):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	    #</a:t>
            </a:r>
            <a:r>
              <a:rPr lang="en-US" sz="18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overrides </a:t>
            </a:r>
            <a:r>
              <a:rPr lang="en-US" sz="1800" b="1" dirty="0" err="1" smtClean="0">
                <a:solidFill>
                  <a:srgbClr val="008080"/>
                </a:solidFill>
                <a:latin typeface="Courier New" panose="02070309020205020404" pitchFamily="49" charset="0"/>
              </a:rPr>
              <a:t>get_vacation_form</a:t>
            </a:r>
            <a:r>
              <a:rPr lang="en-US" sz="18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800" b="1" dirty="0">
                <a:solidFill>
                  <a:srgbClr val="008080"/>
                </a:solidFill>
                <a:latin typeface="Courier New" panose="02070309020205020404" pitchFamily="49" charset="0"/>
              </a:rPr>
              <a:t>method in Employee class</a:t>
            </a:r>
          </a:p>
          <a:p>
            <a:pPr lvl="1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800" b="1" dirty="0">
                <a:solidFill>
                  <a:srgbClr val="003399"/>
                </a:solidFill>
                <a:latin typeface="Courier New" panose="02070309020205020404" pitchFamily="49" charset="0"/>
              </a:rPr>
              <a:t>	    </a:t>
            </a:r>
            <a:r>
              <a:rPr lang="en-US" sz="1800" b="1" dirty="0" err="1" smtClean="0">
                <a:solidFill>
                  <a:srgbClr val="003399"/>
                </a:solidFill>
                <a:latin typeface="Courier New" panose="02070309020205020404" pitchFamily="49" charset="0"/>
              </a:rPr>
              <a:t>def</a:t>
            </a:r>
            <a:r>
              <a:rPr lang="en-US" sz="18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 </a:t>
            </a:r>
            <a:r>
              <a:rPr lang="en-US" sz="1800" b="1" dirty="0" err="1" smtClean="0">
                <a:solidFill>
                  <a:srgbClr val="003399"/>
                </a:solidFill>
                <a:latin typeface="Courier New" panose="02070309020205020404" pitchFamily="49" charset="0"/>
              </a:rPr>
              <a:t>get_vacation_form</a:t>
            </a:r>
            <a:r>
              <a:rPr lang="en-US" sz="18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():</a:t>
            </a:r>
            <a:endParaRPr lang="en-US" sz="1800" b="1" dirty="0">
              <a:solidFill>
                <a:srgbClr val="003399"/>
              </a:solidFill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800" b="1" dirty="0">
                <a:solidFill>
                  <a:srgbClr val="003399"/>
                </a:solidFill>
                <a:latin typeface="Courier New" panose="02070309020205020404" pitchFamily="49" charset="0"/>
              </a:rPr>
              <a:t>	        return "pink</a:t>
            </a:r>
            <a:r>
              <a:rPr lang="en-US" sz="18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"</a:t>
            </a:r>
            <a:endParaRPr lang="en-US" sz="1800" b="1" dirty="0">
              <a:solidFill>
                <a:srgbClr val="003399"/>
              </a:solidFill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    </a:t>
            </a:r>
            <a:r>
              <a:rPr lang="en-US" sz="1800" dirty="0" smtClean="0">
                <a:latin typeface="Courier New" panose="02070309020205020404" pitchFamily="49" charset="0"/>
              </a:rPr>
              <a:t>...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/>
            <a:r>
              <a:rPr lang="en-US" dirty="0" smtClean="0"/>
              <a:t>Exercise: Complete the </a:t>
            </a:r>
            <a:r>
              <a:rPr lang="en-US" dirty="0" smtClean="0">
                <a:latin typeface="Courier New" panose="02070309020205020404" pitchFamily="49" charset="0"/>
              </a:rPr>
              <a:t>Lawyer</a:t>
            </a:r>
            <a:r>
              <a:rPr lang="en-US" dirty="0" smtClean="0"/>
              <a:t> class.</a:t>
            </a:r>
          </a:p>
          <a:p>
            <a:pPr lvl="2"/>
            <a:r>
              <a:rPr lang="en-US" dirty="0" smtClean="0"/>
              <a:t>(3 weeks vacation, pink vacation form, can sue)</a:t>
            </a:r>
          </a:p>
        </p:txBody>
      </p:sp>
    </p:spTree>
    <p:extLst>
      <p:ext uri="{BB962C8B-B14F-4D97-AF65-F5344CB8AC3E}">
        <p14:creationId xmlns:p14="http://schemas.microsoft.com/office/powerpoint/2010/main" val="41974077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90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4790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90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4790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81200" y="363538"/>
            <a:ext cx="8229600" cy="703262"/>
          </a:xfrm>
        </p:spPr>
        <p:txBody>
          <a:bodyPr/>
          <a:lstStyle/>
          <a:p>
            <a:pPr eaLnBrk="1" hangingPunct="1"/>
            <a:r>
              <a:rPr lang="en-US" smtClean="0">
                <a:latin typeface="Courier New" panose="02070309020205020404" pitchFamily="49" charset="0"/>
              </a:rPr>
              <a:t>Lawyer</a:t>
            </a:r>
            <a:r>
              <a:rPr lang="en-US" smtClean="0"/>
              <a:t> class</a:t>
            </a:r>
          </a:p>
        </p:txBody>
      </p:sp>
      <p:sp>
        <p:nvSpPr>
          <p:cNvPr id="1148931" name="Rectangle 3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A class to represent lawyers.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class Lawyer(Employee):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    #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overrides </a:t>
            </a:r>
            <a:r>
              <a:rPr lang="en-US" sz="1600" b="1" dirty="0" err="1" smtClean="0">
                <a:solidFill>
                  <a:srgbClr val="008080"/>
                </a:solidFill>
                <a:latin typeface="Courier New" panose="02070309020205020404" pitchFamily="49" charset="0"/>
              </a:rPr>
              <a:t>get_vacation_form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from Employee class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err="1" smtClean="0">
                <a:latin typeface="Courier New" panose="02070309020205020404" pitchFamily="49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</a:rPr>
              <a:t> </a:t>
            </a:r>
            <a:r>
              <a:rPr lang="en-US" sz="1600" dirty="0" err="1" smtClean="0">
                <a:latin typeface="Courier New" panose="02070309020205020404" pitchFamily="49" charset="0"/>
              </a:rPr>
              <a:t>get_vacation_form</a:t>
            </a:r>
            <a:r>
              <a:rPr lang="en-US" sz="1600" dirty="0" smtClean="0">
                <a:latin typeface="Courier New" panose="02070309020205020404" pitchFamily="49" charset="0"/>
              </a:rPr>
              <a:t>(self):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return "pink</a:t>
            </a:r>
            <a:r>
              <a:rPr lang="en-US" sz="1600" dirty="0" smtClean="0">
                <a:latin typeface="Courier New" panose="02070309020205020404" pitchFamily="49" charset="0"/>
              </a:rPr>
              <a:t>"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    #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overrides </a:t>
            </a:r>
            <a:r>
              <a:rPr lang="en-US" sz="1600" b="1" dirty="0" err="1" smtClean="0">
                <a:solidFill>
                  <a:srgbClr val="008080"/>
                </a:solidFill>
                <a:latin typeface="Courier New" panose="02070309020205020404" pitchFamily="49" charset="0"/>
              </a:rPr>
              <a:t>get_vacation_days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from Employee class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err="1" smtClean="0">
                <a:latin typeface="Courier New" panose="02070309020205020404" pitchFamily="49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</a:rPr>
              <a:t> </a:t>
            </a:r>
            <a:r>
              <a:rPr lang="en-US" sz="1600" dirty="0" err="1" smtClean="0">
                <a:latin typeface="Courier New" panose="02070309020205020404" pitchFamily="49" charset="0"/>
              </a:rPr>
              <a:t>get_vacation_days</a:t>
            </a:r>
            <a:r>
              <a:rPr lang="en-US" sz="1600" dirty="0" smtClean="0">
                <a:latin typeface="Courier New" panose="02070309020205020404" pitchFamily="49" charset="0"/>
              </a:rPr>
              <a:t>(self):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return </a:t>
            </a:r>
            <a:r>
              <a:rPr lang="en-US" sz="1600" dirty="0" smtClean="0">
                <a:latin typeface="Courier New" panose="02070309020205020404" pitchFamily="49" charset="0"/>
              </a:rPr>
              <a:t>15          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3 weeks 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vacation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err="1" smtClean="0">
                <a:latin typeface="Courier New" panose="02070309020205020404" pitchFamily="49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</a:rPr>
              <a:t> sue(self):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</a:t>
            </a:r>
            <a:r>
              <a:rPr lang="en-US" sz="1600" dirty="0" smtClean="0">
                <a:latin typeface="Courier New" panose="02070309020205020404" pitchFamily="49" charset="0"/>
              </a:rPr>
              <a:t>print("</a:t>
            </a:r>
            <a:r>
              <a:rPr lang="en-US" sz="1600" dirty="0">
                <a:latin typeface="Courier New" panose="02070309020205020404" pitchFamily="49" charset="0"/>
              </a:rPr>
              <a:t>I'll see you in court</a:t>
            </a:r>
            <a:r>
              <a:rPr lang="en-US" sz="1600" dirty="0" smtClean="0">
                <a:latin typeface="Courier New" panose="02070309020205020404" pitchFamily="49" charset="0"/>
              </a:rPr>
              <a:t>!")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endParaRPr lang="en-US" sz="16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Exercise: Complete the </a:t>
            </a:r>
            <a:r>
              <a:rPr lang="en-US" dirty="0" smtClean="0">
                <a:latin typeface="Courier New" panose="02070309020205020404" pitchFamily="49" charset="0"/>
              </a:rPr>
              <a:t>Marketer</a:t>
            </a:r>
            <a:r>
              <a:rPr lang="en-US" dirty="0" smtClean="0"/>
              <a:t> class.  Marketers make $10,000 extra ($50,000 total) and know how to advertise.</a:t>
            </a:r>
            <a:endParaRPr lang="en-US" sz="18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6428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93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Courier New" panose="02070309020205020404" pitchFamily="49" charset="0"/>
              </a:rPr>
              <a:t>Marketer</a:t>
            </a:r>
            <a:r>
              <a:rPr lang="en-US" smtClean="0"/>
              <a:t> class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A class to represent marketers.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class Marketer(Employee):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err="1" smtClean="0">
                <a:latin typeface="Courier New" panose="02070309020205020404" pitchFamily="49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</a:rPr>
              <a:t> </a:t>
            </a:r>
            <a:r>
              <a:rPr lang="en-US" sz="1600" dirty="0">
                <a:latin typeface="Courier New" panose="02070309020205020404" pitchFamily="49" charset="0"/>
              </a:rPr>
              <a:t>advertise</a:t>
            </a:r>
            <a:r>
              <a:rPr lang="en-US" sz="1600" dirty="0" smtClean="0">
                <a:latin typeface="Courier New" panose="02070309020205020404" pitchFamily="49" charset="0"/>
              </a:rPr>
              <a:t>():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</a:t>
            </a:r>
            <a:r>
              <a:rPr lang="en-US" sz="1600" dirty="0" smtClean="0">
                <a:latin typeface="Courier New" panose="02070309020205020404" pitchFamily="49" charset="0"/>
              </a:rPr>
              <a:t>print("</a:t>
            </a:r>
            <a:r>
              <a:rPr lang="en-US" sz="1600" dirty="0">
                <a:latin typeface="Courier New" panose="02070309020205020404" pitchFamily="49" charset="0"/>
              </a:rPr>
              <a:t>Act now while supplies last</a:t>
            </a:r>
            <a:r>
              <a:rPr lang="en-US" sz="1600" dirty="0" smtClean="0">
                <a:latin typeface="Courier New" panose="02070309020205020404" pitchFamily="49" charset="0"/>
              </a:rPr>
              <a:t>!")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err="1" smtClean="0">
                <a:latin typeface="Courier New" panose="02070309020205020404" pitchFamily="49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</a:rPr>
              <a:t> </a:t>
            </a:r>
            <a:r>
              <a:rPr lang="en-US" sz="1600" dirty="0" err="1" smtClean="0">
                <a:latin typeface="Courier New" panose="02070309020205020404" pitchFamily="49" charset="0"/>
              </a:rPr>
              <a:t>get_salary</a:t>
            </a:r>
            <a:r>
              <a:rPr lang="en-US" sz="1600" dirty="0" smtClean="0">
                <a:latin typeface="Courier New" panose="02070309020205020404" pitchFamily="49" charset="0"/>
              </a:rPr>
              <a:t>():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return </a:t>
            </a:r>
            <a:r>
              <a:rPr lang="en-US" sz="1600" dirty="0" smtClean="0">
                <a:latin typeface="Courier New" panose="02070309020205020404" pitchFamily="49" charset="0"/>
              </a:rPr>
              <a:t>50000.0     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$50,000.00 / 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year</a:t>
            </a:r>
            <a:endParaRPr lang="en-US" sz="1600" b="1" dirty="0">
              <a:solidFill>
                <a:srgbClr val="008080"/>
              </a:solidFill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96848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Levels of inheritance</a:t>
            </a:r>
          </a:p>
        </p:txBody>
      </p:sp>
      <p:sp>
        <p:nvSpPr>
          <p:cNvPr id="1150979" name="Rectangle 3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Multiple levels of inheritance in a hierarchy are allowed.</a:t>
            </a:r>
          </a:p>
          <a:p>
            <a:pPr lvl="1" eaLnBrk="1" hangingPunct="1"/>
            <a:r>
              <a:rPr lang="en-US" dirty="0" smtClean="0"/>
              <a:t>Example: A legal secretary is the same as a regular secretary but makes more money ($45,000) and can file legal briefs.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dirty="0" smtClean="0"/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class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LegalSecretary</a:t>
            </a:r>
            <a:r>
              <a:rPr lang="en-US" b="1" dirty="0" smtClean="0">
                <a:solidFill>
                  <a:srgbClr val="003399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(Secretary)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    ...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r>
              <a:rPr lang="en-US" dirty="0" smtClean="0"/>
              <a:t>Exercise: Complete the </a:t>
            </a:r>
            <a:r>
              <a:rPr lang="en-US" dirty="0" err="1" smtClean="0">
                <a:latin typeface="Courier New" panose="02070309020205020404" pitchFamily="49" charset="0"/>
              </a:rPr>
              <a:t>LegalSecretary</a:t>
            </a:r>
            <a:r>
              <a:rPr lang="en-US" dirty="0" smtClean="0"/>
              <a:t> class.</a:t>
            </a:r>
          </a:p>
        </p:txBody>
      </p:sp>
    </p:spTree>
    <p:extLst>
      <p:ext uri="{BB962C8B-B14F-4D97-AF65-F5344CB8AC3E}">
        <p14:creationId xmlns:p14="http://schemas.microsoft.com/office/powerpoint/2010/main" val="6436513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09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>
                <a:latin typeface="Courier New" panose="02070309020205020404" pitchFamily="49" charset="0"/>
              </a:rPr>
              <a:t>LegalSecretary</a:t>
            </a:r>
            <a:r>
              <a:rPr lang="en-US" smtClean="0"/>
              <a:t> class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A class to represent legal secretaries.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class </a:t>
            </a:r>
            <a:r>
              <a:rPr lang="en-US" sz="1600" dirty="0" err="1" smtClean="0">
                <a:latin typeface="Courier New" panose="02070309020205020404" pitchFamily="49" charset="0"/>
              </a:rPr>
              <a:t>LegalSecretary</a:t>
            </a:r>
            <a:r>
              <a:rPr lang="en-US" sz="1600" dirty="0" smtClean="0">
                <a:latin typeface="Courier New" panose="02070309020205020404" pitchFamily="49" charset="0"/>
              </a:rPr>
              <a:t>(Secretary):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err="1" smtClean="0">
                <a:latin typeface="Courier New" panose="02070309020205020404" pitchFamily="49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</a:rPr>
              <a:t> </a:t>
            </a:r>
            <a:r>
              <a:rPr lang="en-US" sz="1600" dirty="0" err="1" smtClean="0">
                <a:latin typeface="Courier New" panose="02070309020205020404" pitchFamily="49" charset="0"/>
              </a:rPr>
              <a:t>file_legal_briefs</a:t>
            </a:r>
            <a:r>
              <a:rPr lang="en-US" sz="1600" dirty="0" smtClean="0">
                <a:latin typeface="Courier New" panose="02070309020205020404" pitchFamily="49" charset="0"/>
              </a:rPr>
              <a:t>(self):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</a:t>
            </a:r>
            <a:r>
              <a:rPr lang="en-US" sz="1600" dirty="0" smtClean="0">
                <a:latin typeface="Courier New" panose="02070309020205020404" pitchFamily="49" charset="0"/>
              </a:rPr>
              <a:t>print("</a:t>
            </a:r>
            <a:r>
              <a:rPr lang="en-US" sz="1600" dirty="0">
                <a:latin typeface="Courier New" panose="02070309020205020404" pitchFamily="49" charset="0"/>
              </a:rPr>
              <a:t>I could file all day</a:t>
            </a:r>
            <a:r>
              <a:rPr lang="en-US" sz="1600" dirty="0" smtClean="0">
                <a:latin typeface="Courier New" panose="02070309020205020404" pitchFamily="49" charset="0"/>
              </a:rPr>
              <a:t>!")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err="1" smtClean="0">
                <a:latin typeface="Courier New" panose="02070309020205020404" pitchFamily="49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</a:rPr>
              <a:t> </a:t>
            </a:r>
            <a:r>
              <a:rPr lang="en-US" sz="1600" dirty="0" err="1" smtClean="0">
                <a:latin typeface="Courier New" panose="02070309020205020404" pitchFamily="49" charset="0"/>
              </a:rPr>
              <a:t>get_salary</a:t>
            </a:r>
            <a:r>
              <a:rPr lang="en-US" sz="1600" dirty="0" smtClean="0">
                <a:latin typeface="Courier New" panose="02070309020205020404" pitchFamily="49" charset="0"/>
              </a:rPr>
              <a:t>(self):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return </a:t>
            </a:r>
            <a:r>
              <a:rPr lang="en-US" sz="1600" dirty="0" smtClean="0">
                <a:latin typeface="Courier New" panose="02070309020205020404" pitchFamily="49" charset="0"/>
              </a:rPr>
              <a:t>45000.0     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$45,000.00 / 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year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endParaRPr lang="en-US" sz="16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7546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Calling overridden methods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Subclasses can call overridden methods with </a:t>
            </a:r>
            <a:r>
              <a:rPr lang="en-US" dirty="0" smtClean="0">
                <a:latin typeface="Courier New" panose="02070309020205020404" pitchFamily="49" charset="0"/>
              </a:rPr>
              <a:t>super</a:t>
            </a:r>
            <a:endParaRPr lang="en-US" dirty="0" smtClean="0"/>
          </a:p>
          <a:p>
            <a:pPr lvl="1" eaLnBrk="1" hangingPunct="1">
              <a:buFont typeface="Wingdings" panose="05000000000000000000" pitchFamily="2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buFont typeface="Wingdings" panose="05000000000000000000" pitchFamily="2" charset="2"/>
              <a:buNone/>
            </a:pPr>
            <a:r>
              <a:rPr lang="en-US" dirty="0" smtClean="0">
                <a:latin typeface="Courier New" panose="02070309020205020404" pitchFamily="49" charset="0"/>
              </a:rPr>
              <a:t>	super(</a:t>
            </a:r>
            <a:r>
              <a:rPr lang="en-US" b="1" dirty="0" err="1">
                <a:cs typeface="Courier New" panose="02070309020205020404" pitchFamily="49" charset="0"/>
              </a:rPr>
              <a:t>C</a:t>
            </a:r>
            <a:r>
              <a:rPr lang="en-US" b="1" dirty="0" err="1" smtClean="0">
                <a:cs typeface="Courier New" panose="02070309020205020404" pitchFamily="49" charset="0"/>
              </a:rPr>
              <a:t>lassName</a:t>
            </a:r>
            <a:r>
              <a:rPr lang="en-US" dirty="0" smtClean="0">
                <a:latin typeface="Courier New" panose="02070309020205020404" pitchFamily="49" charset="0"/>
              </a:rPr>
              <a:t>, self).</a:t>
            </a:r>
            <a:r>
              <a:rPr lang="en-US" b="1" dirty="0" smtClean="0"/>
              <a:t>method</a:t>
            </a:r>
            <a:r>
              <a:rPr lang="en-US" dirty="0" smtClean="0">
                <a:latin typeface="Courier New" panose="02070309020205020404" pitchFamily="49" charset="0"/>
              </a:rPr>
              <a:t>(</a:t>
            </a:r>
            <a:r>
              <a:rPr lang="en-US" b="1" dirty="0" smtClean="0"/>
              <a:t>parameters</a:t>
            </a:r>
            <a:r>
              <a:rPr lang="en-US" dirty="0" smtClean="0">
                <a:latin typeface="Courier New" panose="02070309020205020404" pitchFamily="49" charset="0"/>
              </a:rPr>
              <a:t>)</a:t>
            </a:r>
          </a:p>
          <a:p>
            <a:pPr lvl="1" eaLnBrk="1" hangingPunct="1">
              <a:buFont typeface="Wingdings" panose="05000000000000000000" pitchFamily="2" charset="2"/>
              <a:buNone/>
            </a:pPr>
            <a:endParaRPr lang="en-US" sz="800" dirty="0"/>
          </a:p>
          <a:p>
            <a:pPr lvl="1" eaLnBrk="1" hangingPunct="1"/>
            <a:r>
              <a:rPr lang="en-US" dirty="0" smtClean="0"/>
              <a:t>Example:</a:t>
            </a:r>
          </a:p>
          <a:p>
            <a:pPr lvl="1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	class </a:t>
            </a:r>
            <a:r>
              <a:rPr lang="en-US" sz="1800" dirty="0" err="1" smtClean="0">
                <a:latin typeface="Courier New" panose="02070309020205020404" pitchFamily="49" charset="0"/>
              </a:rPr>
              <a:t>LegalSecretary</a:t>
            </a:r>
            <a:r>
              <a:rPr lang="en-US" sz="1800" dirty="0" smtClean="0">
                <a:latin typeface="Courier New" panose="02070309020205020404" pitchFamily="49" charset="0"/>
              </a:rPr>
              <a:t>(Secretary):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    </a:t>
            </a:r>
            <a:r>
              <a:rPr lang="en-US" sz="1800" dirty="0" err="1" smtClean="0">
                <a:latin typeface="Courier New" panose="02070309020205020404" pitchFamily="49" charset="0"/>
              </a:rPr>
              <a:t>def</a:t>
            </a:r>
            <a:r>
              <a:rPr lang="en-US" sz="1800" dirty="0" smtClean="0">
                <a:latin typeface="Courier New" panose="02070309020205020404" pitchFamily="49" charset="0"/>
              </a:rPr>
              <a:t> </a:t>
            </a:r>
            <a:r>
              <a:rPr lang="en-US" sz="1800" dirty="0" err="1" smtClean="0">
                <a:latin typeface="Courier New" panose="02070309020205020404" pitchFamily="49" charset="0"/>
              </a:rPr>
              <a:t>get_salary</a:t>
            </a:r>
            <a:r>
              <a:rPr lang="en-US" sz="1800" dirty="0" smtClean="0">
                <a:latin typeface="Courier New" panose="02070309020205020404" pitchFamily="49" charset="0"/>
              </a:rPr>
              <a:t>(self):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        </a:t>
            </a:r>
            <a:r>
              <a:rPr lang="en-US" sz="1800" dirty="0" err="1" smtClean="0">
                <a:latin typeface="Courier New" panose="02070309020205020404" pitchFamily="49" charset="0"/>
              </a:rPr>
              <a:t>base_salary</a:t>
            </a:r>
            <a:r>
              <a:rPr lang="en-US" sz="1800" dirty="0" smtClean="0">
                <a:latin typeface="Courier New" panose="02070309020205020404" pitchFamily="49" charset="0"/>
              </a:rPr>
              <a:t> </a:t>
            </a:r>
            <a:r>
              <a:rPr lang="en-US" sz="1800" dirty="0">
                <a:latin typeface="Courier New" panose="02070309020205020404" pitchFamily="49" charset="0"/>
              </a:rPr>
              <a:t>= </a:t>
            </a:r>
            <a:r>
              <a:rPr lang="en-US" sz="18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super(</a:t>
            </a:r>
            <a:r>
              <a:rPr lang="en-US" sz="1800" b="1" dirty="0" err="1" smtClean="0">
                <a:solidFill>
                  <a:srgbClr val="003399"/>
                </a:solidFill>
                <a:latin typeface="Courier New" panose="02070309020205020404" pitchFamily="49" charset="0"/>
              </a:rPr>
              <a:t>LegalSecretary</a:t>
            </a:r>
            <a:r>
              <a:rPr lang="en-US" sz="18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, self).</a:t>
            </a:r>
            <a:r>
              <a:rPr lang="en-US" sz="1800" b="1" dirty="0" err="1" smtClean="0">
                <a:solidFill>
                  <a:srgbClr val="003399"/>
                </a:solidFill>
                <a:latin typeface="Courier New" panose="02070309020205020404" pitchFamily="49" charset="0"/>
              </a:rPr>
              <a:t>get_salary</a:t>
            </a:r>
            <a:r>
              <a:rPr lang="en-US" sz="18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()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        return </a:t>
            </a:r>
            <a:r>
              <a:rPr lang="en-US" sz="1800" dirty="0" err="1" smtClean="0">
                <a:latin typeface="Courier New" panose="02070309020205020404" pitchFamily="49" charset="0"/>
              </a:rPr>
              <a:t>base_salary</a:t>
            </a:r>
            <a:r>
              <a:rPr lang="en-US" sz="1800" dirty="0" smtClean="0">
                <a:latin typeface="Courier New" panose="02070309020205020404" pitchFamily="49" charset="0"/>
              </a:rPr>
              <a:t> </a:t>
            </a:r>
            <a:r>
              <a:rPr lang="en-US" sz="1800" dirty="0">
                <a:latin typeface="Courier New" panose="02070309020205020404" pitchFamily="49" charset="0"/>
              </a:rPr>
              <a:t>+ </a:t>
            </a:r>
            <a:r>
              <a:rPr lang="en-US" sz="1800" dirty="0" smtClean="0">
                <a:latin typeface="Courier New" panose="02070309020205020404" pitchFamily="49" charset="0"/>
              </a:rPr>
              <a:t>5000.0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    ...</a:t>
            </a:r>
          </a:p>
          <a:p>
            <a:pPr lvl="1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	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3339656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Observations</a:t>
            </a:r>
          </a:p>
        </p:txBody>
      </p:sp>
      <p:sp>
        <p:nvSpPr>
          <p:cNvPr id="1126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data in this problem is a set of points.</a:t>
            </a:r>
          </a:p>
          <a:p>
            <a:pPr eaLnBrk="1" hangingPunct="1"/>
            <a:r>
              <a:rPr lang="en-US" smtClean="0"/>
              <a:t>It would be better stored as </a:t>
            </a:r>
            <a:r>
              <a:rPr lang="en-US" smtClean="0">
                <a:latin typeface="Courier New" panose="02070309020205020404" pitchFamily="49" charset="0"/>
              </a:rPr>
              <a:t>Point</a:t>
            </a:r>
            <a:r>
              <a:rPr lang="en-US" smtClean="0"/>
              <a:t> objects.</a:t>
            </a:r>
          </a:p>
          <a:p>
            <a:pPr lvl="1" eaLnBrk="1" hangingPunct="1"/>
            <a:endParaRPr lang="en-US" sz="800"/>
          </a:p>
          <a:p>
            <a:pPr lvl="1" eaLnBrk="1" hangingPunct="1"/>
            <a:r>
              <a:rPr lang="en-US" smtClean="0"/>
              <a:t>A </a:t>
            </a:r>
            <a:r>
              <a:rPr lang="en-US" smtClean="0">
                <a:latin typeface="Courier New" panose="02070309020205020404" pitchFamily="49" charset="0"/>
              </a:rPr>
              <a:t>Point</a:t>
            </a:r>
            <a:r>
              <a:rPr lang="en-US" smtClean="0"/>
              <a:t> would store a city's x/y data.</a:t>
            </a:r>
            <a:endParaRPr lang="en-US" sz="800"/>
          </a:p>
          <a:p>
            <a:pPr lvl="1" eaLnBrk="1" hangingPunct="1"/>
            <a:endParaRPr lang="en-US" smtClean="0"/>
          </a:p>
          <a:p>
            <a:pPr lvl="1" eaLnBrk="1" hangingPunct="1"/>
            <a:r>
              <a:rPr lang="en-US" smtClean="0"/>
              <a:t>We could compare distances between </a:t>
            </a:r>
            <a:r>
              <a:rPr lang="en-US" smtClean="0">
                <a:latin typeface="Courier New" panose="02070309020205020404" pitchFamily="49" charset="0"/>
              </a:rPr>
              <a:t>Point</a:t>
            </a:r>
            <a:r>
              <a:rPr lang="en-US" smtClean="0"/>
              <a:t>s</a:t>
            </a:r>
            <a:br>
              <a:rPr lang="en-US" smtClean="0"/>
            </a:br>
            <a:r>
              <a:rPr lang="en-US" smtClean="0"/>
              <a:t>to see whether the earthquake hit a given city.</a:t>
            </a:r>
            <a:endParaRPr lang="en-US" sz="800"/>
          </a:p>
          <a:p>
            <a:pPr lvl="1" eaLnBrk="1" hangingPunct="1"/>
            <a:endParaRPr lang="en-US" smtClean="0"/>
          </a:p>
          <a:p>
            <a:pPr lvl="1" eaLnBrk="1" hangingPunct="1"/>
            <a:r>
              <a:rPr lang="en-US" smtClean="0"/>
              <a:t>Each </a:t>
            </a:r>
            <a:r>
              <a:rPr lang="en-US" smtClean="0">
                <a:latin typeface="Courier New" panose="02070309020205020404" pitchFamily="49" charset="0"/>
              </a:rPr>
              <a:t>Point</a:t>
            </a:r>
            <a:r>
              <a:rPr lang="en-US" smtClean="0"/>
              <a:t> would know how to draw itself.</a:t>
            </a:r>
            <a:endParaRPr lang="en-US" sz="800"/>
          </a:p>
          <a:p>
            <a:pPr lvl="1" eaLnBrk="1" hangingPunct="1"/>
            <a:endParaRPr lang="en-US" smtClean="0"/>
          </a:p>
          <a:p>
            <a:pPr lvl="1" eaLnBrk="1" hangingPunct="1"/>
            <a:r>
              <a:rPr lang="en-US" smtClean="0"/>
              <a:t>The overall program would be shorter and cleaner.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6300" y="1285876"/>
            <a:ext cx="201930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187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Inheritance and constructors</a:t>
            </a:r>
          </a:p>
        </p:txBody>
      </p:sp>
      <p:sp>
        <p:nvSpPr>
          <p:cNvPr id="1161219" name="Rectangle 3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smtClean="0"/>
              <a:t>Imagine that we want to give employees more vacation days the longer they've been with the company.</a:t>
            </a:r>
          </a:p>
          <a:p>
            <a:pPr lvl="1" eaLnBrk="1" hangingPunct="1"/>
            <a:r>
              <a:rPr lang="en-US" smtClean="0"/>
              <a:t>For each year worked, we'll award 2 additional vacation days.</a:t>
            </a:r>
          </a:p>
          <a:p>
            <a:pPr lvl="1" eaLnBrk="1" hangingPunct="1"/>
            <a:endParaRPr lang="en-US" smtClean="0"/>
          </a:p>
          <a:p>
            <a:pPr lvl="1" eaLnBrk="1" hangingPunct="1"/>
            <a:r>
              <a:rPr lang="en-US" smtClean="0"/>
              <a:t>When an Employee object is constructed, we'll pass in the number of years the person has been with the company.</a:t>
            </a:r>
          </a:p>
          <a:p>
            <a:pPr lvl="1" eaLnBrk="1" hangingPunct="1"/>
            <a:endParaRPr lang="en-US" smtClean="0"/>
          </a:p>
          <a:p>
            <a:pPr lvl="1" eaLnBrk="1" hangingPunct="1"/>
            <a:r>
              <a:rPr lang="en-US" smtClean="0"/>
              <a:t>This will require us to modify our </a:t>
            </a:r>
            <a:r>
              <a:rPr lang="en-US" smtClean="0">
                <a:latin typeface="Courier New" panose="02070309020205020404" pitchFamily="49" charset="0"/>
              </a:rPr>
              <a:t>Employee</a:t>
            </a:r>
            <a:r>
              <a:rPr lang="en-US" smtClean="0"/>
              <a:t> class and add some new state and behavior.</a:t>
            </a:r>
          </a:p>
          <a:p>
            <a:pPr lvl="1" eaLnBrk="1" hangingPunct="1"/>
            <a:endParaRPr lang="en-US" smtClean="0"/>
          </a:p>
          <a:p>
            <a:pPr lvl="1" eaLnBrk="1" hangingPunct="1"/>
            <a:endParaRPr lang="en-US" smtClean="0"/>
          </a:p>
          <a:p>
            <a:pPr lvl="1" eaLnBrk="1" hangingPunct="1"/>
            <a:r>
              <a:rPr lang="en-US" smtClean="0"/>
              <a:t>Exercise: Make necessary modifications to the </a:t>
            </a:r>
            <a:r>
              <a:rPr lang="en-US" smtClean="0">
                <a:latin typeface="Courier New" panose="02070309020205020404" pitchFamily="49" charset="0"/>
              </a:rPr>
              <a:t>Employee</a:t>
            </a:r>
            <a:r>
              <a:rPr lang="en-US" smtClean="0"/>
              <a:t> class.</a:t>
            </a:r>
          </a:p>
        </p:txBody>
      </p:sp>
    </p:spTree>
    <p:extLst>
      <p:ext uri="{BB962C8B-B14F-4D97-AF65-F5344CB8AC3E}">
        <p14:creationId xmlns:p14="http://schemas.microsoft.com/office/powerpoint/2010/main" val="5536935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1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61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Modified </a:t>
            </a:r>
            <a:r>
              <a:rPr lang="en-US" smtClean="0">
                <a:latin typeface="Courier New" panose="02070309020205020404" pitchFamily="49" charset="0"/>
              </a:rPr>
              <a:t>Employee</a:t>
            </a:r>
            <a:r>
              <a:rPr lang="en-US" smtClean="0"/>
              <a:t> class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1600" b="1" dirty="0" smtClean="0">
                <a:latin typeface="Courier New" panose="02070309020205020404" pitchFamily="49" charset="0"/>
              </a:rPr>
              <a:t>class Employee:    </a:t>
            </a:r>
            <a:r>
              <a:rPr lang="en-US" sz="700" dirty="0" smtClean="0">
                <a:latin typeface="Courier New" panose="02070309020205020404" pitchFamily="49" charset="0"/>
              </a:rPr>
              <a:t>    </a:t>
            </a:r>
            <a:endParaRPr lang="en-US" sz="7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1600" b="1" dirty="0">
                <a:latin typeface="Courier New" panose="02070309020205020404" pitchFamily="49" charset="0"/>
              </a:rPr>
              <a:t>    </a:t>
            </a:r>
            <a:r>
              <a:rPr lang="en-US" sz="1600" b="1" dirty="0" err="1" smtClean="0">
                <a:latin typeface="Courier New" panose="02070309020205020404" pitchFamily="49" charset="0"/>
              </a:rPr>
              <a:t>def</a:t>
            </a:r>
            <a:r>
              <a:rPr lang="en-US" sz="1600" b="1" dirty="0" smtClean="0">
                <a:latin typeface="Courier New" panose="02070309020205020404" pitchFamily="49" charset="0"/>
              </a:rPr>
              <a:t> __</a:t>
            </a:r>
            <a:r>
              <a:rPr lang="en-US" sz="1600" b="1" dirty="0" err="1" smtClean="0">
                <a:latin typeface="Courier New" panose="02070309020205020404" pitchFamily="49" charset="0"/>
              </a:rPr>
              <a:t>init</a:t>
            </a:r>
            <a:r>
              <a:rPr lang="en-US" sz="1600" b="1" dirty="0" smtClean="0">
                <a:latin typeface="Courier New" panose="02070309020205020404" pitchFamily="49" charset="0"/>
              </a:rPr>
              <a:t>__(self, </a:t>
            </a:r>
            <a:r>
              <a:rPr lang="en-US" sz="1600" b="1" dirty="0" err="1" smtClean="0">
                <a:latin typeface="Courier New" panose="02070309020205020404" pitchFamily="49" charset="0"/>
              </a:rPr>
              <a:t>initial_years</a:t>
            </a:r>
            <a:r>
              <a:rPr lang="en-US" sz="1600" b="1" dirty="0" smtClean="0">
                <a:latin typeface="Courier New" panose="02070309020205020404" pitchFamily="49" charset="0"/>
              </a:rPr>
              <a:t>):</a:t>
            </a:r>
            <a:endParaRPr lang="en-US" sz="1600" b="1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1600" b="1" dirty="0">
                <a:latin typeface="Courier New" panose="02070309020205020404" pitchFamily="49" charset="0"/>
              </a:rPr>
              <a:t>        </a:t>
            </a:r>
            <a:r>
              <a:rPr lang="en-US" sz="1600" b="1" dirty="0" err="1" smtClean="0">
                <a:latin typeface="Courier New" panose="02070309020205020404" pitchFamily="49" charset="0"/>
              </a:rPr>
              <a:t>self.__years</a:t>
            </a:r>
            <a:r>
              <a:rPr lang="en-US" sz="1600" b="1" dirty="0" smtClean="0">
                <a:latin typeface="Courier New" panose="02070309020205020404" pitchFamily="49" charset="0"/>
              </a:rPr>
              <a:t> </a:t>
            </a:r>
            <a:r>
              <a:rPr lang="en-US" sz="1600" b="1" dirty="0">
                <a:latin typeface="Courier New" panose="02070309020205020404" pitchFamily="49" charset="0"/>
              </a:rPr>
              <a:t>= </a:t>
            </a:r>
            <a:r>
              <a:rPr lang="en-US" sz="1600" b="1" dirty="0" err="1" smtClean="0">
                <a:latin typeface="Courier New" panose="02070309020205020404" pitchFamily="49" charset="0"/>
              </a:rPr>
              <a:t>initial_years</a:t>
            </a:r>
            <a:endParaRPr lang="en-US" sz="1600" b="1" dirty="0" smtClean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700" dirty="0" smtClean="0">
                <a:latin typeface="Courier New" panose="02070309020205020404" pitchFamily="49" charset="0"/>
              </a:rPr>
              <a:t>    </a:t>
            </a:r>
            <a:endParaRPr lang="en-US" sz="7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err="1" smtClean="0">
                <a:latin typeface="Courier New" panose="02070309020205020404" pitchFamily="49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</a:rPr>
              <a:t> </a:t>
            </a:r>
            <a:r>
              <a:rPr lang="en-US" sz="1600" dirty="0" err="1" smtClean="0">
                <a:latin typeface="Courier New" panose="02070309020205020404" pitchFamily="49" charset="0"/>
              </a:rPr>
              <a:t>get_hours</a:t>
            </a:r>
            <a:r>
              <a:rPr lang="en-US" sz="1600" dirty="0" smtClean="0">
                <a:latin typeface="Courier New" panose="02070309020205020404" pitchFamily="49" charset="0"/>
              </a:rPr>
              <a:t>(self):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return </a:t>
            </a:r>
            <a:r>
              <a:rPr lang="en-US" sz="1600" dirty="0" smtClean="0">
                <a:latin typeface="Courier New" panose="02070309020205020404" pitchFamily="49" charset="0"/>
              </a:rPr>
              <a:t>40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700" dirty="0">
                <a:latin typeface="Courier New" panose="02070309020205020404" pitchFamily="49" charset="0"/>
              </a:rPr>
              <a:t>   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err="1" smtClean="0">
                <a:latin typeface="Courier New" panose="02070309020205020404" pitchFamily="49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</a:rPr>
              <a:t> </a:t>
            </a:r>
            <a:r>
              <a:rPr lang="en-US" sz="1600" dirty="0" err="1" smtClean="0">
                <a:latin typeface="Courier New" panose="02070309020205020404" pitchFamily="49" charset="0"/>
              </a:rPr>
              <a:t>get_salary</a:t>
            </a:r>
            <a:r>
              <a:rPr lang="en-US" sz="1600" dirty="0" smtClean="0">
                <a:latin typeface="Courier New" panose="02070309020205020404" pitchFamily="49" charset="0"/>
              </a:rPr>
              <a:t>(self):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return </a:t>
            </a:r>
            <a:r>
              <a:rPr lang="en-US" sz="1600" dirty="0" smtClean="0">
                <a:latin typeface="Courier New" panose="02070309020205020404" pitchFamily="49" charset="0"/>
              </a:rPr>
              <a:t>50000.0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700" dirty="0">
                <a:latin typeface="Courier New" panose="02070309020205020404" pitchFamily="49" charset="0"/>
              </a:rPr>
              <a:t>   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err="1" smtClean="0">
                <a:latin typeface="Courier New" panose="02070309020205020404" pitchFamily="49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</a:rPr>
              <a:t> </a:t>
            </a:r>
            <a:r>
              <a:rPr lang="en-US" sz="1600" dirty="0" err="1" smtClean="0">
                <a:latin typeface="Courier New" panose="02070309020205020404" pitchFamily="49" charset="0"/>
              </a:rPr>
              <a:t>get_vacation_days</a:t>
            </a:r>
            <a:r>
              <a:rPr lang="en-US" sz="1600" dirty="0" smtClean="0">
                <a:latin typeface="Courier New" panose="02070309020205020404" pitchFamily="49" charset="0"/>
              </a:rPr>
              <a:t>(self):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1600" b="1" dirty="0">
                <a:latin typeface="Courier New" panose="02070309020205020404" pitchFamily="49" charset="0"/>
              </a:rPr>
              <a:t>        return 10 + 2 * </a:t>
            </a:r>
            <a:r>
              <a:rPr lang="en-US" sz="1600" b="1" dirty="0" err="1" smtClean="0">
                <a:latin typeface="Courier New" panose="02070309020205020404" pitchFamily="49" charset="0"/>
              </a:rPr>
              <a:t>self.__years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sz="7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err="1" smtClean="0">
                <a:latin typeface="Courier New" panose="02070309020205020404" pitchFamily="49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</a:rPr>
              <a:t> </a:t>
            </a:r>
            <a:r>
              <a:rPr lang="en-US" sz="1600" dirty="0" err="1" smtClean="0">
                <a:latin typeface="Courier New" panose="02070309020205020404" pitchFamily="49" charset="0"/>
              </a:rPr>
              <a:t>get_vacation_form</a:t>
            </a:r>
            <a:r>
              <a:rPr lang="en-US" sz="1600" dirty="0" smtClean="0">
                <a:latin typeface="Courier New" panose="02070309020205020404" pitchFamily="49" charset="0"/>
              </a:rPr>
              <a:t>(self):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return "yellow</a:t>
            </a:r>
            <a:r>
              <a:rPr lang="en-US" sz="1600" dirty="0" smtClean="0">
                <a:latin typeface="Courier New" panose="02070309020205020404" pitchFamily="49" charset="0"/>
              </a:rPr>
              <a:t>"</a:t>
            </a:r>
            <a:endParaRPr lang="en-US" sz="16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10616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Problem with constructors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Now that we've added the constructor to the </a:t>
            </a:r>
            <a:r>
              <a:rPr lang="en-US" dirty="0" smtClean="0">
                <a:latin typeface="Courier New" panose="02070309020205020404" pitchFamily="49" charset="0"/>
              </a:rPr>
              <a:t>Employee</a:t>
            </a:r>
            <a:r>
              <a:rPr lang="en-US" dirty="0" smtClean="0"/>
              <a:t> class, our subclasses do not compile.  The error:</a:t>
            </a:r>
          </a:p>
          <a:p>
            <a:pPr lvl="1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None/>
            </a:pPr>
            <a:r>
              <a:rPr lang="en-US" dirty="0" err="1">
                <a:solidFill>
                  <a:srgbClr val="800000"/>
                </a:solidFill>
                <a:latin typeface="Courier New" panose="02070309020205020404" pitchFamily="49" charset="0"/>
              </a:rPr>
              <a:t>TypeError</a:t>
            </a:r>
            <a:r>
              <a:rPr lang="en-US" dirty="0">
                <a:solidFill>
                  <a:srgbClr val="800000"/>
                </a:solidFill>
                <a:latin typeface="Courier New" panose="02070309020205020404" pitchFamily="49" charset="0"/>
              </a:rPr>
              <a:t>: __</a:t>
            </a:r>
            <a:r>
              <a:rPr lang="en-US" dirty="0" err="1">
                <a:solidFill>
                  <a:srgbClr val="800000"/>
                </a:solidFill>
                <a:latin typeface="Courier New" panose="02070309020205020404" pitchFamily="49" charset="0"/>
              </a:rPr>
              <a:t>init</a:t>
            </a:r>
            <a:r>
              <a:rPr lang="en-US" dirty="0">
                <a:solidFill>
                  <a:srgbClr val="800000"/>
                </a:solidFill>
                <a:latin typeface="Courier New" panose="02070309020205020404" pitchFamily="49" charset="0"/>
              </a:rPr>
              <a:t>__() missing 1 required positional argument: '</a:t>
            </a:r>
            <a:r>
              <a:rPr lang="en-US" dirty="0" err="1">
                <a:solidFill>
                  <a:srgbClr val="800000"/>
                </a:solidFill>
                <a:latin typeface="Courier New" panose="02070309020205020404" pitchFamily="49" charset="0"/>
              </a:rPr>
              <a:t>initial_years</a:t>
            </a:r>
            <a:r>
              <a:rPr lang="en-US" dirty="0">
                <a:solidFill>
                  <a:srgbClr val="800000"/>
                </a:solidFill>
                <a:latin typeface="Courier New" panose="02070309020205020404" pitchFamily="49" charset="0"/>
              </a:rPr>
              <a:t>'</a:t>
            </a:r>
            <a:endParaRPr lang="en-US" dirty="0" smtClean="0">
              <a:solidFill>
                <a:srgbClr val="800000"/>
              </a:solidFill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dirty="0" smtClean="0">
              <a:solidFill>
                <a:srgbClr val="800000"/>
              </a:solidFill>
              <a:latin typeface="Courier New" panose="02070309020205020404" pitchFamily="49" charset="0"/>
            </a:endParaRPr>
          </a:p>
          <a:p>
            <a:pPr lvl="1" eaLnBrk="1" hangingPunct="1"/>
            <a:r>
              <a:rPr lang="en-US" dirty="0" smtClean="0"/>
              <a:t>The short explanation: Once we write a constructor (that requires parameters) in the superclass, we must now write constructors for our employee subclasses as well.</a:t>
            </a:r>
          </a:p>
          <a:p>
            <a:pPr lvl="1"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52794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Modified </a:t>
            </a:r>
            <a:r>
              <a:rPr lang="en-US" smtClean="0">
                <a:latin typeface="Courier New" panose="02070309020205020404" pitchFamily="49" charset="0"/>
              </a:rPr>
              <a:t>Marketer</a:t>
            </a:r>
            <a:r>
              <a:rPr lang="en-US" smtClean="0"/>
              <a:t> class</a:t>
            </a:r>
          </a:p>
        </p:txBody>
      </p:sp>
      <p:sp>
        <p:nvSpPr>
          <p:cNvPr id="1166339" name="Rectangle 3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A class to represent marketers.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class Marketer(Employee):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1600" b="1" dirty="0">
                <a:solidFill>
                  <a:srgbClr val="003399"/>
                </a:solidFill>
                <a:latin typeface="Courier New" panose="02070309020205020404" pitchFamily="49" charset="0"/>
              </a:rPr>
              <a:t>    </a:t>
            </a:r>
            <a:r>
              <a:rPr lang="en-US" sz="1600" b="1" dirty="0" err="1" smtClean="0">
                <a:solidFill>
                  <a:srgbClr val="003399"/>
                </a:solidFill>
                <a:latin typeface="Courier New" panose="02070309020205020404" pitchFamily="49" charset="0"/>
              </a:rPr>
              <a:t>def</a:t>
            </a:r>
            <a:r>
              <a:rPr lang="en-US" sz="16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 __</a:t>
            </a:r>
            <a:r>
              <a:rPr lang="en-US" sz="1600" b="1" dirty="0" err="1" smtClean="0">
                <a:solidFill>
                  <a:srgbClr val="003399"/>
                </a:solidFill>
                <a:latin typeface="Courier New" panose="02070309020205020404" pitchFamily="49" charset="0"/>
              </a:rPr>
              <a:t>init</a:t>
            </a:r>
            <a:r>
              <a:rPr lang="en-US" sz="16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__(years):</a:t>
            </a:r>
            <a:endParaRPr lang="en-US" sz="1600" b="1" dirty="0">
              <a:solidFill>
                <a:srgbClr val="003399"/>
              </a:solidFill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1600" b="1" dirty="0">
                <a:solidFill>
                  <a:srgbClr val="003399"/>
                </a:solidFill>
                <a:latin typeface="Courier New" panose="02070309020205020404" pitchFamily="49" charset="0"/>
              </a:rPr>
              <a:t>        </a:t>
            </a:r>
            <a:r>
              <a:rPr lang="en-US" sz="16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super(Marketer, self).__</a:t>
            </a:r>
            <a:r>
              <a:rPr lang="en-US" sz="1600" b="1" dirty="0" err="1" smtClean="0">
                <a:solidFill>
                  <a:srgbClr val="003399"/>
                </a:solidFill>
                <a:latin typeface="Courier New" panose="02070309020205020404" pitchFamily="49" charset="0"/>
              </a:rPr>
              <a:t>init</a:t>
            </a:r>
            <a:r>
              <a:rPr lang="en-US" sz="16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__(years)</a:t>
            </a:r>
            <a:endParaRPr lang="en-US" sz="1600" b="1" dirty="0">
              <a:solidFill>
                <a:srgbClr val="003399"/>
              </a:solidFill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sz="1600" b="1" dirty="0">
              <a:solidFill>
                <a:srgbClr val="003399"/>
              </a:solidFill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err="1" smtClean="0">
                <a:latin typeface="Courier New" panose="02070309020205020404" pitchFamily="49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</a:rPr>
              <a:t> advertise():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</a:t>
            </a:r>
            <a:r>
              <a:rPr lang="en-US" sz="1600" dirty="0" err="1" smtClean="0">
                <a:latin typeface="Courier New" panose="02070309020205020404" pitchFamily="49" charset="0"/>
              </a:rPr>
              <a:t>selfprint</a:t>
            </a:r>
            <a:r>
              <a:rPr lang="en-US" sz="1600" dirty="0" smtClean="0">
                <a:latin typeface="Courier New" panose="02070309020205020404" pitchFamily="49" charset="0"/>
              </a:rPr>
              <a:t>("</a:t>
            </a:r>
            <a:r>
              <a:rPr lang="en-US" sz="1600" dirty="0">
                <a:latin typeface="Courier New" panose="02070309020205020404" pitchFamily="49" charset="0"/>
              </a:rPr>
              <a:t>Act now while supplies last</a:t>
            </a:r>
            <a:r>
              <a:rPr lang="en-US" sz="1600" dirty="0" smtClean="0">
                <a:latin typeface="Courier New" panose="02070309020205020404" pitchFamily="49" charset="0"/>
              </a:rPr>
              <a:t>!")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err="1" smtClean="0">
                <a:latin typeface="Courier New" panose="02070309020205020404" pitchFamily="49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</a:rPr>
              <a:t> </a:t>
            </a:r>
            <a:r>
              <a:rPr lang="en-US" sz="1600" dirty="0" err="1" smtClean="0">
                <a:latin typeface="Courier New" panose="02070309020205020404" pitchFamily="49" charset="0"/>
              </a:rPr>
              <a:t>get_salary</a:t>
            </a:r>
            <a:r>
              <a:rPr lang="en-US" sz="1600" dirty="0" smtClean="0">
                <a:latin typeface="Courier New" panose="02070309020205020404" pitchFamily="49" charset="0"/>
              </a:rPr>
              <a:t>():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return </a:t>
            </a:r>
            <a:r>
              <a:rPr lang="en-US" sz="1600" dirty="0" smtClean="0">
                <a:latin typeface="Courier New" panose="02070309020205020404" pitchFamily="49" charset="0"/>
              </a:rPr>
              <a:t>super(Marketer, self).</a:t>
            </a:r>
            <a:r>
              <a:rPr lang="en-US" sz="1600" dirty="0" err="1" smtClean="0">
                <a:latin typeface="Courier New" panose="02070309020205020404" pitchFamily="49" charset="0"/>
              </a:rPr>
              <a:t>get_salary</a:t>
            </a:r>
            <a:r>
              <a:rPr lang="en-US" sz="1600" dirty="0">
                <a:latin typeface="Courier New" panose="02070309020205020404" pitchFamily="49" charset="0"/>
              </a:rPr>
              <a:t>() + </a:t>
            </a:r>
            <a:r>
              <a:rPr lang="en-US" sz="1600" dirty="0" smtClean="0">
                <a:latin typeface="Courier New" panose="02070309020205020404" pitchFamily="49" charset="0"/>
              </a:rPr>
              <a:t>10000.0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sz="800" dirty="0"/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Exercise: Modify the </a:t>
            </a:r>
            <a:r>
              <a:rPr lang="en-US" dirty="0" smtClean="0">
                <a:latin typeface="Courier New" panose="02070309020205020404" pitchFamily="49" charset="0"/>
              </a:rPr>
              <a:t>Secretary</a:t>
            </a:r>
            <a:r>
              <a:rPr lang="en-US" dirty="0" smtClean="0"/>
              <a:t> subclass.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/>
              <a:t>Secretaries' years of employment are not tracked.</a:t>
            </a:r>
          </a:p>
          <a:p>
            <a:pPr lvl="2" eaLnBrk="1" hangingPunct="1">
              <a:lnSpc>
                <a:spcPct val="90000"/>
              </a:lnSpc>
            </a:pPr>
            <a:r>
              <a:rPr lang="en-US" dirty="0"/>
              <a:t>They do not earn extra vacation for years worked.</a:t>
            </a:r>
          </a:p>
        </p:txBody>
      </p:sp>
    </p:spTree>
    <p:extLst>
      <p:ext uri="{BB962C8B-B14F-4D97-AF65-F5344CB8AC3E}">
        <p14:creationId xmlns:p14="http://schemas.microsoft.com/office/powerpoint/2010/main" val="40581865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63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633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633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Modified </a:t>
            </a:r>
            <a:r>
              <a:rPr lang="en-US" smtClean="0">
                <a:latin typeface="Courier New" panose="02070309020205020404" pitchFamily="49" charset="0"/>
              </a:rPr>
              <a:t>Secretary</a:t>
            </a:r>
            <a:r>
              <a:rPr lang="en-US" smtClean="0"/>
              <a:t> class</a:t>
            </a:r>
          </a:p>
        </p:txBody>
      </p:sp>
      <p:sp>
        <p:nvSpPr>
          <p:cNvPr id="1167363" name="Rectangle 3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A class to represent secretaries.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class Secretary(Employee):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1600" b="1" dirty="0">
                <a:solidFill>
                  <a:srgbClr val="003399"/>
                </a:solidFill>
                <a:latin typeface="Courier New" panose="02070309020205020404" pitchFamily="49" charset="0"/>
              </a:rPr>
              <a:t>    </a:t>
            </a:r>
            <a:r>
              <a:rPr lang="en-US" sz="1600" b="1" dirty="0" err="1" smtClean="0">
                <a:solidFill>
                  <a:srgbClr val="003399"/>
                </a:solidFill>
                <a:latin typeface="Courier New" panose="02070309020205020404" pitchFamily="49" charset="0"/>
              </a:rPr>
              <a:t>def</a:t>
            </a:r>
            <a:r>
              <a:rPr lang="en-US" sz="16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 __</a:t>
            </a:r>
            <a:r>
              <a:rPr lang="en-US" sz="1600" b="1" dirty="0" err="1" smtClean="0">
                <a:solidFill>
                  <a:srgbClr val="003399"/>
                </a:solidFill>
                <a:latin typeface="Courier New" panose="02070309020205020404" pitchFamily="49" charset="0"/>
              </a:rPr>
              <a:t>init</a:t>
            </a:r>
            <a:r>
              <a:rPr lang="en-US" sz="16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__(self):</a:t>
            </a:r>
            <a:endParaRPr lang="en-US" sz="1600" b="1" dirty="0">
              <a:solidFill>
                <a:srgbClr val="003399"/>
              </a:solidFill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1600" b="1" dirty="0">
                <a:solidFill>
                  <a:srgbClr val="003399"/>
                </a:solidFill>
                <a:latin typeface="Courier New" panose="02070309020205020404" pitchFamily="49" charset="0"/>
              </a:rPr>
              <a:t>        </a:t>
            </a:r>
            <a:r>
              <a:rPr lang="en-US" sz="16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super(Secretary, self).__</a:t>
            </a:r>
            <a:r>
              <a:rPr lang="en-US" sz="1600" b="1" dirty="0" err="1" smtClean="0">
                <a:solidFill>
                  <a:srgbClr val="003399"/>
                </a:solidFill>
                <a:latin typeface="Courier New" panose="02070309020205020404" pitchFamily="49" charset="0"/>
              </a:rPr>
              <a:t>init</a:t>
            </a:r>
            <a:r>
              <a:rPr lang="en-US" sz="16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__(0)</a:t>
            </a:r>
            <a:endParaRPr lang="en-US" sz="1600" b="1" dirty="0">
              <a:solidFill>
                <a:srgbClr val="003399"/>
              </a:solidFill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err="1" smtClean="0">
                <a:latin typeface="Courier New" panose="02070309020205020404" pitchFamily="49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</a:rPr>
              <a:t> </a:t>
            </a:r>
            <a:r>
              <a:rPr lang="en-US" sz="1600" dirty="0" err="1" smtClean="0">
                <a:latin typeface="Courier New" panose="02070309020205020404" pitchFamily="49" charset="0"/>
              </a:rPr>
              <a:t>take_dictation</a:t>
            </a:r>
            <a:r>
              <a:rPr lang="en-US" sz="1600" dirty="0" smtClean="0">
                <a:latin typeface="Courier New" panose="02070309020205020404" pitchFamily="49" charset="0"/>
              </a:rPr>
              <a:t>(self, </a:t>
            </a:r>
            <a:r>
              <a:rPr lang="en-US" sz="1600" dirty="0">
                <a:latin typeface="Courier New" panose="02070309020205020404" pitchFamily="49" charset="0"/>
              </a:rPr>
              <a:t>text</a:t>
            </a:r>
            <a:r>
              <a:rPr lang="en-US" sz="1600" dirty="0" smtClean="0">
                <a:latin typeface="Courier New" panose="02070309020205020404" pitchFamily="49" charset="0"/>
              </a:rPr>
              <a:t>):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</a:t>
            </a:r>
            <a:r>
              <a:rPr lang="en-US" sz="1600" dirty="0" smtClean="0">
                <a:latin typeface="Courier New" panose="02070309020205020404" pitchFamily="49" charset="0"/>
              </a:rPr>
              <a:t>print("</a:t>
            </a:r>
            <a:r>
              <a:rPr lang="en-US" sz="1600" dirty="0">
                <a:latin typeface="Courier New" panose="02070309020205020404" pitchFamily="49" charset="0"/>
              </a:rPr>
              <a:t>Taking dictation of text: " + text</a:t>
            </a:r>
            <a:r>
              <a:rPr lang="en-US" sz="1600" dirty="0" smtClean="0">
                <a:latin typeface="Courier New" panose="02070309020205020404" pitchFamily="49" charset="0"/>
              </a:rPr>
              <a:t>)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sz="16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110000"/>
              </a:lnSpc>
            </a:pPr>
            <a:r>
              <a:rPr lang="en-US" dirty="0" smtClean="0"/>
              <a:t>Since </a:t>
            </a:r>
            <a:r>
              <a:rPr lang="en-US" dirty="0" smtClean="0">
                <a:latin typeface="Courier New" panose="02070309020205020404" pitchFamily="49" charset="0"/>
              </a:rPr>
              <a:t>Secretary</a:t>
            </a:r>
            <a:r>
              <a:rPr lang="en-US" dirty="0" smtClean="0"/>
              <a:t> doesn't require any parameters to its constructor, </a:t>
            </a:r>
            <a:r>
              <a:rPr lang="en-US" dirty="0" err="1" smtClean="0">
                <a:latin typeface="Courier New" panose="02070309020205020404" pitchFamily="49" charset="0"/>
              </a:rPr>
              <a:t>LegalSecretary</a:t>
            </a:r>
            <a:r>
              <a:rPr lang="en-US" dirty="0" smtClean="0"/>
              <a:t> compiles without a constructor.</a:t>
            </a:r>
          </a:p>
          <a:p>
            <a:pPr lvl="2">
              <a:lnSpc>
                <a:spcPct val="110000"/>
              </a:lnSpc>
            </a:pPr>
            <a:r>
              <a:rPr lang="en-US" dirty="0" smtClean="0"/>
              <a:t>Its default constructor calls the </a:t>
            </a:r>
            <a:r>
              <a:rPr lang="en-US" dirty="0" smtClean="0">
                <a:latin typeface="Courier New" panose="02070309020205020404" pitchFamily="49" charset="0"/>
              </a:rPr>
              <a:t>Secretary</a:t>
            </a:r>
            <a:r>
              <a:rPr lang="en-US" dirty="0" smtClean="0"/>
              <a:t> constructor.</a:t>
            </a:r>
          </a:p>
        </p:txBody>
      </p:sp>
    </p:spTree>
    <p:extLst>
      <p:ext uri="{BB962C8B-B14F-4D97-AF65-F5344CB8AC3E}">
        <p14:creationId xmlns:p14="http://schemas.microsoft.com/office/powerpoint/2010/main" val="40817507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Inheritance and fields</a:t>
            </a:r>
          </a:p>
        </p:txBody>
      </p:sp>
      <p:sp>
        <p:nvSpPr>
          <p:cNvPr id="1444867" name="Rectangle 3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dirty="0" smtClean="0"/>
              <a:t>Try to give lawyers $5000 for each year at the company:</a:t>
            </a:r>
            <a:endParaRPr lang="en-US" sz="900" dirty="0"/>
          </a:p>
          <a:p>
            <a:pPr lvl="1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class Lawyer(Employee):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...</a:t>
            </a:r>
          </a:p>
          <a:p>
            <a:pPr lvl="1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800" b="1" dirty="0">
                <a:latin typeface="Courier New" panose="02070309020205020404" pitchFamily="49" charset="0"/>
              </a:rPr>
              <a:t>    </a:t>
            </a:r>
            <a:r>
              <a:rPr lang="en-US" sz="1800" b="1" dirty="0" err="1" smtClean="0">
                <a:latin typeface="Courier New" panose="02070309020205020404" pitchFamily="49" charset="0"/>
              </a:rPr>
              <a:t>def</a:t>
            </a:r>
            <a:r>
              <a:rPr lang="en-US" sz="1800" b="1" dirty="0" smtClean="0">
                <a:latin typeface="Courier New" panose="02070309020205020404" pitchFamily="49" charset="0"/>
              </a:rPr>
              <a:t> </a:t>
            </a:r>
            <a:r>
              <a:rPr lang="en-US" sz="1800" b="1" dirty="0" err="1" smtClean="0">
                <a:latin typeface="Courier New" panose="02070309020205020404" pitchFamily="49" charset="0"/>
              </a:rPr>
              <a:t>get_salary</a:t>
            </a:r>
            <a:r>
              <a:rPr lang="en-US" sz="1800" b="1" dirty="0" smtClean="0">
                <a:latin typeface="Courier New" panose="02070309020205020404" pitchFamily="49" charset="0"/>
              </a:rPr>
              <a:t>(self):</a:t>
            </a:r>
            <a:endParaRPr lang="en-US" sz="18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800" b="1" dirty="0">
                <a:solidFill>
                  <a:srgbClr val="800000"/>
                </a:solidFill>
                <a:latin typeface="Courier New" panose="02070309020205020404" pitchFamily="49" charset="0"/>
              </a:rPr>
              <a:t>        return </a:t>
            </a:r>
            <a:r>
              <a:rPr lang="en-US" sz="1800" b="1" dirty="0" smtClean="0">
                <a:solidFill>
                  <a:srgbClr val="800000"/>
                </a:solidFill>
                <a:latin typeface="Courier New" panose="02070309020205020404" pitchFamily="49" charset="0"/>
              </a:rPr>
              <a:t>super(Lawyer, self).</a:t>
            </a:r>
            <a:r>
              <a:rPr lang="en-US" sz="1800" b="1" dirty="0" err="1" smtClean="0">
                <a:solidFill>
                  <a:srgbClr val="800000"/>
                </a:solidFill>
                <a:latin typeface="Courier New" panose="02070309020205020404" pitchFamily="49" charset="0"/>
              </a:rPr>
              <a:t>get_salary</a:t>
            </a:r>
            <a:r>
              <a:rPr lang="en-US" sz="1800" b="1" dirty="0">
                <a:solidFill>
                  <a:srgbClr val="800000"/>
                </a:solidFill>
                <a:latin typeface="Courier New" panose="02070309020205020404" pitchFamily="49" charset="0"/>
              </a:rPr>
              <a:t>() + 5000 * </a:t>
            </a:r>
            <a:r>
              <a:rPr lang="en-US" sz="1800" b="1" dirty="0" smtClean="0">
                <a:solidFill>
                  <a:srgbClr val="800000"/>
                </a:solidFill>
                <a:latin typeface="Courier New" panose="02070309020205020404" pitchFamily="49" charset="0"/>
              </a:rPr>
              <a:t>years</a:t>
            </a:r>
            <a:endParaRPr lang="en-US" sz="18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    </a:t>
            </a:r>
            <a:r>
              <a:rPr lang="en-US" sz="1800" dirty="0" smtClean="0">
                <a:latin typeface="Courier New" panose="02070309020205020404" pitchFamily="49" charset="0"/>
              </a:rPr>
              <a:t>...</a:t>
            </a:r>
            <a:endParaRPr lang="en-US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eaLnBrk="1" hangingPunct="1"/>
            <a:r>
              <a:rPr lang="en-US" dirty="0" smtClean="0"/>
              <a:t>Does not work; the error is the following:</a:t>
            </a:r>
          </a:p>
          <a:p>
            <a:pPr lvl="1">
              <a:lnSpc>
                <a:spcPct val="70000"/>
              </a:lnSpc>
              <a:buNone/>
            </a:pPr>
            <a:r>
              <a:rPr lang="en-US" sz="1800" dirty="0" err="1">
                <a:solidFill>
                  <a:srgbClr val="800000"/>
                </a:solidFill>
                <a:latin typeface="Courier New" panose="02070309020205020404" pitchFamily="49" charset="0"/>
              </a:rPr>
              <a:t>AttributeError</a:t>
            </a:r>
            <a:r>
              <a:rPr lang="en-US" sz="1800" dirty="0">
                <a:solidFill>
                  <a:srgbClr val="800000"/>
                </a:solidFill>
                <a:latin typeface="Courier New" panose="02070309020205020404" pitchFamily="49" charset="0"/>
              </a:rPr>
              <a:t>: </a:t>
            </a:r>
            <a:r>
              <a:rPr lang="en-US" sz="1800" dirty="0" smtClean="0">
                <a:solidFill>
                  <a:srgbClr val="800000"/>
                </a:solidFill>
                <a:latin typeface="Courier New" panose="02070309020205020404" pitchFamily="49" charset="0"/>
              </a:rPr>
              <a:t>'Lawyer' </a:t>
            </a:r>
            <a:r>
              <a:rPr lang="en-US" sz="1800" dirty="0">
                <a:solidFill>
                  <a:srgbClr val="800000"/>
                </a:solidFill>
                <a:latin typeface="Courier New" panose="02070309020205020404" pitchFamily="49" charset="0"/>
              </a:rPr>
              <a:t>object has no attribute '_</a:t>
            </a:r>
            <a:r>
              <a:rPr lang="en-US" sz="1800" dirty="0" err="1">
                <a:solidFill>
                  <a:srgbClr val="800000"/>
                </a:solidFill>
                <a:latin typeface="Courier New" panose="02070309020205020404" pitchFamily="49" charset="0"/>
              </a:rPr>
              <a:t>Employee__years</a:t>
            </a:r>
            <a:r>
              <a:rPr lang="en-US" sz="1800" dirty="0">
                <a:solidFill>
                  <a:srgbClr val="800000"/>
                </a:solidFill>
                <a:latin typeface="Courier New" panose="02070309020205020404" pitchFamily="49" charset="0"/>
              </a:rPr>
              <a:t>'                                          ^</a:t>
            </a:r>
          </a:p>
          <a:p>
            <a:pPr lvl="1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endParaRPr lang="en-US" sz="1800" dirty="0">
              <a:solidFill>
                <a:srgbClr val="800000"/>
              </a:solidFill>
              <a:latin typeface="Courier New" panose="02070309020205020404" pitchFamily="49" charset="0"/>
            </a:endParaRPr>
          </a:p>
          <a:p>
            <a:pPr eaLnBrk="1" hangingPunct="1"/>
            <a:r>
              <a:rPr lang="en-US" dirty="0" smtClean="0"/>
              <a:t>Private fields cannot be directly accessed from subclasses.</a:t>
            </a:r>
          </a:p>
          <a:p>
            <a:pPr lvl="1" eaLnBrk="1" hangingPunct="1"/>
            <a:r>
              <a:rPr lang="en-US" dirty="0" smtClean="0"/>
              <a:t>One reason: So that </a:t>
            </a:r>
            <a:r>
              <a:rPr lang="en-US" dirty="0" err="1" smtClean="0"/>
              <a:t>subclassing</a:t>
            </a:r>
            <a:r>
              <a:rPr lang="en-US" dirty="0" smtClean="0"/>
              <a:t> can't break encapsulation.</a:t>
            </a:r>
          </a:p>
          <a:p>
            <a:pPr lvl="1" eaLnBrk="1" hangingPunct="1"/>
            <a:r>
              <a:rPr lang="en-US" dirty="0" smtClean="0"/>
              <a:t>How can we get around this limitation?</a:t>
            </a:r>
          </a:p>
        </p:txBody>
      </p:sp>
    </p:spTree>
    <p:extLst>
      <p:ext uri="{BB962C8B-B14F-4D97-AF65-F5344CB8AC3E}">
        <p14:creationId xmlns:p14="http://schemas.microsoft.com/office/powerpoint/2010/main" val="2482314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44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44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44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44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44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44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8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448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8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448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86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4486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86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4486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4867" grpId="0" build="p" autoUpdateAnimBg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Improved </a:t>
            </a:r>
            <a:r>
              <a:rPr lang="en-US" smtClean="0">
                <a:latin typeface="Courier New" panose="02070309020205020404" pitchFamily="49" charset="0"/>
              </a:rPr>
              <a:t>Employee</a:t>
            </a:r>
            <a:r>
              <a:rPr lang="en-US" smtClean="0"/>
              <a:t> code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dirty="0" smtClean="0"/>
              <a:t>Add an </a:t>
            </a:r>
            <a:r>
              <a:rPr lang="en-US" dirty="0" err="1" smtClean="0"/>
              <a:t>accessor</a:t>
            </a:r>
            <a:r>
              <a:rPr lang="en-US" dirty="0" smtClean="0"/>
              <a:t> for any field needed by the subclass.</a:t>
            </a:r>
          </a:p>
          <a:p>
            <a:pPr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endParaRPr lang="en-US" sz="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class Employee: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err="1" smtClean="0">
                <a:latin typeface="Courier New" panose="02070309020205020404" pitchFamily="49" charset="0"/>
              </a:rPr>
              <a:t>self.__years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</a:p>
          <a:p>
            <a:pPr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err="1" smtClean="0">
                <a:latin typeface="Courier New" panose="02070309020205020404" pitchFamily="49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</a:rPr>
              <a:t> __</a:t>
            </a:r>
            <a:r>
              <a:rPr lang="en-US" sz="1600" dirty="0" err="1" smtClean="0">
                <a:latin typeface="Courier New" panose="02070309020205020404" pitchFamily="49" charset="0"/>
              </a:rPr>
              <a:t>init</a:t>
            </a:r>
            <a:r>
              <a:rPr lang="en-US" sz="1600" dirty="0" smtClean="0">
                <a:latin typeface="Courier New" panose="02070309020205020404" pitchFamily="49" charset="0"/>
              </a:rPr>
              <a:t>__(self, </a:t>
            </a:r>
            <a:r>
              <a:rPr lang="en-US" sz="1600" dirty="0" err="1" smtClean="0">
                <a:latin typeface="Courier New" panose="02070309020205020404" pitchFamily="49" charset="0"/>
              </a:rPr>
              <a:t>initial_years</a:t>
            </a:r>
            <a:r>
              <a:rPr lang="en-US" sz="1600" dirty="0" smtClean="0">
                <a:latin typeface="Courier New" panose="02070309020205020404" pitchFamily="49" charset="0"/>
              </a:rPr>
              <a:t>):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</a:t>
            </a:r>
            <a:r>
              <a:rPr lang="en-US" sz="1600" dirty="0" err="1" smtClean="0">
                <a:latin typeface="Courier New" panose="02070309020205020404" pitchFamily="49" charset="0"/>
              </a:rPr>
              <a:t>self.__years</a:t>
            </a:r>
            <a:r>
              <a:rPr lang="en-US" sz="1600" dirty="0" smtClean="0">
                <a:latin typeface="Courier New" panose="02070309020205020404" pitchFamily="49" charset="0"/>
              </a:rPr>
              <a:t> </a:t>
            </a:r>
            <a:r>
              <a:rPr lang="en-US" sz="1600" dirty="0">
                <a:latin typeface="Courier New" panose="02070309020205020404" pitchFamily="49" charset="0"/>
              </a:rPr>
              <a:t>= </a:t>
            </a:r>
            <a:r>
              <a:rPr lang="en-US" sz="1600" dirty="0" err="1" smtClean="0">
                <a:latin typeface="Courier New" panose="02070309020205020404" pitchFamily="49" charset="0"/>
              </a:rPr>
              <a:t>initial_years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600" b="1" dirty="0">
                <a:solidFill>
                  <a:srgbClr val="003399"/>
                </a:solidFill>
                <a:latin typeface="Courier New" panose="02070309020205020404" pitchFamily="49" charset="0"/>
              </a:rPr>
              <a:t>    </a:t>
            </a:r>
            <a:r>
              <a:rPr lang="en-US" sz="1600" b="1" dirty="0" err="1" smtClean="0">
                <a:solidFill>
                  <a:srgbClr val="003399"/>
                </a:solidFill>
                <a:latin typeface="Courier New" panose="02070309020205020404" pitchFamily="49" charset="0"/>
              </a:rPr>
              <a:t>def</a:t>
            </a:r>
            <a:r>
              <a:rPr lang="en-US" sz="16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dirty="0" err="1" smtClean="0">
                <a:solidFill>
                  <a:srgbClr val="003399"/>
                </a:solidFill>
                <a:latin typeface="Courier New" panose="02070309020205020404" pitchFamily="49" charset="0"/>
              </a:rPr>
              <a:t>get_years</a:t>
            </a:r>
            <a:r>
              <a:rPr lang="en-US" sz="16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(self):</a:t>
            </a:r>
            <a:endParaRPr lang="en-US" sz="1600" b="1" dirty="0">
              <a:solidFill>
                <a:srgbClr val="003399"/>
              </a:solidFill>
              <a:latin typeface="Courier New" panose="02070309020205020404" pitchFamily="49" charset="0"/>
            </a:endParaRPr>
          </a:p>
          <a:p>
            <a:pPr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600" b="1" dirty="0">
                <a:solidFill>
                  <a:srgbClr val="003399"/>
                </a:solidFill>
                <a:latin typeface="Courier New" panose="02070309020205020404" pitchFamily="49" charset="0"/>
              </a:rPr>
              <a:t>        return </a:t>
            </a:r>
            <a:r>
              <a:rPr lang="en-US" sz="1600" b="1" dirty="0" err="1" smtClean="0">
                <a:solidFill>
                  <a:srgbClr val="003399"/>
                </a:solidFill>
                <a:latin typeface="Courier New" panose="02070309020205020404" pitchFamily="49" charset="0"/>
              </a:rPr>
              <a:t>self.__years</a:t>
            </a:r>
            <a:endParaRPr lang="en-US" sz="1600" b="1" dirty="0">
              <a:solidFill>
                <a:srgbClr val="003399"/>
              </a:solidFill>
              <a:latin typeface="Courier New" panose="02070309020205020404" pitchFamily="49" charset="0"/>
            </a:endParaRPr>
          </a:p>
          <a:p>
            <a:pPr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smtClean="0">
                <a:latin typeface="Courier New" panose="02070309020205020404" pitchFamily="49" charset="0"/>
              </a:rPr>
              <a:t>...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endParaRPr lang="en-US" sz="7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class Lawyer(Employee):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err="1" smtClean="0">
                <a:latin typeface="Courier New" panose="02070309020205020404" pitchFamily="49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</a:rPr>
              <a:t> __</a:t>
            </a:r>
            <a:r>
              <a:rPr lang="en-US" sz="1600" dirty="0" err="1" smtClean="0">
                <a:latin typeface="Courier New" panose="02070309020205020404" pitchFamily="49" charset="0"/>
              </a:rPr>
              <a:t>init</a:t>
            </a:r>
            <a:r>
              <a:rPr lang="en-US" sz="1600" dirty="0" smtClean="0">
                <a:latin typeface="Courier New" panose="02070309020205020404" pitchFamily="49" charset="0"/>
              </a:rPr>
              <a:t>__(self, years):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</a:t>
            </a:r>
            <a:r>
              <a:rPr lang="en-US" sz="1600" dirty="0" smtClean="0">
                <a:latin typeface="Courier New" panose="02070309020205020404" pitchFamily="49" charset="0"/>
              </a:rPr>
              <a:t>super(Lawyer, self).__</a:t>
            </a:r>
            <a:r>
              <a:rPr lang="en-US" sz="1600" dirty="0" err="1" smtClean="0">
                <a:latin typeface="Courier New" panose="02070309020205020404" pitchFamily="49" charset="0"/>
              </a:rPr>
              <a:t>init</a:t>
            </a:r>
            <a:r>
              <a:rPr lang="en-US" sz="1600" dirty="0" smtClean="0">
                <a:latin typeface="Courier New" panose="02070309020205020404" pitchFamily="49" charset="0"/>
              </a:rPr>
              <a:t>__(years)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</a:p>
          <a:p>
            <a:pPr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err="1" smtClean="0">
                <a:latin typeface="Courier New" panose="02070309020205020404" pitchFamily="49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</a:rPr>
              <a:t> </a:t>
            </a:r>
            <a:r>
              <a:rPr lang="en-US" sz="1600" dirty="0" err="1" smtClean="0">
                <a:latin typeface="Courier New" panose="02070309020205020404" pitchFamily="49" charset="0"/>
              </a:rPr>
              <a:t>get_salary</a:t>
            </a:r>
            <a:r>
              <a:rPr lang="en-US" sz="1600" dirty="0" smtClean="0">
                <a:latin typeface="Courier New" panose="02070309020205020404" pitchFamily="49" charset="0"/>
              </a:rPr>
              <a:t>(self):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return </a:t>
            </a:r>
            <a:r>
              <a:rPr lang="en-US" sz="1600" dirty="0" smtClean="0">
                <a:latin typeface="Courier New" panose="02070309020205020404" pitchFamily="49" charset="0"/>
              </a:rPr>
              <a:t>super(Lawyer, self).</a:t>
            </a:r>
            <a:r>
              <a:rPr lang="en-US" sz="1600" dirty="0" err="1" smtClean="0">
                <a:latin typeface="Courier New" panose="02070309020205020404" pitchFamily="49" charset="0"/>
              </a:rPr>
              <a:t>get_salary</a:t>
            </a:r>
            <a:r>
              <a:rPr lang="en-US" sz="1600" dirty="0">
                <a:latin typeface="Courier New" panose="02070309020205020404" pitchFamily="49" charset="0"/>
              </a:rPr>
              <a:t>() + 5000 * </a:t>
            </a:r>
            <a:r>
              <a:rPr lang="en-US" sz="1600" b="1" dirty="0" err="1" smtClean="0">
                <a:solidFill>
                  <a:srgbClr val="003399"/>
                </a:solidFill>
                <a:latin typeface="Courier New" panose="02070309020205020404" pitchFamily="49" charset="0"/>
              </a:rPr>
              <a:t>get_years</a:t>
            </a:r>
            <a:r>
              <a:rPr lang="en-US" sz="1600" b="1" dirty="0" smtClean="0">
                <a:solidFill>
                  <a:srgbClr val="003399"/>
                </a:solidFill>
                <a:latin typeface="Courier New" panose="02070309020205020404" pitchFamily="49" charset="0"/>
              </a:rPr>
              <a:t>()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...</a:t>
            </a:r>
          </a:p>
          <a:p>
            <a:pPr eaLnBrk="1" hangingPunct="1">
              <a:lnSpc>
                <a:spcPct val="60000"/>
              </a:lnSpc>
              <a:buFont typeface="Wingdings" panose="05000000000000000000" pitchFamily="2" charset="2"/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4236389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Revisiting </a:t>
            </a:r>
            <a:r>
              <a:rPr lang="en-US" smtClean="0">
                <a:latin typeface="Courier New" panose="02070309020205020404" pitchFamily="49" charset="0"/>
              </a:rPr>
              <a:t>Secretary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</a:t>
            </a:r>
            <a:r>
              <a:rPr lang="en-US" dirty="0" smtClean="0">
                <a:latin typeface="Courier New" panose="02070309020205020404" pitchFamily="49" charset="0"/>
              </a:rPr>
              <a:t>Secretary</a:t>
            </a:r>
            <a:r>
              <a:rPr lang="en-US" dirty="0" smtClean="0"/>
              <a:t> class currently has a poor solution.</a:t>
            </a:r>
          </a:p>
          <a:p>
            <a:pPr lvl="1" eaLnBrk="1" hangingPunct="1"/>
            <a:r>
              <a:rPr lang="en-US" dirty="0" smtClean="0"/>
              <a:t>We set all Secretaries to 0 years because they do not get a vacation bonus for their service.</a:t>
            </a:r>
          </a:p>
          <a:p>
            <a:pPr lvl="1" eaLnBrk="1" hangingPunct="1"/>
            <a:r>
              <a:rPr lang="en-US" dirty="0" smtClean="0"/>
              <a:t>If we call </a:t>
            </a:r>
            <a:r>
              <a:rPr lang="en-US" dirty="0" err="1" smtClean="0">
                <a:latin typeface="Courier New" panose="02070309020205020404" pitchFamily="49" charset="0"/>
              </a:rPr>
              <a:t>get_years</a:t>
            </a:r>
            <a:r>
              <a:rPr lang="en-US" dirty="0" smtClean="0"/>
              <a:t> on a </a:t>
            </a:r>
            <a:r>
              <a:rPr lang="en-US" dirty="0" smtClean="0">
                <a:latin typeface="Courier New" panose="02070309020205020404" pitchFamily="49" charset="0"/>
              </a:rPr>
              <a:t>Secretary</a:t>
            </a:r>
            <a:r>
              <a:rPr lang="en-US" dirty="0" smtClean="0"/>
              <a:t> object, we'll always get 0.</a:t>
            </a:r>
          </a:p>
          <a:p>
            <a:pPr lvl="1" eaLnBrk="1" hangingPunct="1"/>
            <a:r>
              <a:rPr lang="en-US" dirty="0" smtClean="0"/>
              <a:t>This isn't a good solution; what if we wanted to give some other reward to </a:t>
            </a:r>
            <a:r>
              <a:rPr lang="en-US" i="1" dirty="0" smtClean="0"/>
              <a:t>all</a:t>
            </a:r>
            <a:r>
              <a:rPr lang="en-US" dirty="0" smtClean="0"/>
              <a:t> employees based on years of service?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Redesign our </a:t>
            </a:r>
            <a:r>
              <a:rPr lang="en-US" dirty="0" smtClean="0">
                <a:latin typeface="Courier New" panose="02070309020205020404" pitchFamily="49" charset="0"/>
              </a:rPr>
              <a:t>Employee</a:t>
            </a:r>
            <a:r>
              <a:rPr lang="en-US" dirty="0" smtClean="0"/>
              <a:t> class to allow for a better solution.</a:t>
            </a:r>
          </a:p>
        </p:txBody>
      </p:sp>
    </p:spTree>
    <p:extLst>
      <p:ext uri="{BB962C8B-B14F-4D97-AF65-F5344CB8AC3E}">
        <p14:creationId xmlns:p14="http://schemas.microsoft.com/office/powerpoint/2010/main" val="3982429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Improved </a:t>
            </a:r>
            <a:r>
              <a:rPr lang="en-US" smtClean="0">
                <a:latin typeface="Courier New" panose="02070309020205020404" pitchFamily="49" charset="0"/>
              </a:rPr>
              <a:t>Employee</a:t>
            </a:r>
            <a:r>
              <a:rPr lang="en-US" smtClean="0"/>
              <a:t> code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marL="288925" indent="-288925">
              <a:buFontTx/>
              <a:buChar char="•"/>
            </a:pPr>
            <a:r>
              <a:rPr lang="en-US" dirty="0" smtClean="0"/>
              <a:t>Let's separate the standard 10 vacation days from those that are awarded based on seniority.</a:t>
            </a:r>
            <a:endParaRPr lang="en-US" sz="1800" dirty="0">
              <a:latin typeface="Courier New" panose="02070309020205020404" pitchFamily="49" charset="0"/>
            </a:endParaRPr>
          </a:p>
          <a:p>
            <a:pPr marL="742950" lvl="1" indent="-285750">
              <a:lnSpc>
                <a:spcPct val="60000"/>
              </a:lnSpc>
              <a:buNone/>
            </a:pPr>
            <a:endParaRPr lang="en-US" sz="1600" dirty="0">
              <a:latin typeface="Courier New" panose="02070309020205020404" pitchFamily="49" charset="0"/>
            </a:endParaRPr>
          </a:p>
          <a:p>
            <a:pPr marL="742950" lvl="1" indent="-285750">
              <a:lnSpc>
                <a:spcPct val="60000"/>
              </a:lnSpc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class Employee:    </a:t>
            </a:r>
            <a:endParaRPr lang="en-US" sz="1600" dirty="0">
              <a:latin typeface="Courier New" panose="02070309020205020404" pitchFamily="49" charset="0"/>
            </a:endParaRPr>
          </a:p>
          <a:p>
            <a:pPr marL="742950" lvl="1" indent="-285750">
              <a:lnSpc>
                <a:spcPct val="60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err="1" smtClean="0">
                <a:latin typeface="Courier New" panose="02070309020205020404" pitchFamily="49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</a:rPr>
              <a:t> __</a:t>
            </a:r>
            <a:r>
              <a:rPr lang="en-US" sz="1600" dirty="0" err="1" smtClean="0">
                <a:latin typeface="Courier New" panose="02070309020205020404" pitchFamily="49" charset="0"/>
              </a:rPr>
              <a:t>init</a:t>
            </a:r>
            <a:r>
              <a:rPr lang="en-US" sz="1600" dirty="0" smtClean="0">
                <a:latin typeface="Courier New" panose="02070309020205020404" pitchFamily="49" charset="0"/>
              </a:rPr>
              <a:t>__(self, </a:t>
            </a:r>
            <a:r>
              <a:rPr lang="en-US" sz="1600" dirty="0" err="1" smtClean="0">
                <a:latin typeface="Courier New" panose="02070309020205020404" pitchFamily="49" charset="0"/>
              </a:rPr>
              <a:t>initial_years</a:t>
            </a:r>
            <a:r>
              <a:rPr lang="en-US" sz="1600" dirty="0" smtClean="0">
                <a:latin typeface="Courier New" panose="02070309020205020404" pitchFamily="49" charset="0"/>
              </a:rPr>
              <a:t>):</a:t>
            </a:r>
            <a:endParaRPr lang="en-US" sz="1600" dirty="0">
              <a:latin typeface="Courier New" panose="02070309020205020404" pitchFamily="49" charset="0"/>
            </a:endParaRPr>
          </a:p>
          <a:p>
            <a:pPr marL="742950" lvl="1" indent="-285750">
              <a:lnSpc>
                <a:spcPct val="60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</a:t>
            </a:r>
            <a:r>
              <a:rPr lang="en-US" sz="1600" dirty="0" err="1" smtClean="0">
                <a:latin typeface="Courier New" panose="02070309020205020404" pitchFamily="49" charset="0"/>
              </a:rPr>
              <a:t>self.__years</a:t>
            </a:r>
            <a:r>
              <a:rPr lang="en-US" sz="1600" dirty="0" smtClean="0">
                <a:latin typeface="Courier New" panose="02070309020205020404" pitchFamily="49" charset="0"/>
              </a:rPr>
              <a:t> </a:t>
            </a:r>
            <a:r>
              <a:rPr lang="en-US" sz="1600" dirty="0">
                <a:latin typeface="Courier New" panose="02070309020205020404" pitchFamily="49" charset="0"/>
              </a:rPr>
              <a:t>= </a:t>
            </a:r>
            <a:r>
              <a:rPr lang="en-US" sz="1600" dirty="0" err="1" smtClean="0">
                <a:latin typeface="Courier New" panose="02070309020205020404" pitchFamily="49" charset="0"/>
              </a:rPr>
              <a:t>initial_years</a:t>
            </a:r>
            <a:endParaRPr lang="en-US" sz="1600" dirty="0" smtClean="0">
              <a:latin typeface="Courier New" panose="02070309020205020404" pitchFamily="49" charset="0"/>
            </a:endParaRPr>
          </a:p>
          <a:p>
            <a:pPr marL="742950" lvl="1" indent="-285750">
              <a:lnSpc>
                <a:spcPct val="60000"/>
              </a:lnSpc>
              <a:buNone/>
            </a:pPr>
            <a:endParaRPr lang="en-US" sz="1600" dirty="0">
              <a:latin typeface="Courier New" panose="02070309020205020404" pitchFamily="49" charset="0"/>
            </a:endParaRPr>
          </a:p>
          <a:p>
            <a:pPr marL="742950" lvl="1" indent="-285750">
              <a:lnSpc>
                <a:spcPct val="60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err="1" smtClean="0">
                <a:latin typeface="Courier New" panose="02070309020205020404" pitchFamily="49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</a:rPr>
              <a:t> </a:t>
            </a:r>
            <a:r>
              <a:rPr lang="en-US" sz="1600" dirty="0" err="1" smtClean="0">
                <a:latin typeface="Courier New" panose="02070309020205020404" pitchFamily="49" charset="0"/>
              </a:rPr>
              <a:t>get_vacation_days</a:t>
            </a:r>
            <a:r>
              <a:rPr lang="en-US" sz="1600" dirty="0" smtClean="0">
                <a:latin typeface="Courier New" panose="02070309020205020404" pitchFamily="49" charset="0"/>
              </a:rPr>
              <a:t>(self):</a:t>
            </a:r>
            <a:endParaRPr lang="en-US" sz="1600" dirty="0">
              <a:latin typeface="Courier New" panose="02070309020205020404" pitchFamily="49" charset="0"/>
            </a:endParaRPr>
          </a:p>
          <a:p>
            <a:pPr marL="742950" lvl="1" indent="-285750">
              <a:lnSpc>
                <a:spcPct val="60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return 10 + </a:t>
            </a:r>
            <a:r>
              <a:rPr lang="en-US" sz="1600" dirty="0" err="1" smtClean="0">
                <a:latin typeface="Courier New" panose="02070309020205020404" pitchFamily="49" charset="0"/>
              </a:rPr>
              <a:t>self.</a:t>
            </a:r>
            <a:r>
              <a:rPr lang="en-US" sz="1600" b="1" dirty="0" err="1" smtClean="0">
                <a:latin typeface="Courier New" panose="02070309020205020404" pitchFamily="49" charset="0"/>
              </a:rPr>
              <a:t>get_seniority_bonus</a:t>
            </a:r>
            <a:r>
              <a:rPr lang="en-US" sz="1600" b="1" dirty="0" smtClean="0">
                <a:latin typeface="Courier New" panose="02070309020205020404" pitchFamily="49" charset="0"/>
              </a:rPr>
              <a:t>()</a:t>
            </a:r>
            <a:endParaRPr lang="en-US" sz="1600" dirty="0">
              <a:latin typeface="Courier New" panose="02070309020205020404" pitchFamily="49" charset="0"/>
            </a:endParaRPr>
          </a:p>
          <a:p>
            <a:pPr marL="742950" lvl="1" indent="-285750">
              <a:lnSpc>
                <a:spcPct val="60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</a:p>
          <a:p>
            <a:pPr marL="742950" lvl="1" indent="-285750">
              <a:lnSpc>
                <a:spcPct val="60000"/>
              </a:lnSpc>
              <a:buNone/>
            </a:pP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    #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vacation days given for each year in the company</a:t>
            </a:r>
          </a:p>
          <a:p>
            <a:pPr marL="742950" lvl="1" indent="-285750">
              <a:lnSpc>
                <a:spcPct val="60000"/>
              </a:lnSpc>
              <a:buNone/>
            </a:pPr>
            <a:r>
              <a:rPr lang="en-US" sz="1600" b="1" dirty="0">
                <a:latin typeface="Courier New" panose="02070309020205020404" pitchFamily="49" charset="0"/>
              </a:rPr>
              <a:t>   </a:t>
            </a:r>
            <a:r>
              <a:rPr lang="en-US" sz="1600" b="1" dirty="0" smtClean="0">
                <a:latin typeface="Courier New" panose="02070309020205020404" pitchFamily="49" charset="0"/>
              </a:rPr>
              <a:t> </a:t>
            </a:r>
            <a:r>
              <a:rPr lang="en-US" sz="1600" b="1" dirty="0" err="1" smtClean="0">
                <a:latin typeface="Courier New" panose="02070309020205020404" pitchFamily="49" charset="0"/>
              </a:rPr>
              <a:t>def</a:t>
            </a:r>
            <a:r>
              <a:rPr lang="en-US" sz="1600" b="1" dirty="0" smtClean="0">
                <a:latin typeface="Courier New" panose="02070309020205020404" pitchFamily="49" charset="0"/>
              </a:rPr>
              <a:t> </a:t>
            </a:r>
            <a:r>
              <a:rPr lang="en-US" sz="1600" b="1" dirty="0" err="1" smtClean="0">
                <a:latin typeface="Courier New" panose="02070309020205020404" pitchFamily="49" charset="0"/>
              </a:rPr>
              <a:t>get_seniority_bonus</a:t>
            </a:r>
            <a:r>
              <a:rPr lang="en-US" sz="1600" b="1" dirty="0" smtClean="0">
                <a:latin typeface="Courier New" panose="02070309020205020404" pitchFamily="49" charset="0"/>
              </a:rPr>
              <a:t>(self):</a:t>
            </a:r>
            <a:endParaRPr lang="en-US" sz="1600" b="1" dirty="0">
              <a:latin typeface="Courier New" panose="02070309020205020404" pitchFamily="49" charset="0"/>
            </a:endParaRPr>
          </a:p>
          <a:p>
            <a:pPr marL="742950" lvl="1" indent="-285750">
              <a:lnSpc>
                <a:spcPct val="60000"/>
              </a:lnSpc>
              <a:buNone/>
            </a:pPr>
            <a:r>
              <a:rPr lang="en-US" sz="1600" b="1" dirty="0">
                <a:latin typeface="Courier New" panose="02070309020205020404" pitchFamily="49" charset="0"/>
              </a:rPr>
              <a:t>        return 2 * </a:t>
            </a:r>
            <a:r>
              <a:rPr lang="en-US" sz="1600" b="1" dirty="0" err="1" smtClean="0">
                <a:latin typeface="Courier New" panose="02070309020205020404" pitchFamily="49" charset="0"/>
              </a:rPr>
              <a:t>self.__years</a:t>
            </a:r>
            <a:endParaRPr lang="en-US" sz="1600" b="1" dirty="0">
              <a:latin typeface="Courier New" panose="02070309020205020404" pitchFamily="49" charset="0"/>
            </a:endParaRPr>
          </a:p>
          <a:p>
            <a:pPr marL="742950" lvl="1" indent="-285750">
              <a:lnSpc>
                <a:spcPct val="60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smtClean="0">
                <a:latin typeface="Courier New" panose="02070309020205020404" pitchFamily="49" charset="0"/>
              </a:rPr>
              <a:t>...</a:t>
            </a:r>
            <a:endParaRPr lang="en-US" sz="1600" dirty="0">
              <a:latin typeface="Courier New" panose="02070309020205020404" pitchFamily="49" charset="0"/>
            </a:endParaRPr>
          </a:p>
          <a:p>
            <a:pPr marL="742950" lvl="1" indent="-285750">
              <a:lnSpc>
                <a:spcPct val="60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 </a:t>
            </a:r>
          </a:p>
          <a:p>
            <a:pPr marL="742950" lvl="1" indent="-285750"/>
            <a:r>
              <a:rPr lang="en-US" dirty="0" smtClean="0"/>
              <a:t>How does this help us improve the </a:t>
            </a:r>
            <a:r>
              <a:rPr lang="en-US" dirty="0" smtClean="0">
                <a:latin typeface="Courier New" panose="02070309020205020404" pitchFamily="49" charset="0"/>
              </a:rPr>
              <a:t>Secretary</a:t>
            </a:r>
            <a:r>
              <a:rPr lang="en-US" dirty="0" smtClean="0"/>
              <a:t>?</a:t>
            </a:r>
          </a:p>
          <a:p>
            <a:pPr marL="288925" indent="-288925">
              <a:lnSpc>
                <a:spcPct val="60000"/>
              </a:lnSpc>
              <a:buNone/>
            </a:pPr>
            <a:endParaRPr lang="en-US" sz="8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04225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Improved </a:t>
            </a:r>
            <a:r>
              <a:rPr lang="en-US" smtClean="0">
                <a:latin typeface="Courier New" panose="02070309020205020404" pitchFamily="49" charset="0"/>
              </a:rPr>
              <a:t>Secretary</a:t>
            </a:r>
            <a:r>
              <a:rPr lang="en-US" smtClean="0"/>
              <a:t> code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 lnSpcReduction="10000"/>
          </a:bodyPr>
          <a:lstStyle/>
          <a:p>
            <a:pPr marL="288925" indent="-288925">
              <a:buFontTx/>
              <a:buChar char="•"/>
            </a:pPr>
            <a:r>
              <a:rPr lang="en-US" dirty="0" smtClean="0">
                <a:latin typeface="Courier New" panose="02070309020205020404" pitchFamily="49" charset="0"/>
              </a:rPr>
              <a:t>Secretary</a:t>
            </a:r>
            <a:r>
              <a:rPr lang="en-US" dirty="0" smtClean="0"/>
              <a:t> can selectively override </a:t>
            </a:r>
            <a:r>
              <a:rPr lang="en-US" dirty="0" err="1" smtClean="0">
                <a:latin typeface="Courier New" panose="02070309020205020404" pitchFamily="49" charset="0"/>
              </a:rPr>
              <a:t>get_seniority_bonus</a:t>
            </a:r>
            <a:r>
              <a:rPr lang="en-US" dirty="0" smtClean="0"/>
              <a:t>; when </a:t>
            </a:r>
            <a:r>
              <a:rPr lang="en-US" dirty="0" err="1" smtClean="0">
                <a:latin typeface="Courier New" panose="02070309020205020404" pitchFamily="49" charset="0"/>
              </a:rPr>
              <a:t>get_vacation_days</a:t>
            </a:r>
            <a:r>
              <a:rPr lang="en-US" dirty="0" smtClean="0"/>
              <a:t> runs, it will use the new version.</a:t>
            </a:r>
          </a:p>
          <a:p>
            <a:pPr marL="744538" lvl="1" indent="-285750"/>
            <a:r>
              <a:rPr lang="en-US" dirty="0" smtClean="0"/>
              <a:t>Choosing a method at runtime is called </a:t>
            </a:r>
            <a:r>
              <a:rPr lang="en-US" i="1" dirty="0" smtClean="0"/>
              <a:t>dynamic binding</a:t>
            </a:r>
            <a:r>
              <a:rPr lang="en-US" dirty="0" smtClean="0"/>
              <a:t>.</a:t>
            </a:r>
            <a:endParaRPr lang="en-US" sz="1600" dirty="0">
              <a:latin typeface="Courier New" panose="02070309020205020404" pitchFamily="49" charset="0"/>
            </a:endParaRPr>
          </a:p>
          <a:p>
            <a:pPr marL="744538" lvl="1" indent="-285750">
              <a:lnSpc>
                <a:spcPct val="80000"/>
              </a:lnSpc>
              <a:buNone/>
            </a:pPr>
            <a:endParaRPr lang="en-US" sz="1600" dirty="0">
              <a:latin typeface="Courier New" panose="02070309020205020404" pitchFamily="49" charset="0"/>
            </a:endParaRPr>
          </a:p>
          <a:p>
            <a:pPr marL="744538" lvl="1" indent="-285750">
              <a:lnSpc>
                <a:spcPct val="80000"/>
              </a:lnSpc>
              <a:buNone/>
            </a:pPr>
            <a:endParaRPr lang="en-US" sz="1600" dirty="0">
              <a:latin typeface="Courier New" panose="02070309020205020404" pitchFamily="49" charset="0"/>
            </a:endParaRPr>
          </a:p>
          <a:p>
            <a:pPr marL="744538" lvl="1" indent="-285750">
              <a:lnSpc>
                <a:spcPct val="80000"/>
              </a:lnSpc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class Secretary(Employee):</a:t>
            </a:r>
            <a:endParaRPr lang="en-US" sz="1600" dirty="0">
              <a:latin typeface="Courier New" panose="02070309020205020404" pitchFamily="49" charset="0"/>
            </a:endParaRPr>
          </a:p>
          <a:p>
            <a:pPr marL="744538" lvl="1" indent="-285750">
              <a:lnSpc>
                <a:spcPct val="80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err="1" smtClean="0">
                <a:latin typeface="Courier New" panose="02070309020205020404" pitchFamily="49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</a:rPr>
              <a:t> __</a:t>
            </a:r>
            <a:r>
              <a:rPr lang="en-US" sz="1600" dirty="0" err="1" smtClean="0">
                <a:latin typeface="Courier New" panose="02070309020205020404" pitchFamily="49" charset="0"/>
              </a:rPr>
              <a:t>init</a:t>
            </a:r>
            <a:r>
              <a:rPr lang="en-US" sz="1600" dirty="0" smtClean="0">
                <a:latin typeface="Courier New" panose="02070309020205020404" pitchFamily="49" charset="0"/>
              </a:rPr>
              <a:t>__(self, years):</a:t>
            </a:r>
            <a:endParaRPr lang="en-US" sz="1600" dirty="0">
              <a:latin typeface="Courier New" panose="02070309020205020404" pitchFamily="49" charset="0"/>
            </a:endParaRPr>
          </a:p>
          <a:p>
            <a:pPr marL="744538" lvl="1" indent="-285750">
              <a:lnSpc>
                <a:spcPct val="80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</a:t>
            </a:r>
            <a:r>
              <a:rPr lang="en-US" sz="1600" dirty="0" smtClean="0">
                <a:latin typeface="Courier New" panose="02070309020205020404" pitchFamily="49" charset="0"/>
              </a:rPr>
              <a:t>super(Secretary, self).__</a:t>
            </a:r>
            <a:r>
              <a:rPr lang="en-US" sz="1600" dirty="0" err="1" smtClean="0">
                <a:latin typeface="Courier New" panose="02070309020205020404" pitchFamily="49" charset="0"/>
              </a:rPr>
              <a:t>init</a:t>
            </a:r>
            <a:r>
              <a:rPr lang="en-US" sz="1600" dirty="0" smtClean="0">
                <a:latin typeface="Courier New" panose="02070309020205020404" pitchFamily="49" charset="0"/>
              </a:rPr>
              <a:t>__(years)</a:t>
            </a:r>
            <a:endParaRPr lang="en-US" sz="1600" dirty="0">
              <a:latin typeface="Courier New" panose="02070309020205020404" pitchFamily="49" charset="0"/>
            </a:endParaRPr>
          </a:p>
          <a:p>
            <a:pPr marL="744538" lvl="1" indent="-285750">
              <a:lnSpc>
                <a:spcPct val="80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</a:p>
          <a:p>
            <a:pPr marL="744538" lvl="1" indent="-285750">
              <a:lnSpc>
                <a:spcPct val="80000"/>
              </a:lnSpc>
              <a:buNone/>
            </a:pP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    #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Secretaries don't get a bonus for their years of service.</a:t>
            </a:r>
          </a:p>
          <a:p>
            <a:pPr marL="744538" lvl="1" indent="-285750">
              <a:lnSpc>
                <a:spcPct val="80000"/>
              </a:lnSpc>
              <a:buNone/>
            </a:pPr>
            <a:r>
              <a:rPr lang="en-US" sz="1600" b="1" dirty="0">
                <a:latin typeface="Courier New" panose="02070309020205020404" pitchFamily="49" charset="0"/>
              </a:rPr>
              <a:t>    </a:t>
            </a:r>
            <a:r>
              <a:rPr lang="en-US" sz="1600" b="1" dirty="0" err="1" smtClean="0">
                <a:latin typeface="Courier New" panose="02070309020205020404" pitchFamily="49" charset="0"/>
              </a:rPr>
              <a:t>def</a:t>
            </a:r>
            <a:r>
              <a:rPr lang="en-US" sz="1600" b="1" dirty="0" smtClean="0">
                <a:latin typeface="Courier New" panose="02070309020205020404" pitchFamily="49" charset="0"/>
              </a:rPr>
              <a:t> </a:t>
            </a:r>
            <a:r>
              <a:rPr lang="en-US" sz="1600" b="1" dirty="0" err="1" smtClean="0">
                <a:latin typeface="Courier New" panose="02070309020205020404" pitchFamily="49" charset="0"/>
              </a:rPr>
              <a:t>get_seniority_bonus</a:t>
            </a:r>
            <a:r>
              <a:rPr lang="en-US" sz="1600" b="1" dirty="0" smtClean="0">
                <a:latin typeface="Courier New" panose="02070309020205020404" pitchFamily="49" charset="0"/>
              </a:rPr>
              <a:t>(self):</a:t>
            </a:r>
            <a:endParaRPr lang="en-US" sz="1600" b="1" dirty="0">
              <a:latin typeface="Courier New" panose="02070309020205020404" pitchFamily="49" charset="0"/>
            </a:endParaRPr>
          </a:p>
          <a:p>
            <a:pPr marL="744538" lvl="1" indent="-285750">
              <a:lnSpc>
                <a:spcPct val="80000"/>
              </a:lnSpc>
              <a:buNone/>
            </a:pPr>
            <a:r>
              <a:rPr lang="en-US" sz="1600" b="1" dirty="0">
                <a:latin typeface="Courier New" panose="02070309020205020404" pitchFamily="49" charset="0"/>
              </a:rPr>
              <a:t>        return </a:t>
            </a:r>
            <a:r>
              <a:rPr lang="en-US" sz="1600" b="1" dirty="0" smtClean="0">
                <a:latin typeface="Courier New" panose="02070309020205020404" pitchFamily="49" charset="0"/>
              </a:rPr>
              <a:t>0</a:t>
            </a:r>
            <a:endParaRPr lang="en-US" sz="1600" b="1" dirty="0">
              <a:latin typeface="Courier New" panose="02070309020205020404" pitchFamily="49" charset="0"/>
            </a:endParaRPr>
          </a:p>
          <a:p>
            <a:pPr marL="744538" lvl="1" indent="-285750">
              <a:lnSpc>
                <a:spcPct val="80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</a:p>
          <a:p>
            <a:pPr marL="744538" lvl="1" indent="-285750">
              <a:lnSpc>
                <a:spcPct val="80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err="1" smtClean="0">
                <a:latin typeface="Courier New" panose="02070309020205020404" pitchFamily="49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</a:rPr>
              <a:t> </a:t>
            </a:r>
            <a:r>
              <a:rPr lang="en-US" sz="1600" dirty="0" err="1" smtClean="0">
                <a:latin typeface="Courier New" panose="02070309020205020404" pitchFamily="49" charset="0"/>
              </a:rPr>
              <a:t>take_dictation</a:t>
            </a:r>
            <a:r>
              <a:rPr lang="en-US" sz="1600" dirty="0" smtClean="0">
                <a:latin typeface="Courier New" panose="02070309020205020404" pitchFamily="49" charset="0"/>
              </a:rPr>
              <a:t>(self, </a:t>
            </a:r>
            <a:r>
              <a:rPr lang="en-US" sz="1600" dirty="0">
                <a:latin typeface="Courier New" panose="02070309020205020404" pitchFamily="49" charset="0"/>
              </a:rPr>
              <a:t>text</a:t>
            </a:r>
            <a:r>
              <a:rPr lang="en-US" sz="1600" dirty="0" smtClean="0">
                <a:latin typeface="Courier New" panose="02070309020205020404" pitchFamily="49" charset="0"/>
              </a:rPr>
              <a:t>):</a:t>
            </a:r>
            <a:endParaRPr lang="en-US" sz="1600" dirty="0">
              <a:latin typeface="Courier New" panose="02070309020205020404" pitchFamily="49" charset="0"/>
            </a:endParaRPr>
          </a:p>
          <a:p>
            <a:pPr marL="744538" lvl="1" indent="-285750">
              <a:lnSpc>
                <a:spcPct val="80000"/>
              </a:lnSpc>
              <a:buNone/>
            </a:pPr>
            <a:r>
              <a:rPr lang="en-US" sz="1600" dirty="0">
                <a:latin typeface="Courier New" panose="02070309020205020404" pitchFamily="49" charset="0"/>
              </a:rPr>
              <a:t>        </a:t>
            </a:r>
            <a:r>
              <a:rPr lang="en-US" sz="1600" dirty="0" smtClean="0">
                <a:latin typeface="Courier New" panose="02070309020205020404" pitchFamily="49" charset="0"/>
              </a:rPr>
              <a:t>print("</a:t>
            </a:r>
            <a:r>
              <a:rPr lang="en-US" sz="1600" dirty="0">
                <a:latin typeface="Courier New" panose="02070309020205020404" pitchFamily="49" charset="0"/>
              </a:rPr>
              <a:t>Taking dictation of text: " + text</a:t>
            </a:r>
            <a:r>
              <a:rPr lang="en-US" sz="1600" dirty="0" smtClean="0">
                <a:latin typeface="Courier New" panose="02070309020205020404" pitchFamily="49" charset="0"/>
              </a:rPr>
              <a:t>)</a:t>
            </a:r>
            <a:endParaRPr lang="en-US" sz="16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22078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Abstraction</a:t>
            </a:r>
          </a:p>
        </p:txBody>
      </p:sp>
      <p:sp>
        <p:nvSpPr>
          <p:cNvPr id="1229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abstraction</a:t>
            </a:r>
            <a:r>
              <a:rPr lang="en-US" smtClean="0"/>
              <a:t>: A distancing between ideas and details.</a:t>
            </a:r>
          </a:p>
          <a:p>
            <a:pPr lvl="1" eaLnBrk="1" hangingPunct="1"/>
            <a:r>
              <a:rPr lang="en-US" smtClean="0"/>
              <a:t>We can use objects without knowing how they work.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US" sz="800"/>
          </a:p>
          <a:p>
            <a:pPr eaLnBrk="1" hangingPunct="1"/>
            <a:r>
              <a:rPr lang="en-US" smtClean="0"/>
              <a:t>abstraction in an iPod:</a:t>
            </a:r>
          </a:p>
          <a:p>
            <a:pPr lvl="1" eaLnBrk="1" hangingPunct="1"/>
            <a:r>
              <a:rPr lang="en-US" smtClean="0"/>
              <a:t>You understand its external behavior (buttons, screen).</a:t>
            </a:r>
          </a:p>
          <a:p>
            <a:pPr lvl="1" eaLnBrk="1" hangingPunct="1"/>
            <a:r>
              <a:rPr lang="en-US" smtClean="0"/>
              <a:t>You don't understand its inner details, and you don't need to.</a:t>
            </a:r>
          </a:p>
        </p:txBody>
      </p:sp>
      <p:grpSp>
        <p:nvGrpSpPr>
          <p:cNvPr id="12292" name="Group 4"/>
          <p:cNvGrpSpPr>
            <a:grpSpLocks/>
          </p:cNvGrpSpPr>
          <p:nvPr/>
        </p:nvGrpSpPr>
        <p:grpSpPr bwMode="auto">
          <a:xfrm>
            <a:off x="5236084" y="4306528"/>
            <a:ext cx="4974715" cy="1899009"/>
            <a:chOff x="2400" y="3003"/>
            <a:chExt cx="3360" cy="1317"/>
          </a:xfrm>
        </p:grpSpPr>
        <p:pic>
          <p:nvPicPr>
            <p:cNvPr id="12294" name="Picture 5" descr="boardb44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6" y="3003"/>
              <a:ext cx="1680" cy="1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295" name="Picture 6" descr="r-4c_r-4b_improve-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0" y="3009"/>
              <a:ext cx="1560" cy="1311"/>
            </a:xfrm>
            <a:prstGeom prst="rect">
              <a:avLst/>
            </a:prstGeom>
            <a:noFill/>
            <a:ln w="9525">
              <a:solidFill>
                <a:srgbClr val="A5002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2296" name="Group 7"/>
            <p:cNvGrpSpPr>
              <a:grpSpLocks/>
            </p:cNvGrpSpPr>
            <p:nvPr/>
          </p:nvGrpSpPr>
          <p:grpSpPr bwMode="auto">
            <a:xfrm>
              <a:off x="2400" y="3024"/>
              <a:ext cx="3360" cy="1200"/>
              <a:chOff x="2400" y="3024"/>
              <a:chExt cx="3360" cy="1200"/>
            </a:xfrm>
          </p:grpSpPr>
          <p:sp>
            <p:nvSpPr>
              <p:cNvPr id="12297" name="Line 8"/>
              <p:cNvSpPr>
                <a:spLocks noChangeShapeType="1"/>
              </p:cNvSpPr>
              <p:nvPr/>
            </p:nvSpPr>
            <p:spPr bwMode="auto">
              <a:xfrm>
                <a:off x="2448" y="3024"/>
                <a:ext cx="3312" cy="1200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2298" name="Line 9"/>
              <p:cNvSpPr>
                <a:spLocks noChangeShapeType="1"/>
              </p:cNvSpPr>
              <p:nvPr/>
            </p:nvSpPr>
            <p:spPr bwMode="auto">
              <a:xfrm flipH="1">
                <a:off x="2400" y="3024"/>
                <a:ext cx="3360" cy="1200"/>
              </a:xfrm>
              <a:prstGeom prst="line">
                <a:avLst/>
              </a:prstGeom>
              <a:noFill/>
              <a:ln w="76200">
                <a:solidFill>
                  <a:srgbClr val="FF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</p:grpSp>
      <p:pic>
        <p:nvPicPr>
          <p:cNvPr id="12293" name="Picture 10" descr="video-ipo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6" t="5927" r="10791" b="3210"/>
          <a:stretch>
            <a:fillRect/>
          </a:stretch>
        </p:blipFill>
        <p:spPr bwMode="auto">
          <a:xfrm>
            <a:off x="2513620" y="4336808"/>
            <a:ext cx="1156679" cy="1835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02611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Blueprint analogy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3124200" y="1358900"/>
            <a:ext cx="4876800" cy="2190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lnSpc>
                <a:spcPct val="11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1400" b="1" u="sng">
                <a:cs typeface="Times New Roman" panose="02020603050405020304" pitchFamily="18" charset="0"/>
              </a:rPr>
              <a:t>iPod blueprint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z="1400" b="1" u="sng">
                <a:cs typeface="Times New Roman" panose="02020603050405020304" pitchFamily="18" charset="0"/>
              </a:rPr>
              <a:t>state:</a:t>
            </a:r>
            <a:br>
              <a:rPr lang="en-US" sz="1400" b="1" u="sng">
                <a:cs typeface="Times New Roman" panose="02020603050405020304" pitchFamily="18" charset="0"/>
              </a:rPr>
            </a:br>
            <a:r>
              <a:rPr lang="en-US" sz="1400" b="1">
                <a:cs typeface="Times New Roman" panose="02020603050405020304" pitchFamily="18" charset="0"/>
              </a:rPr>
              <a:t>  </a:t>
            </a:r>
            <a:r>
              <a:rPr lang="en-US" sz="1400">
                <a:cs typeface="Times New Roman" panose="02020603050405020304" pitchFamily="18" charset="0"/>
              </a:rPr>
              <a:t>current song</a:t>
            </a:r>
            <a:br>
              <a:rPr lang="en-US" sz="1400">
                <a:cs typeface="Times New Roman" panose="02020603050405020304" pitchFamily="18" charset="0"/>
              </a:rPr>
            </a:br>
            <a:r>
              <a:rPr lang="en-US" sz="1400">
                <a:cs typeface="Times New Roman" panose="02020603050405020304" pitchFamily="18" charset="0"/>
              </a:rPr>
              <a:t>  volume</a:t>
            </a:r>
            <a:br>
              <a:rPr lang="en-US" sz="1400">
                <a:cs typeface="Times New Roman" panose="02020603050405020304" pitchFamily="18" charset="0"/>
              </a:rPr>
            </a:br>
            <a:r>
              <a:rPr lang="en-US" sz="1400">
                <a:cs typeface="Times New Roman" panose="02020603050405020304" pitchFamily="18" charset="0"/>
              </a:rPr>
              <a:t>  battery life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sz="1400" b="1" u="sng">
                <a:cs typeface="Times New Roman" panose="02020603050405020304" pitchFamily="18" charset="0"/>
              </a:rPr>
              <a:t>behavior:</a:t>
            </a:r>
            <a:br>
              <a:rPr lang="en-US" sz="1400" b="1" u="sng">
                <a:cs typeface="Times New Roman" panose="02020603050405020304" pitchFamily="18" charset="0"/>
              </a:rPr>
            </a:br>
            <a:r>
              <a:rPr lang="en-US" sz="1400" b="1">
                <a:cs typeface="Times New Roman" panose="02020603050405020304" pitchFamily="18" charset="0"/>
              </a:rPr>
              <a:t>  </a:t>
            </a:r>
            <a:r>
              <a:rPr lang="en-US" sz="1400">
                <a:cs typeface="Times New Roman" panose="02020603050405020304" pitchFamily="18" charset="0"/>
              </a:rPr>
              <a:t>power on/off</a:t>
            </a:r>
            <a:br>
              <a:rPr lang="en-US" sz="1400">
                <a:cs typeface="Times New Roman" panose="02020603050405020304" pitchFamily="18" charset="0"/>
              </a:rPr>
            </a:br>
            <a:r>
              <a:rPr lang="en-US" sz="1400">
                <a:cs typeface="Times New Roman" panose="02020603050405020304" pitchFamily="18" charset="0"/>
              </a:rPr>
              <a:t>  change station/song</a:t>
            </a:r>
            <a:br>
              <a:rPr lang="en-US" sz="1400">
                <a:cs typeface="Times New Roman" panose="02020603050405020304" pitchFamily="18" charset="0"/>
              </a:rPr>
            </a:br>
            <a:r>
              <a:rPr lang="en-US" sz="1400">
                <a:cs typeface="Times New Roman" panose="02020603050405020304" pitchFamily="18" charset="0"/>
              </a:rPr>
              <a:t>  change volume</a:t>
            </a:r>
            <a:br>
              <a:rPr lang="en-US" sz="1400">
                <a:cs typeface="Times New Roman" panose="02020603050405020304" pitchFamily="18" charset="0"/>
              </a:rPr>
            </a:br>
            <a:r>
              <a:rPr lang="en-US" sz="1400">
                <a:cs typeface="Times New Roman" panose="02020603050405020304" pitchFamily="18" charset="0"/>
              </a:rPr>
              <a:t>  choose random song</a:t>
            </a:r>
          </a:p>
        </p:txBody>
      </p:sp>
      <p:grpSp>
        <p:nvGrpSpPr>
          <p:cNvPr id="13316" name="Group 4"/>
          <p:cNvGrpSpPr>
            <a:grpSpLocks/>
          </p:cNvGrpSpPr>
          <p:nvPr/>
        </p:nvGrpSpPr>
        <p:grpSpPr bwMode="auto">
          <a:xfrm>
            <a:off x="1828800" y="4387850"/>
            <a:ext cx="8077200" cy="2012950"/>
            <a:chOff x="192" y="2967"/>
            <a:chExt cx="5088" cy="1268"/>
          </a:xfrm>
        </p:grpSpPr>
        <p:sp>
          <p:nvSpPr>
            <p:cNvPr id="13327" name="Text Box 5"/>
            <p:cNvSpPr txBox="1">
              <a:spLocks noChangeArrowheads="1"/>
            </p:cNvSpPr>
            <p:nvPr/>
          </p:nvSpPr>
          <p:spPr bwMode="auto">
            <a:xfrm>
              <a:off x="192" y="2967"/>
              <a:ext cx="1344" cy="126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lnSpc>
                  <a:spcPct val="8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sz="1400" b="1" u="sng">
                  <a:latin typeface="Tahoma" panose="020B0604030504040204" pitchFamily="34" charset="0"/>
                  <a:cs typeface="Times New Roman" panose="02020603050405020304" pitchFamily="18" charset="0"/>
                </a:rPr>
                <a:t>iPod #1</a:t>
              </a:r>
            </a:p>
            <a:p>
              <a:pPr eaLnBrk="1" hangingPunct="1">
                <a:lnSpc>
                  <a:spcPct val="8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sz="1400" b="1" u="sng">
                  <a:latin typeface="Tahoma" panose="020B0604030504040204" pitchFamily="34" charset="0"/>
                  <a:cs typeface="Times New Roman" panose="02020603050405020304" pitchFamily="18" charset="0"/>
                </a:rPr>
                <a:t>state:</a:t>
              </a:r>
              <a:br>
                <a:rPr lang="en-US" sz="1400" b="1" u="sng">
                  <a:latin typeface="Tahoma" panose="020B0604030504040204" pitchFamily="34" charset="0"/>
                  <a:cs typeface="Times New Roman" panose="02020603050405020304" pitchFamily="18" charset="0"/>
                </a:rPr>
              </a:br>
              <a:r>
                <a:rPr lang="en-US" sz="1400">
                  <a:solidFill>
                    <a:srgbClr val="003399"/>
                  </a:solidFill>
                  <a:latin typeface="Tahoma" panose="020B0604030504040204" pitchFamily="34" charset="0"/>
                  <a:cs typeface="Times New Roman" panose="02020603050405020304" pitchFamily="18" charset="0"/>
                </a:rPr>
                <a:t>  song = "</a:t>
              </a:r>
              <a:r>
                <a:rPr lang="en-US" sz="1200">
                  <a:solidFill>
                    <a:srgbClr val="003399"/>
                  </a:solidFill>
                  <a:latin typeface="Tahoma" panose="020B0604030504040204" pitchFamily="34" charset="0"/>
                  <a:cs typeface="Times New Roman" panose="02020603050405020304" pitchFamily="18" charset="0"/>
                </a:rPr>
                <a:t>1,000,000 Miles</a:t>
              </a:r>
              <a:r>
                <a:rPr lang="en-US" sz="1400">
                  <a:solidFill>
                    <a:srgbClr val="003399"/>
                  </a:solidFill>
                  <a:latin typeface="Tahoma" panose="020B0604030504040204" pitchFamily="34" charset="0"/>
                  <a:cs typeface="Times New Roman" panose="02020603050405020304" pitchFamily="18" charset="0"/>
                </a:rPr>
                <a:t>"</a:t>
              </a:r>
              <a:br>
                <a:rPr lang="en-US" sz="1400">
                  <a:solidFill>
                    <a:srgbClr val="003399"/>
                  </a:solidFill>
                  <a:latin typeface="Tahoma" panose="020B0604030504040204" pitchFamily="34" charset="0"/>
                  <a:cs typeface="Times New Roman" panose="02020603050405020304" pitchFamily="18" charset="0"/>
                </a:rPr>
              </a:br>
              <a:r>
                <a:rPr lang="en-US" sz="1400">
                  <a:solidFill>
                    <a:srgbClr val="003399"/>
                  </a:solidFill>
                  <a:latin typeface="Tahoma" panose="020B0604030504040204" pitchFamily="34" charset="0"/>
                  <a:cs typeface="Times New Roman" panose="02020603050405020304" pitchFamily="18" charset="0"/>
                </a:rPr>
                <a:t>  volume = 17</a:t>
              </a:r>
              <a:br>
                <a:rPr lang="en-US" sz="1400">
                  <a:solidFill>
                    <a:srgbClr val="003399"/>
                  </a:solidFill>
                  <a:latin typeface="Tahoma" panose="020B0604030504040204" pitchFamily="34" charset="0"/>
                  <a:cs typeface="Times New Roman" panose="02020603050405020304" pitchFamily="18" charset="0"/>
                </a:rPr>
              </a:br>
              <a:r>
                <a:rPr lang="en-US" sz="1400">
                  <a:solidFill>
                    <a:srgbClr val="003399"/>
                  </a:solidFill>
                  <a:latin typeface="Tahoma" panose="020B0604030504040204" pitchFamily="34" charset="0"/>
                  <a:cs typeface="Times New Roman" panose="02020603050405020304" pitchFamily="18" charset="0"/>
                </a:rPr>
                <a:t>  battery life = 2.5 hrs</a:t>
              </a:r>
            </a:p>
            <a:p>
              <a:pPr eaLnBrk="1" hangingPunct="1">
                <a:lnSpc>
                  <a:spcPct val="8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sz="1400" b="1" u="sng">
                  <a:latin typeface="Tahoma" panose="020B0604030504040204" pitchFamily="34" charset="0"/>
                  <a:cs typeface="Times New Roman" panose="02020603050405020304" pitchFamily="18" charset="0"/>
                </a:rPr>
                <a:t>behavior:</a:t>
              </a:r>
              <a:br>
                <a:rPr lang="en-US" sz="1400" b="1" u="sng">
                  <a:latin typeface="Tahoma" panose="020B0604030504040204" pitchFamily="34" charset="0"/>
                  <a:cs typeface="Times New Roman" panose="02020603050405020304" pitchFamily="18" charset="0"/>
                </a:rPr>
              </a:br>
              <a:r>
                <a:rPr lang="en-US" sz="1400">
                  <a:latin typeface="Tahoma" panose="020B0604030504040204" pitchFamily="34" charset="0"/>
                  <a:cs typeface="Times New Roman" panose="02020603050405020304" pitchFamily="18" charset="0"/>
                </a:rPr>
                <a:t>  power on/off</a:t>
              </a:r>
              <a:br>
                <a:rPr lang="en-US" sz="1400">
                  <a:latin typeface="Tahoma" panose="020B0604030504040204" pitchFamily="34" charset="0"/>
                  <a:cs typeface="Times New Roman" panose="02020603050405020304" pitchFamily="18" charset="0"/>
                </a:rPr>
              </a:br>
              <a:r>
                <a:rPr lang="en-US" sz="1400">
                  <a:latin typeface="Tahoma" panose="020B0604030504040204" pitchFamily="34" charset="0"/>
                  <a:cs typeface="Times New Roman" panose="02020603050405020304" pitchFamily="18" charset="0"/>
                </a:rPr>
                <a:t>  change station/song</a:t>
              </a:r>
              <a:br>
                <a:rPr lang="en-US" sz="1400">
                  <a:latin typeface="Tahoma" panose="020B0604030504040204" pitchFamily="34" charset="0"/>
                  <a:cs typeface="Times New Roman" panose="02020603050405020304" pitchFamily="18" charset="0"/>
                </a:rPr>
              </a:br>
              <a:r>
                <a:rPr lang="en-US" sz="1400">
                  <a:latin typeface="Tahoma" panose="020B0604030504040204" pitchFamily="34" charset="0"/>
                  <a:cs typeface="Times New Roman" panose="02020603050405020304" pitchFamily="18" charset="0"/>
                </a:rPr>
                <a:t>  change volume</a:t>
              </a:r>
              <a:br>
                <a:rPr lang="en-US" sz="1400">
                  <a:latin typeface="Tahoma" panose="020B0604030504040204" pitchFamily="34" charset="0"/>
                  <a:cs typeface="Times New Roman" panose="02020603050405020304" pitchFamily="18" charset="0"/>
                </a:rPr>
              </a:br>
              <a:r>
                <a:rPr lang="en-US" sz="1400">
                  <a:latin typeface="Tahoma" panose="020B0604030504040204" pitchFamily="34" charset="0"/>
                  <a:cs typeface="Times New Roman" panose="02020603050405020304" pitchFamily="18" charset="0"/>
                </a:rPr>
                <a:t>  choose random song</a:t>
              </a:r>
            </a:p>
          </p:txBody>
        </p:sp>
        <p:sp>
          <p:nvSpPr>
            <p:cNvPr id="13328" name="Text Box 6"/>
            <p:cNvSpPr txBox="1">
              <a:spLocks noChangeArrowheads="1"/>
            </p:cNvSpPr>
            <p:nvPr/>
          </p:nvSpPr>
          <p:spPr bwMode="auto">
            <a:xfrm>
              <a:off x="2016" y="2967"/>
              <a:ext cx="1344" cy="126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lnSpc>
                  <a:spcPct val="8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sz="1400" b="1" u="sng">
                  <a:latin typeface="Tahoma" panose="020B0604030504040204" pitchFamily="34" charset="0"/>
                  <a:cs typeface="Times New Roman" panose="02020603050405020304" pitchFamily="18" charset="0"/>
                </a:rPr>
                <a:t>iPod #2</a:t>
              </a:r>
            </a:p>
            <a:p>
              <a:pPr eaLnBrk="1" hangingPunct="1">
                <a:lnSpc>
                  <a:spcPct val="8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sz="1400" b="1" u="sng">
                  <a:latin typeface="Tahoma" panose="020B0604030504040204" pitchFamily="34" charset="0"/>
                  <a:cs typeface="Times New Roman" panose="02020603050405020304" pitchFamily="18" charset="0"/>
                </a:rPr>
                <a:t>state:</a:t>
              </a:r>
              <a:br>
                <a:rPr lang="en-US" sz="1400" b="1" u="sng">
                  <a:latin typeface="Tahoma" panose="020B0604030504040204" pitchFamily="34" charset="0"/>
                  <a:cs typeface="Times New Roman" panose="02020603050405020304" pitchFamily="18" charset="0"/>
                </a:rPr>
              </a:br>
              <a:r>
                <a:rPr lang="en-US" sz="1400">
                  <a:solidFill>
                    <a:srgbClr val="003399"/>
                  </a:solidFill>
                  <a:latin typeface="Tahoma" panose="020B0604030504040204" pitchFamily="34" charset="0"/>
                  <a:cs typeface="Times New Roman" panose="02020603050405020304" pitchFamily="18" charset="0"/>
                </a:rPr>
                <a:t>  song = "Letting You"</a:t>
              </a:r>
              <a:br>
                <a:rPr lang="en-US" sz="1400">
                  <a:solidFill>
                    <a:srgbClr val="003399"/>
                  </a:solidFill>
                  <a:latin typeface="Tahoma" panose="020B0604030504040204" pitchFamily="34" charset="0"/>
                  <a:cs typeface="Times New Roman" panose="02020603050405020304" pitchFamily="18" charset="0"/>
                </a:rPr>
              </a:br>
              <a:r>
                <a:rPr lang="en-US" sz="1400">
                  <a:solidFill>
                    <a:srgbClr val="003399"/>
                  </a:solidFill>
                  <a:latin typeface="Tahoma" panose="020B0604030504040204" pitchFamily="34" charset="0"/>
                  <a:cs typeface="Times New Roman" panose="02020603050405020304" pitchFamily="18" charset="0"/>
                </a:rPr>
                <a:t>  volume = 9</a:t>
              </a:r>
              <a:br>
                <a:rPr lang="en-US" sz="1400">
                  <a:solidFill>
                    <a:srgbClr val="003399"/>
                  </a:solidFill>
                  <a:latin typeface="Tahoma" panose="020B0604030504040204" pitchFamily="34" charset="0"/>
                  <a:cs typeface="Times New Roman" panose="02020603050405020304" pitchFamily="18" charset="0"/>
                </a:rPr>
              </a:br>
              <a:r>
                <a:rPr lang="en-US" sz="1400">
                  <a:solidFill>
                    <a:srgbClr val="003399"/>
                  </a:solidFill>
                  <a:latin typeface="Tahoma" panose="020B0604030504040204" pitchFamily="34" charset="0"/>
                  <a:cs typeface="Times New Roman" panose="02020603050405020304" pitchFamily="18" charset="0"/>
                </a:rPr>
                <a:t>  battery life = 3.41 hrs</a:t>
              </a:r>
            </a:p>
            <a:p>
              <a:pPr eaLnBrk="1" hangingPunct="1">
                <a:lnSpc>
                  <a:spcPct val="8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sz="1400" b="1" u="sng">
                  <a:latin typeface="Tahoma" panose="020B0604030504040204" pitchFamily="34" charset="0"/>
                  <a:cs typeface="Times New Roman" panose="02020603050405020304" pitchFamily="18" charset="0"/>
                </a:rPr>
                <a:t>behavior:</a:t>
              </a:r>
              <a:br>
                <a:rPr lang="en-US" sz="1400" b="1" u="sng">
                  <a:latin typeface="Tahoma" panose="020B0604030504040204" pitchFamily="34" charset="0"/>
                  <a:cs typeface="Times New Roman" panose="02020603050405020304" pitchFamily="18" charset="0"/>
                </a:rPr>
              </a:br>
              <a:r>
                <a:rPr lang="en-US" sz="1400">
                  <a:latin typeface="Tahoma" panose="020B0604030504040204" pitchFamily="34" charset="0"/>
                  <a:cs typeface="Times New Roman" panose="02020603050405020304" pitchFamily="18" charset="0"/>
                </a:rPr>
                <a:t>  power on/off</a:t>
              </a:r>
              <a:br>
                <a:rPr lang="en-US" sz="1400">
                  <a:latin typeface="Tahoma" panose="020B0604030504040204" pitchFamily="34" charset="0"/>
                  <a:cs typeface="Times New Roman" panose="02020603050405020304" pitchFamily="18" charset="0"/>
                </a:rPr>
              </a:br>
              <a:r>
                <a:rPr lang="en-US" sz="1400">
                  <a:latin typeface="Tahoma" panose="020B0604030504040204" pitchFamily="34" charset="0"/>
                  <a:cs typeface="Times New Roman" panose="02020603050405020304" pitchFamily="18" charset="0"/>
                </a:rPr>
                <a:t>  change station/song</a:t>
              </a:r>
              <a:br>
                <a:rPr lang="en-US" sz="1400">
                  <a:latin typeface="Tahoma" panose="020B0604030504040204" pitchFamily="34" charset="0"/>
                  <a:cs typeface="Times New Roman" panose="02020603050405020304" pitchFamily="18" charset="0"/>
                </a:rPr>
              </a:br>
              <a:r>
                <a:rPr lang="en-US" sz="1400">
                  <a:latin typeface="Tahoma" panose="020B0604030504040204" pitchFamily="34" charset="0"/>
                  <a:cs typeface="Times New Roman" panose="02020603050405020304" pitchFamily="18" charset="0"/>
                </a:rPr>
                <a:t>  change volume</a:t>
              </a:r>
              <a:br>
                <a:rPr lang="en-US" sz="1400">
                  <a:latin typeface="Tahoma" panose="020B0604030504040204" pitchFamily="34" charset="0"/>
                  <a:cs typeface="Times New Roman" panose="02020603050405020304" pitchFamily="18" charset="0"/>
                </a:rPr>
              </a:br>
              <a:r>
                <a:rPr lang="en-US" sz="1400">
                  <a:latin typeface="Tahoma" panose="020B0604030504040204" pitchFamily="34" charset="0"/>
                  <a:cs typeface="Times New Roman" panose="02020603050405020304" pitchFamily="18" charset="0"/>
                </a:rPr>
                <a:t>  choose random song</a:t>
              </a:r>
            </a:p>
          </p:txBody>
        </p:sp>
        <p:sp>
          <p:nvSpPr>
            <p:cNvPr id="13329" name="Text Box 7"/>
            <p:cNvSpPr txBox="1">
              <a:spLocks noChangeArrowheads="1"/>
            </p:cNvSpPr>
            <p:nvPr/>
          </p:nvSpPr>
          <p:spPr bwMode="auto">
            <a:xfrm>
              <a:off x="3936" y="2967"/>
              <a:ext cx="1344" cy="126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lnSpc>
                  <a:spcPct val="8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sz="1400" b="1" u="sng">
                  <a:latin typeface="Tahoma" panose="020B0604030504040204" pitchFamily="34" charset="0"/>
                  <a:cs typeface="Times New Roman" panose="02020603050405020304" pitchFamily="18" charset="0"/>
                </a:rPr>
                <a:t>iPod #3</a:t>
              </a:r>
            </a:p>
            <a:p>
              <a:pPr eaLnBrk="1" hangingPunct="1">
                <a:lnSpc>
                  <a:spcPct val="8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sz="1400" b="1" u="sng">
                  <a:latin typeface="Tahoma" panose="020B0604030504040204" pitchFamily="34" charset="0"/>
                  <a:cs typeface="Times New Roman" panose="02020603050405020304" pitchFamily="18" charset="0"/>
                </a:rPr>
                <a:t>state:</a:t>
              </a:r>
              <a:br>
                <a:rPr lang="en-US" sz="1400" b="1" u="sng">
                  <a:latin typeface="Tahoma" panose="020B0604030504040204" pitchFamily="34" charset="0"/>
                  <a:cs typeface="Times New Roman" panose="02020603050405020304" pitchFamily="18" charset="0"/>
                </a:rPr>
              </a:br>
              <a:r>
                <a:rPr lang="en-US" sz="1400">
                  <a:solidFill>
                    <a:srgbClr val="003399"/>
                  </a:solidFill>
                  <a:latin typeface="Tahoma" panose="020B0604030504040204" pitchFamily="34" charset="0"/>
                  <a:cs typeface="Times New Roman" panose="02020603050405020304" pitchFamily="18" charset="0"/>
                </a:rPr>
                <a:t>  song = "Discipline"</a:t>
              </a:r>
              <a:br>
                <a:rPr lang="en-US" sz="1400">
                  <a:solidFill>
                    <a:srgbClr val="003399"/>
                  </a:solidFill>
                  <a:latin typeface="Tahoma" panose="020B0604030504040204" pitchFamily="34" charset="0"/>
                  <a:cs typeface="Times New Roman" panose="02020603050405020304" pitchFamily="18" charset="0"/>
                </a:rPr>
              </a:br>
              <a:r>
                <a:rPr lang="en-US" sz="1400">
                  <a:solidFill>
                    <a:srgbClr val="003399"/>
                  </a:solidFill>
                  <a:latin typeface="Tahoma" panose="020B0604030504040204" pitchFamily="34" charset="0"/>
                  <a:cs typeface="Times New Roman" panose="02020603050405020304" pitchFamily="18" charset="0"/>
                </a:rPr>
                <a:t>  volume = 24</a:t>
              </a:r>
              <a:br>
                <a:rPr lang="en-US" sz="1400">
                  <a:solidFill>
                    <a:srgbClr val="003399"/>
                  </a:solidFill>
                  <a:latin typeface="Tahoma" panose="020B0604030504040204" pitchFamily="34" charset="0"/>
                  <a:cs typeface="Times New Roman" panose="02020603050405020304" pitchFamily="18" charset="0"/>
                </a:rPr>
              </a:br>
              <a:r>
                <a:rPr lang="en-US" sz="1400">
                  <a:solidFill>
                    <a:srgbClr val="003399"/>
                  </a:solidFill>
                  <a:latin typeface="Tahoma" panose="020B0604030504040204" pitchFamily="34" charset="0"/>
                  <a:cs typeface="Times New Roman" panose="02020603050405020304" pitchFamily="18" charset="0"/>
                </a:rPr>
                <a:t>  battery life = 1.8 hrs</a:t>
              </a:r>
            </a:p>
            <a:p>
              <a:pPr eaLnBrk="1" hangingPunct="1">
                <a:lnSpc>
                  <a:spcPct val="8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sz="1400" b="1" u="sng">
                  <a:latin typeface="Tahoma" panose="020B0604030504040204" pitchFamily="34" charset="0"/>
                  <a:cs typeface="Times New Roman" panose="02020603050405020304" pitchFamily="18" charset="0"/>
                </a:rPr>
                <a:t>behavior:</a:t>
              </a:r>
              <a:br>
                <a:rPr lang="en-US" sz="1400" b="1" u="sng">
                  <a:latin typeface="Tahoma" panose="020B0604030504040204" pitchFamily="34" charset="0"/>
                  <a:cs typeface="Times New Roman" panose="02020603050405020304" pitchFamily="18" charset="0"/>
                </a:rPr>
              </a:br>
              <a:r>
                <a:rPr lang="en-US" sz="1400">
                  <a:latin typeface="Tahoma" panose="020B0604030504040204" pitchFamily="34" charset="0"/>
                  <a:cs typeface="Times New Roman" panose="02020603050405020304" pitchFamily="18" charset="0"/>
                </a:rPr>
                <a:t>  power on/off</a:t>
              </a:r>
              <a:br>
                <a:rPr lang="en-US" sz="1400">
                  <a:latin typeface="Tahoma" panose="020B0604030504040204" pitchFamily="34" charset="0"/>
                  <a:cs typeface="Times New Roman" panose="02020603050405020304" pitchFamily="18" charset="0"/>
                </a:rPr>
              </a:br>
              <a:r>
                <a:rPr lang="en-US" sz="1400">
                  <a:latin typeface="Tahoma" panose="020B0604030504040204" pitchFamily="34" charset="0"/>
                  <a:cs typeface="Times New Roman" panose="02020603050405020304" pitchFamily="18" charset="0"/>
                </a:rPr>
                <a:t>  change station/song</a:t>
              </a:r>
              <a:br>
                <a:rPr lang="en-US" sz="1400">
                  <a:latin typeface="Tahoma" panose="020B0604030504040204" pitchFamily="34" charset="0"/>
                  <a:cs typeface="Times New Roman" panose="02020603050405020304" pitchFamily="18" charset="0"/>
                </a:rPr>
              </a:br>
              <a:r>
                <a:rPr lang="en-US" sz="1400">
                  <a:latin typeface="Tahoma" panose="020B0604030504040204" pitchFamily="34" charset="0"/>
                  <a:cs typeface="Times New Roman" panose="02020603050405020304" pitchFamily="18" charset="0"/>
                </a:rPr>
                <a:t>  change volume</a:t>
              </a:r>
              <a:br>
                <a:rPr lang="en-US" sz="1400">
                  <a:latin typeface="Tahoma" panose="020B0604030504040204" pitchFamily="34" charset="0"/>
                  <a:cs typeface="Times New Roman" panose="02020603050405020304" pitchFamily="18" charset="0"/>
                </a:rPr>
              </a:br>
              <a:r>
                <a:rPr lang="en-US" sz="1400">
                  <a:latin typeface="Tahoma" panose="020B0604030504040204" pitchFamily="34" charset="0"/>
                  <a:cs typeface="Times New Roman" panose="02020603050405020304" pitchFamily="18" charset="0"/>
                </a:rPr>
                <a:t>  choose random song</a:t>
              </a:r>
            </a:p>
          </p:txBody>
        </p:sp>
      </p:grpSp>
      <p:grpSp>
        <p:nvGrpSpPr>
          <p:cNvPr id="13317" name="Group 8"/>
          <p:cNvGrpSpPr>
            <a:grpSpLocks/>
          </p:cNvGrpSpPr>
          <p:nvPr/>
        </p:nvGrpSpPr>
        <p:grpSpPr bwMode="auto">
          <a:xfrm>
            <a:off x="3810000" y="3563938"/>
            <a:ext cx="4419600" cy="823912"/>
            <a:chOff x="1440" y="2313"/>
            <a:chExt cx="2784" cy="519"/>
          </a:xfrm>
        </p:grpSpPr>
        <p:grpSp>
          <p:nvGrpSpPr>
            <p:cNvPr id="13322" name="Group 9"/>
            <p:cNvGrpSpPr>
              <a:grpSpLocks/>
            </p:cNvGrpSpPr>
            <p:nvPr/>
          </p:nvGrpSpPr>
          <p:grpSpPr bwMode="auto">
            <a:xfrm>
              <a:off x="1440" y="2313"/>
              <a:ext cx="2640" cy="519"/>
              <a:chOff x="1440" y="2304"/>
              <a:chExt cx="2640" cy="519"/>
            </a:xfrm>
          </p:grpSpPr>
          <p:sp>
            <p:nvSpPr>
              <p:cNvPr id="13324" name="Line 10"/>
              <p:cNvSpPr>
                <a:spLocks noChangeShapeType="1"/>
              </p:cNvSpPr>
              <p:nvPr/>
            </p:nvSpPr>
            <p:spPr bwMode="auto">
              <a:xfrm flipH="1">
                <a:off x="1440" y="2304"/>
                <a:ext cx="1152" cy="51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3325" name="Line 11"/>
              <p:cNvSpPr>
                <a:spLocks noChangeShapeType="1"/>
              </p:cNvSpPr>
              <p:nvPr/>
            </p:nvSpPr>
            <p:spPr bwMode="auto">
              <a:xfrm>
                <a:off x="2592" y="2304"/>
                <a:ext cx="96" cy="51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3326" name="Line 12"/>
              <p:cNvSpPr>
                <a:spLocks noChangeShapeType="1"/>
              </p:cNvSpPr>
              <p:nvPr/>
            </p:nvSpPr>
            <p:spPr bwMode="auto">
              <a:xfrm>
                <a:off x="2592" y="2304"/>
                <a:ext cx="1488" cy="51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sp>
          <p:nvSpPr>
            <p:cNvPr id="13323" name="Text Box 13"/>
            <p:cNvSpPr txBox="1">
              <a:spLocks noChangeArrowheads="1"/>
            </p:cNvSpPr>
            <p:nvPr/>
          </p:nvSpPr>
          <p:spPr bwMode="auto">
            <a:xfrm>
              <a:off x="3590" y="2352"/>
              <a:ext cx="63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ts val="500"/>
                </a:spcBef>
                <a:spcAft>
                  <a:spcPct val="0"/>
                </a:spcAft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800" i="1">
                  <a:latin typeface="Tahoma" panose="020B0604030504040204" pitchFamily="34" charset="0"/>
                  <a:cs typeface="Times New Roman" panose="02020603050405020304" pitchFamily="18" charset="0"/>
                </a:rPr>
                <a:t>creates</a:t>
              </a:r>
            </a:p>
          </p:txBody>
        </p:sp>
      </p:grpSp>
      <p:pic>
        <p:nvPicPr>
          <p:cNvPr id="13318" name="Picture 14" descr="blueprin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1492250"/>
            <a:ext cx="2209800" cy="168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15" descr="video-ipo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6" t="5927" r="10791" b="3210"/>
          <a:stretch>
            <a:fillRect/>
          </a:stretch>
        </p:blipFill>
        <p:spPr bwMode="auto">
          <a:xfrm>
            <a:off x="3733800" y="5378450"/>
            <a:ext cx="62388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16" descr="video-ipo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6" t="5927" r="10791" b="3210"/>
          <a:stretch>
            <a:fillRect/>
          </a:stretch>
        </p:blipFill>
        <p:spPr bwMode="auto">
          <a:xfrm>
            <a:off x="6705600" y="5378450"/>
            <a:ext cx="62388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Picture 17" descr="video-ipo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6" t="5927" r="10791" b="3210"/>
          <a:stretch>
            <a:fillRect/>
          </a:stretch>
        </p:blipFill>
        <p:spPr bwMode="auto">
          <a:xfrm>
            <a:off x="9753600" y="5378450"/>
            <a:ext cx="62388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72359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Object Concept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smtClean="0"/>
              <a:t>procedural programming:  </a:t>
            </a:r>
            <a:r>
              <a:rPr lang="en-US" smtClean="0"/>
              <a:t>Programs that perform their behavior as a series of steps to be carried out</a:t>
            </a:r>
          </a:p>
          <a:p>
            <a:pPr lvl="1">
              <a:buFont typeface="Wingdings 2" panose="05020102010507070707" pitchFamily="18" charset="2"/>
              <a:buNone/>
            </a:pPr>
            <a:endParaRPr lang="en-US" smtClean="0"/>
          </a:p>
          <a:p>
            <a:r>
              <a:rPr lang="en-US" b="1" smtClean="0"/>
              <a:t>object-oriented programming (OOP)</a:t>
            </a:r>
            <a:r>
              <a:rPr lang="en-US" smtClean="0"/>
              <a:t>: Programs that perform their behavior as interactions between objects</a:t>
            </a:r>
          </a:p>
          <a:p>
            <a:pPr lvl="1"/>
            <a:r>
              <a:rPr lang="en-US" smtClean="0"/>
              <a:t>Takes practice to understand the object concept</a:t>
            </a:r>
          </a:p>
        </p:txBody>
      </p:sp>
    </p:spTree>
    <p:extLst>
      <p:ext uri="{BB962C8B-B14F-4D97-AF65-F5344CB8AC3E}">
        <p14:creationId xmlns:p14="http://schemas.microsoft.com/office/powerpoint/2010/main" val="117877888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1454</TotalTime>
  <Words>3827</Words>
  <Application>Microsoft Office PowerPoint</Application>
  <PresentationFormat>Widescreen</PresentationFormat>
  <Paragraphs>905</Paragraphs>
  <Slides>69</Slides>
  <Notes>1</Notes>
  <HiddenSlides>1</HiddenSlides>
  <MMClips>0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69</vt:i4>
      </vt:variant>
    </vt:vector>
  </HeadingPairs>
  <TitlesOfParts>
    <vt:vector size="84" baseType="lpstr">
      <vt:lpstr>ＭＳ Ｐゴシック</vt:lpstr>
      <vt:lpstr>ＭＳ Ｐゴシック</vt:lpstr>
      <vt:lpstr>Arial</vt:lpstr>
      <vt:lpstr>Calibri</vt:lpstr>
      <vt:lpstr>Calibri Light</vt:lpstr>
      <vt:lpstr>Courier New</vt:lpstr>
      <vt:lpstr>Courier New Bold</vt:lpstr>
      <vt:lpstr>Tahoma</vt:lpstr>
      <vt:lpstr>Times New Roman</vt:lpstr>
      <vt:lpstr>Verdana</vt:lpstr>
      <vt:lpstr>Wingdings</vt:lpstr>
      <vt:lpstr>Wingdings 2</vt:lpstr>
      <vt:lpstr>ヒラギノ角ゴ ProN W6</vt:lpstr>
      <vt:lpstr>Office Theme</vt:lpstr>
      <vt:lpstr>Equation</vt:lpstr>
      <vt:lpstr>Building Python Programs</vt:lpstr>
      <vt:lpstr>Clients of objects</vt:lpstr>
      <vt:lpstr>Classes and objects</vt:lpstr>
      <vt:lpstr>A programming problem</vt:lpstr>
      <vt:lpstr>Observations</vt:lpstr>
      <vt:lpstr>Observations</vt:lpstr>
      <vt:lpstr>Abstraction</vt:lpstr>
      <vt:lpstr>Blueprint analogy</vt:lpstr>
      <vt:lpstr>The Object Concept</vt:lpstr>
      <vt:lpstr>Our task</vt:lpstr>
      <vt:lpstr>Point objects (desired)</vt:lpstr>
      <vt:lpstr>Point class as blueprint</vt:lpstr>
      <vt:lpstr>Point class, version 1</vt:lpstr>
      <vt:lpstr>Attributes</vt:lpstr>
      <vt:lpstr>Accessing attributes</vt:lpstr>
      <vt:lpstr>A class and its client</vt:lpstr>
      <vt:lpstr>point_main client example</vt:lpstr>
      <vt:lpstr>Client code redundancy</vt:lpstr>
      <vt:lpstr>Eliminating redundancy, v1</vt:lpstr>
      <vt:lpstr>Problems with function solution</vt:lpstr>
      <vt:lpstr>Instance methods</vt:lpstr>
      <vt:lpstr>Instance method example</vt:lpstr>
      <vt:lpstr>Point objects w/ method</vt:lpstr>
      <vt:lpstr>The implicit parameter</vt:lpstr>
      <vt:lpstr>Point class, version 2</vt:lpstr>
      <vt:lpstr>Class method questions</vt:lpstr>
      <vt:lpstr>Class method answers</vt:lpstr>
      <vt:lpstr>Point objects w/ method</vt:lpstr>
      <vt:lpstr>Kinds of methods</vt:lpstr>
      <vt:lpstr>Initializing objects</vt:lpstr>
      <vt:lpstr>Printing objects</vt:lpstr>
      <vt:lpstr>The __str__ method</vt:lpstr>
      <vt:lpstr>__str__ syntax</vt:lpstr>
      <vt:lpstr>PowerPoint Presentation</vt:lpstr>
      <vt:lpstr>Encapsulation</vt:lpstr>
      <vt:lpstr>Private fields</vt:lpstr>
      <vt:lpstr>Accessing private state</vt:lpstr>
      <vt:lpstr>Benefits of encapsulation</vt:lpstr>
      <vt:lpstr>Point class, version 4</vt:lpstr>
      <vt:lpstr>Client code, version 4</vt:lpstr>
      <vt:lpstr>PowerPoint Presentation</vt:lpstr>
      <vt:lpstr>The software crisis</vt:lpstr>
      <vt:lpstr>Law firm employee analogy</vt:lpstr>
      <vt:lpstr>Separating behavior</vt:lpstr>
      <vt:lpstr>Is-a relationships, hierarchies</vt:lpstr>
      <vt:lpstr>Employee regulations</vt:lpstr>
      <vt:lpstr>An Employee class</vt:lpstr>
      <vt:lpstr>Redundant Secretary class</vt:lpstr>
      <vt:lpstr>Desire for code-sharing</vt:lpstr>
      <vt:lpstr>Inheritance</vt:lpstr>
      <vt:lpstr>Inheritance syntax</vt:lpstr>
      <vt:lpstr>Improved Secretary code</vt:lpstr>
      <vt:lpstr>Implementing Lawyer</vt:lpstr>
      <vt:lpstr>Overriding methods</vt:lpstr>
      <vt:lpstr>Lawyer class</vt:lpstr>
      <vt:lpstr>Marketer class</vt:lpstr>
      <vt:lpstr>Levels of inheritance</vt:lpstr>
      <vt:lpstr>LegalSecretary class</vt:lpstr>
      <vt:lpstr>Calling overridden methods</vt:lpstr>
      <vt:lpstr>Inheritance and constructors</vt:lpstr>
      <vt:lpstr>Modified Employee class</vt:lpstr>
      <vt:lpstr>Problem with constructors</vt:lpstr>
      <vt:lpstr>Modified Marketer class</vt:lpstr>
      <vt:lpstr>Modified Secretary class</vt:lpstr>
      <vt:lpstr>Inheritance and fields</vt:lpstr>
      <vt:lpstr>Improved Employee code</vt:lpstr>
      <vt:lpstr>Revisiting Secretary</vt:lpstr>
      <vt:lpstr>Improved Employee code</vt:lpstr>
      <vt:lpstr>Improved Secretary code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allison</dc:creator>
  <cp:lastModifiedBy>allison</cp:lastModifiedBy>
  <cp:revision>16</cp:revision>
  <dcterms:created xsi:type="dcterms:W3CDTF">2016-11-06T01:38:56Z</dcterms:created>
  <dcterms:modified xsi:type="dcterms:W3CDTF">2018-09-29T09:09:47Z</dcterms:modified>
</cp:coreProperties>
</file>