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90" r:id="rId2"/>
    <p:sldId id="259" r:id="rId3"/>
    <p:sldId id="260" r:id="rId4"/>
    <p:sldId id="287" r:id="rId5"/>
    <p:sldId id="28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16" r:id="rId54"/>
    <p:sldId id="317" r:id="rId55"/>
    <p:sldId id="318" r:id="rId56"/>
    <p:sldId id="319" r:id="rId57"/>
    <p:sldId id="320" r:id="rId58"/>
    <p:sldId id="321" r:id="rId59"/>
    <p:sldId id="322" r:id="rId60"/>
    <p:sldId id="323" r:id="rId61"/>
    <p:sldId id="324" r:id="rId62"/>
    <p:sldId id="325" r:id="rId63"/>
    <p:sldId id="326" r:id="rId64"/>
    <p:sldId id="327" r:id="rId65"/>
    <p:sldId id="328" r:id="rId66"/>
    <p:sldId id="329" r:id="rId67"/>
    <p:sldId id="330" r:id="rId68"/>
    <p:sldId id="331" r:id="rId69"/>
    <p:sldId id="332" r:id="rId7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66" autoAdjust="0"/>
    <p:restoredTop sz="94660"/>
  </p:normalViewPr>
  <p:slideViewPr>
    <p:cSldViewPr snapToGrid="0">
      <p:cViewPr varScale="1">
        <p:scale>
          <a:sx n="192" d="100"/>
          <a:sy n="192" d="100"/>
        </p:scale>
        <p:origin x="-1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5E72F-9D87-4EC4-9697-C8D8AB2A7765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5A8B1-4B78-4E0F-97DF-C0F3367EA4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8596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F793F6D-729F-428E-8EC7-C4A71E8AE212}" type="slidenum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3205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235-FD6A-48D8-A430-CA6BEEC58810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2714-9AAF-4E6F-A3EC-499918B55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2849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235-FD6A-48D8-A430-CA6BEEC58810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2714-9AAF-4E6F-A3EC-499918B55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622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235-FD6A-48D8-A430-CA6BEEC58810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2714-9AAF-4E6F-A3EC-499918B55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717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235-FD6A-48D8-A430-CA6BEEC58810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2714-9AAF-4E6F-A3EC-499918B55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608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235-FD6A-48D8-A430-CA6BEEC58810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2714-9AAF-4E6F-A3EC-499918B55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0996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235-FD6A-48D8-A430-CA6BEEC58810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2714-9AAF-4E6F-A3EC-499918B55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736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235-FD6A-48D8-A430-CA6BEEC58810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2714-9AAF-4E6F-A3EC-499918B55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630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235-FD6A-48D8-A430-CA6BEEC58810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2714-9AAF-4E6F-A3EC-499918B55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055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235-FD6A-48D8-A430-CA6BEEC58810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2714-9AAF-4E6F-A3EC-499918B55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34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235-FD6A-48D8-A430-CA6BEEC58810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2714-9AAF-4E6F-A3EC-499918B55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1917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235-FD6A-48D8-A430-CA6BEEC58810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2714-9AAF-4E6F-A3EC-499918B55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315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33235-FD6A-48D8-A430-CA6BEEC58810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02714-9AAF-4E6F-A3EC-499918B559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942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634532" y="2468843"/>
            <a:ext cx="9144000" cy="937549"/>
          </a:xfrm>
        </p:spPr>
        <p:txBody>
          <a:bodyPr/>
          <a:lstStyle/>
          <a:p>
            <a:pPr eaLnBrk="1" hangingPunct="1"/>
            <a:r>
              <a:rPr lang="en-US" dirty="0" smtClean="0"/>
              <a:t>Building Python Programs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634532" y="3476737"/>
            <a:ext cx="9144000" cy="62299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sz="3600" dirty="0" smtClean="0"/>
              <a:t>Chapter 11: Classes and Objects</a:t>
            </a:r>
            <a:endParaRPr lang="en-US" sz="36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62144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Our task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 the following slides, we will implement a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class as a way of learning about defining classes.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We will define a type of objects named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Each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object will contain x/y data called </a:t>
            </a:r>
            <a:r>
              <a:rPr lang="en-US" b="1" dirty="0" smtClean="0"/>
              <a:t>attributes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Each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object will contain behavior called </a:t>
            </a:r>
            <a:r>
              <a:rPr lang="en-US" b="1" dirty="0" smtClean="0"/>
              <a:t>methods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b="1" dirty="0" smtClean="0"/>
              <a:t>Client programs</a:t>
            </a:r>
            <a:r>
              <a:rPr lang="en-US" dirty="0" smtClean="0"/>
              <a:t> will use the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objects.</a:t>
            </a:r>
          </a:p>
        </p:txBody>
      </p:sp>
    </p:spTree>
    <p:extLst>
      <p:ext uri="{BB962C8B-B14F-4D97-AF65-F5344CB8AC3E}">
        <p14:creationId xmlns="" xmlns:p14="http://schemas.microsoft.com/office/powerpoint/2010/main" val="3360554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838200" y="261883"/>
            <a:ext cx="10515600" cy="13255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objects (desired)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838200" y="884903"/>
            <a:ext cx="10515600" cy="529206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p1 = Point(5, -2)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p2 = Point()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origin, (0, 0)</a:t>
            </a:r>
            <a:endParaRPr lang="en-US" sz="9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Data in each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object:</a:t>
            </a:r>
          </a:p>
          <a:p>
            <a:pPr marL="457200" lvl="1" indent="0" eaLnBrk="1" hangingPunct="1">
              <a:buNone/>
            </a:pPr>
            <a:endParaRPr lang="en-US" sz="1800" dirty="0" smtClean="0"/>
          </a:p>
          <a:p>
            <a:pPr lvl="1" eaLnBrk="1" hangingPunct="1"/>
            <a:endParaRPr lang="en-US" sz="1800" dirty="0" smtClean="0"/>
          </a:p>
          <a:p>
            <a:pPr lvl="1" eaLnBrk="1" hangingPunct="1"/>
            <a:endParaRPr lang="en-US" sz="1800" dirty="0" smtClean="0"/>
          </a:p>
          <a:p>
            <a:pPr lvl="1" eaLnBrk="1" hangingPunct="1"/>
            <a:endParaRPr lang="en-US" sz="1800" dirty="0" smtClean="0"/>
          </a:p>
          <a:p>
            <a:pPr eaLnBrk="1" hangingPunct="1"/>
            <a:r>
              <a:rPr lang="en-US" dirty="0" smtClean="0"/>
              <a:t>Methods in each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object:</a:t>
            </a:r>
          </a:p>
        </p:txBody>
      </p:sp>
      <p:graphicFrame>
        <p:nvGraphicFramePr>
          <p:cNvPr id="1062965" name="Group 53"/>
          <p:cNvGraphicFramePr>
            <a:graphicFrameLocks noGrp="1"/>
          </p:cNvGraphicFramePr>
          <p:nvPr/>
        </p:nvGraphicFramePr>
        <p:xfrm>
          <a:off x="2057401" y="4521200"/>
          <a:ext cx="8418513" cy="2211387"/>
        </p:xfrm>
        <a:graphic>
          <a:graphicData uri="http://schemas.openxmlformats.org/drawingml/2006/table">
            <a:tbl>
              <a:tblPr/>
              <a:tblGrid>
                <a:gridCol w="2581275"/>
                <a:gridCol w="5837238"/>
              </a:tblGrid>
              <a:tr h="4065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Method name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Description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setLocation(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sets the point's x and y to the given values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translate(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dx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dy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adjusts the point's x and y by the given amounts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distance(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how far away the point is from point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draw(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g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displays the point on a drawing panel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62948" name="Group 3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71874042"/>
              </p:ext>
            </p:extLst>
          </p:nvPr>
        </p:nvGraphicFramePr>
        <p:xfrm>
          <a:off x="1075175" y="2667000"/>
          <a:ext cx="5493902" cy="1219200"/>
        </p:xfrm>
        <a:graphic>
          <a:graphicData uri="http://schemas.openxmlformats.org/drawingml/2006/table">
            <a:tbl>
              <a:tblPr/>
              <a:tblGrid>
                <a:gridCol w="2401555"/>
                <a:gridCol w="3092347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Attribute name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the point's x-coordinate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the point's y-coordinate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401888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class as blueprint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838200" y="1905137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The class (blueprint) will describe how to create objects.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Each object will contain its own data and methods.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191000" y="1401764"/>
            <a:ext cx="3505200" cy="1806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u="sng" dirty="0">
                <a:cs typeface="Times New Roman" panose="02020603050405020304" pitchFamily="18" charset="0"/>
              </a:rPr>
              <a:t>Point class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400" dirty="0">
                <a:cs typeface="Times New Roman" panose="02020603050405020304" pitchFamily="18" charset="0"/>
              </a:rPr>
              <a:t>state:</a:t>
            </a:r>
            <a:br>
              <a:rPr lang="en-US" sz="1400" dirty="0">
                <a:cs typeface="Times New Roman" panose="02020603050405020304" pitchFamily="18" charset="0"/>
              </a:rPr>
            </a:b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x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,  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400" dirty="0">
                <a:cs typeface="Times New Roman" panose="02020603050405020304" pitchFamily="18" charset="0"/>
              </a:rPr>
              <a:t>behavior:</a:t>
            </a:r>
            <a:br>
              <a:rPr lang="en-US" sz="1400" dirty="0">
                <a:cs typeface="Times New Roman" panose="02020603050405020304" pitchFamily="18" charset="0"/>
              </a:rPr>
            </a:br>
            <a:r>
              <a:rPr lang="en-US" sz="14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set_location</a:t>
            </a: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(x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y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b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translate(</a:t>
            </a:r>
            <a:r>
              <a:rPr lang="en-US" sz="14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dx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sz="14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dy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b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distance(pt)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/>
            </a:r>
            <a:b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draw(panel)</a:t>
            </a:r>
            <a:endParaRPr lang="en-US" sz="14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grpSp>
        <p:nvGrpSpPr>
          <p:cNvPr id="17413" name="Group 5"/>
          <p:cNvGrpSpPr>
            <a:grpSpLocks/>
          </p:cNvGrpSpPr>
          <p:nvPr/>
        </p:nvGrpSpPr>
        <p:grpSpPr bwMode="auto">
          <a:xfrm>
            <a:off x="3810000" y="3279776"/>
            <a:ext cx="4191000" cy="519113"/>
            <a:chOff x="1440" y="2448"/>
            <a:chExt cx="2640" cy="327"/>
          </a:xfrm>
        </p:grpSpPr>
        <p:sp>
          <p:nvSpPr>
            <p:cNvPr id="17417" name="Line 6"/>
            <p:cNvSpPr>
              <a:spLocks noChangeShapeType="1"/>
            </p:cNvSpPr>
            <p:nvPr/>
          </p:nvSpPr>
          <p:spPr bwMode="auto">
            <a:xfrm flipH="1">
              <a:off x="1440" y="2448"/>
              <a:ext cx="1296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18" name="Line 7"/>
            <p:cNvSpPr>
              <a:spLocks noChangeShapeType="1"/>
            </p:cNvSpPr>
            <p:nvPr/>
          </p:nvSpPr>
          <p:spPr bwMode="auto">
            <a:xfrm>
              <a:off x="2784" y="2448"/>
              <a:ext cx="0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19" name="Line 8"/>
            <p:cNvSpPr>
              <a:spLocks noChangeShapeType="1"/>
            </p:cNvSpPr>
            <p:nvPr/>
          </p:nvSpPr>
          <p:spPr bwMode="auto">
            <a:xfrm>
              <a:off x="2832" y="2448"/>
              <a:ext cx="1248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1467059" y="3813176"/>
            <a:ext cx="3028741" cy="16866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 b="1" u="sng" dirty="0">
                <a:latin typeface="Tahoma" panose="020B0604030504040204" pitchFamily="34" charset="0"/>
                <a:cs typeface="Times New Roman" panose="02020603050405020304" pitchFamily="18" charset="0"/>
              </a:rPr>
              <a:t>Point object #1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x = 5,   y = -2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14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set_location</a:t>
            </a: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(x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y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b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translate(</a:t>
            </a:r>
            <a:r>
              <a:rPr lang="en-US" sz="14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dx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sz="14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dy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b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distance(pt)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/>
            </a:r>
            <a:b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draw(panel)</a:t>
            </a:r>
            <a:endParaRPr lang="en-US" sz="14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4572000" y="3813176"/>
            <a:ext cx="3048000" cy="16866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 b="1" u="sng" dirty="0">
                <a:latin typeface="Tahoma" panose="020B0604030504040204" pitchFamily="34" charset="0"/>
                <a:cs typeface="Times New Roman" panose="02020603050405020304" pitchFamily="18" charset="0"/>
              </a:rPr>
              <a:t>Point object #2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x = -245,   y = 1897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14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set_location</a:t>
            </a: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(x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y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b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translate(</a:t>
            </a:r>
            <a:r>
              <a:rPr lang="en-US" sz="14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dx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sz="14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dy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b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distance(pt)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/>
            </a:r>
            <a:b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draw(panel)</a:t>
            </a:r>
            <a:endParaRPr lang="en-US" sz="14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7696200" y="3813176"/>
            <a:ext cx="2975148" cy="16866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 b="1" u="sng" dirty="0">
                <a:latin typeface="Tahoma" panose="020B0604030504040204" pitchFamily="34" charset="0"/>
                <a:cs typeface="Times New Roman" panose="02020603050405020304" pitchFamily="18" charset="0"/>
              </a:rPr>
              <a:t>Point object #3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x = 18,   y = 42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14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set_location</a:t>
            </a: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(x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y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b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translate(</a:t>
            </a:r>
            <a:r>
              <a:rPr lang="en-US" sz="14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dx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sz="14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dy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b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distance(pt)</a:t>
            </a:r>
            <a: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  <a:t/>
            </a:r>
            <a:br>
              <a:rPr lang="en-US" sz="1400" dirty="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sz="14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draw(panel)</a:t>
            </a:r>
            <a:endParaRPr lang="en-US" sz="14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8582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 class, version 1</a:t>
            </a:r>
          </a:p>
        </p:txBody>
      </p:sp>
      <p:sp>
        <p:nvSpPr>
          <p:cNvPr id="106701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class Point: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__</a:t>
            </a:r>
            <a:r>
              <a:rPr lang="en-US" dirty="0" err="1" smtClean="0">
                <a:latin typeface="Courier New" panose="02070309020205020404" pitchFamily="49" charset="0"/>
              </a:rPr>
              <a:t>init</a:t>
            </a:r>
            <a:r>
              <a:rPr lang="en-US" dirty="0" smtClean="0">
                <a:latin typeface="Courier New" panose="02070309020205020404" pitchFamily="49" charset="0"/>
              </a:rPr>
              <a:t>__(self):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        </a:t>
            </a:r>
            <a:r>
              <a:rPr lang="en-US" dirty="0" err="1" smtClean="0">
                <a:latin typeface="Courier New" panose="02070309020205020404" pitchFamily="49" charset="0"/>
              </a:rPr>
              <a:t>self.</a:t>
            </a:r>
            <a:r>
              <a:rPr lang="en-US" b="1" dirty="0" err="1" smtClean="0">
                <a:latin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</a:rPr>
              <a:t> = 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        </a:t>
            </a:r>
            <a:r>
              <a:rPr lang="en-US" dirty="0" err="1" smtClean="0">
                <a:latin typeface="Courier New" panose="02070309020205020404" pitchFamily="49" charset="0"/>
              </a:rPr>
              <a:t>self.</a:t>
            </a:r>
            <a:r>
              <a:rPr lang="en-US" b="1" dirty="0" err="1" smtClean="0">
                <a:latin typeface="Courier New" panose="02070309020205020404" pitchFamily="49" charset="0"/>
              </a:rPr>
              <a:t>y</a:t>
            </a:r>
            <a:r>
              <a:rPr lang="en-US" b="1" dirty="0" smtClean="0">
                <a:latin typeface="Courier New" panose="02070309020205020404" pitchFamily="49" charset="0"/>
              </a:rPr>
              <a:t> = 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800" dirty="0"/>
          </a:p>
          <a:p>
            <a:pPr lvl="1" eaLnBrk="1" hangingPunct="1"/>
            <a:r>
              <a:rPr lang="en-US" dirty="0" smtClean="0"/>
              <a:t>Save this code into a file named </a:t>
            </a:r>
            <a:r>
              <a:rPr lang="en-US" dirty="0" smtClean="0">
                <a:latin typeface="Courier New" panose="02070309020205020404" pitchFamily="49" charset="0"/>
              </a:rPr>
              <a:t>point.py</a:t>
            </a:r>
            <a:r>
              <a:rPr lang="en-US" dirty="0" smtClean="0"/>
              <a:t>.</a:t>
            </a:r>
          </a:p>
          <a:p>
            <a:pPr lvl="1" eaLnBrk="1" hangingPunct="1"/>
            <a:endParaRPr 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The above code creates a new type named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Each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object contains two pieces of data:</a:t>
            </a:r>
          </a:p>
          <a:p>
            <a:pPr lvl="2" eaLnBrk="1" hangingPunct="1"/>
            <a:r>
              <a:rPr lang="en-US" dirty="0" smtClean="0"/>
              <a:t>an </a:t>
            </a:r>
            <a:r>
              <a:rPr lang="en-US" dirty="0" err="1" smtClean="0">
                <a:latin typeface="Courier New" panose="02070309020205020404" pitchFamily="49" charset="0"/>
              </a:rPr>
              <a:t>int</a:t>
            </a:r>
            <a:r>
              <a:rPr lang="en-US" dirty="0" smtClean="0"/>
              <a:t> named </a:t>
            </a:r>
            <a:r>
              <a:rPr lang="en-US" dirty="0" smtClean="0">
                <a:latin typeface="Courier New" panose="02070309020205020404" pitchFamily="49" charset="0"/>
              </a:rPr>
              <a:t>x</a:t>
            </a:r>
            <a:r>
              <a:rPr lang="en-US" dirty="0" smtClean="0"/>
              <a:t>, and</a:t>
            </a:r>
          </a:p>
          <a:p>
            <a:pPr lvl="2" eaLnBrk="1" hangingPunct="1"/>
            <a:r>
              <a:rPr lang="en-US" dirty="0" smtClean="0"/>
              <a:t>an </a:t>
            </a:r>
            <a:r>
              <a:rPr lang="en-US" dirty="0" err="1" smtClean="0">
                <a:latin typeface="Courier New" panose="02070309020205020404" pitchFamily="49" charset="0"/>
              </a:rPr>
              <a:t>int</a:t>
            </a:r>
            <a:r>
              <a:rPr lang="en-US" dirty="0" smtClean="0"/>
              <a:t> named </a:t>
            </a:r>
            <a:r>
              <a:rPr lang="en-US" dirty="0" smtClean="0">
                <a:latin typeface="Courier New" panose="02070309020205020404" pitchFamily="49" charset="0"/>
              </a:rPr>
              <a:t>y</a:t>
            </a:r>
            <a:r>
              <a:rPr lang="en-US" dirty="0" smtClean="0"/>
              <a:t>.</a:t>
            </a:r>
          </a:p>
          <a:p>
            <a:pPr lvl="2" eaLnBrk="1" hangingPunct="1"/>
            <a:endParaRPr lang="en-US" dirty="0" smtClean="0"/>
          </a:p>
          <a:p>
            <a:pPr lvl="1" eaLnBrk="1" hangingPunct="1"/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objects do not contain any behavior (yet).</a:t>
            </a: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4196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7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Attributes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dirty="0" smtClean="0"/>
              <a:t>attribute</a:t>
            </a:r>
            <a:r>
              <a:rPr lang="en-US" dirty="0" smtClean="0"/>
              <a:t>: A variable inside an object that is part of its state.</a:t>
            </a:r>
          </a:p>
          <a:p>
            <a:pPr lvl="1" eaLnBrk="1" hangingPunct="1"/>
            <a:r>
              <a:rPr lang="en-US" dirty="0" smtClean="0"/>
              <a:t>Each object has </a:t>
            </a:r>
            <a:r>
              <a:rPr lang="en-US" i="1" dirty="0" smtClean="0"/>
              <a:t>its own copy </a:t>
            </a:r>
            <a:r>
              <a:rPr lang="en-US" dirty="0" smtClean="0"/>
              <a:t>of each field.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Declaration syntax: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b="1" i="1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b="1" i="1" dirty="0" smtClean="0"/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self.</a:t>
            </a:r>
            <a:r>
              <a:rPr lang="en-US" b="1" dirty="0" smtClean="0"/>
              <a:t>name = value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Example: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class Student: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__</a:t>
            </a:r>
            <a:r>
              <a:rPr lang="en-US" dirty="0" err="1" smtClean="0">
                <a:latin typeface="Courier New" panose="02070309020205020404" pitchFamily="49" charset="0"/>
              </a:rPr>
              <a:t>init</a:t>
            </a:r>
            <a:r>
              <a:rPr lang="en-US" dirty="0" smtClean="0">
                <a:latin typeface="Courier New" panose="02070309020205020404" pitchFamily="49" charset="0"/>
              </a:rPr>
              <a:t>__(self):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   self.name</a:t>
            </a:r>
            <a:r>
              <a:rPr lang="en-US" dirty="0" smtClean="0">
                <a:latin typeface="Courier New" panose="02070309020205020404" pitchFamily="49" charset="0"/>
              </a:rPr>
              <a:t> = ""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each Student object has a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   </a:t>
            </a:r>
            <a:r>
              <a:rPr lang="en-US" b="1" dirty="0" err="1" smtClean="0">
                <a:latin typeface="Courier New" panose="02070309020205020404" pitchFamily="49" charset="0"/>
              </a:rPr>
              <a:t>self.gpa</a:t>
            </a:r>
            <a:r>
              <a:rPr lang="en-US" dirty="0" smtClean="0">
                <a:latin typeface="Courier New" panose="02070309020205020404" pitchFamily="49" charset="0"/>
              </a:rPr>
              <a:t> = 0.0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name and 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gpa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field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621647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Accessing attributes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2286000" algn="l"/>
              </a:tabLst>
            </a:pPr>
            <a:r>
              <a:rPr lang="en-US" dirty="0" smtClean="0"/>
              <a:t>Other classes can access/modify an object's attributes.</a:t>
            </a:r>
          </a:p>
          <a:p>
            <a:pPr lvl="1">
              <a:tabLst>
                <a:tab pos="2286000" algn="l"/>
              </a:tabLst>
            </a:pPr>
            <a:endParaRPr lang="en-US" sz="800" dirty="0"/>
          </a:p>
          <a:p>
            <a:pPr lvl="1">
              <a:tabLst>
                <a:tab pos="2286000" algn="l"/>
              </a:tabLst>
            </a:pPr>
            <a:r>
              <a:rPr lang="en-US" dirty="0" smtClean="0"/>
              <a:t>access:	</a:t>
            </a:r>
            <a:r>
              <a:rPr lang="en-US" b="1" dirty="0" err="1" smtClean="0"/>
              <a:t>variable</a:t>
            </a:r>
            <a:r>
              <a:rPr lang="en-US" dirty="0" err="1" smtClean="0">
                <a:latin typeface="Courier New" panose="02070309020205020404" pitchFamily="49" charset="0"/>
              </a:rPr>
              <a:t>.</a:t>
            </a:r>
            <a:r>
              <a:rPr lang="en-US" b="1" dirty="0" err="1" smtClean="0"/>
              <a:t>attribute</a:t>
            </a:r>
            <a:endParaRPr lang="en-US" sz="800" dirty="0">
              <a:latin typeface="Courier New" panose="02070309020205020404" pitchFamily="49" charset="0"/>
            </a:endParaRPr>
          </a:p>
          <a:p>
            <a:pPr lvl="1">
              <a:tabLst>
                <a:tab pos="2286000" algn="l"/>
              </a:tabLst>
            </a:pPr>
            <a:r>
              <a:rPr lang="en-US" dirty="0" smtClean="0"/>
              <a:t>modify:	</a:t>
            </a:r>
            <a:r>
              <a:rPr lang="en-US" b="1" dirty="0" err="1" smtClean="0"/>
              <a:t>variable</a:t>
            </a:r>
            <a:r>
              <a:rPr lang="en-US" dirty="0" err="1" smtClean="0">
                <a:latin typeface="Courier New" panose="02070309020205020404" pitchFamily="49" charset="0"/>
              </a:rPr>
              <a:t>.</a:t>
            </a:r>
            <a:r>
              <a:rPr lang="en-US" b="1" dirty="0" err="1" smtClean="0"/>
              <a:t>attribute</a:t>
            </a:r>
            <a:r>
              <a:rPr lang="en-US" b="1" i="1" dirty="0" smtClean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=</a:t>
            </a:r>
            <a:r>
              <a:rPr lang="en-US" b="1" i="1" dirty="0" smtClean="0">
                <a:latin typeface="Courier New" panose="02070309020205020404" pitchFamily="49" charset="0"/>
              </a:rPr>
              <a:t> </a:t>
            </a:r>
            <a:r>
              <a:rPr lang="en-US" b="1" dirty="0" smtClean="0"/>
              <a:t>value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tabLst>
                <a:tab pos="2286000" algn="l"/>
              </a:tabLst>
            </a:pPr>
            <a:endParaRPr lang="en-US" dirty="0" smtClean="0"/>
          </a:p>
          <a:p>
            <a:pPr lvl="1">
              <a:tabLst>
                <a:tab pos="2286000" algn="l"/>
              </a:tabLst>
            </a:pPr>
            <a:endParaRPr lang="en-US" dirty="0" smtClean="0"/>
          </a:p>
          <a:p>
            <a:pPr>
              <a:tabLst>
                <a:tab pos="2286000" algn="l"/>
              </a:tabLst>
            </a:pPr>
            <a:r>
              <a:rPr lang="en-US" dirty="0" smtClean="0"/>
              <a:t>Example:</a:t>
            </a:r>
          </a:p>
          <a:p>
            <a:pPr lvl="1">
              <a:lnSpc>
                <a:spcPct val="80000"/>
              </a:lnSpc>
              <a:buNone/>
              <a:tabLst>
                <a:tab pos="2286000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2286000" algn="l"/>
              </a:tabLst>
            </a:pPr>
            <a:r>
              <a:rPr lang="en-US" sz="1800" dirty="0" smtClean="0">
                <a:latin typeface="Courier New" panose="02070309020205020404" pitchFamily="49" charset="0"/>
              </a:rPr>
              <a:t>p1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Point()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2286000" algn="l"/>
              </a:tabLst>
            </a:pPr>
            <a:r>
              <a:rPr lang="en-US" sz="1800" dirty="0" smtClean="0">
                <a:latin typeface="Courier New" panose="02070309020205020404" pitchFamily="49" charset="0"/>
              </a:rPr>
              <a:t>p2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Point()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2286000" algn="l"/>
              </a:tabLst>
            </a:pP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the x-</a:t>
            </a:r>
            <a:r>
              <a:rPr lang="en-US" sz="1800" dirty="0" err="1">
                <a:latin typeface="Courier New" panose="02070309020205020404" pitchFamily="49" charset="0"/>
              </a:rPr>
              <a:t>coord</a:t>
            </a:r>
            <a:r>
              <a:rPr lang="en-US" sz="1800" dirty="0">
                <a:latin typeface="Courier New" panose="02070309020205020404" pitchFamily="49" charset="0"/>
              </a:rPr>
              <a:t> is " + 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smtClean="0">
                <a:latin typeface="Courier New" panose="02070309020205020404" pitchFamily="49" charset="0"/>
              </a:rPr>
              <a:t>p1.x</a:t>
            </a:r>
            <a:r>
              <a:rPr lang="en-US" sz="1800" dirty="0" smtClean="0">
                <a:latin typeface="Courier New" panose="02070309020205020404" pitchFamily="49" charset="0"/>
              </a:rPr>
              <a:t>))  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access</a:t>
            </a:r>
          </a:p>
          <a:p>
            <a:pPr lvl="1">
              <a:lnSpc>
                <a:spcPct val="80000"/>
              </a:lnSpc>
              <a:buNone/>
              <a:tabLst>
                <a:tab pos="2286000" algn="l"/>
              </a:tabLst>
            </a:pPr>
            <a:r>
              <a:rPr lang="en-US" sz="1800" b="1" dirty="0">
                <a:latin typeface="Courier New" panose="02070309020205020404" pitchFamily="49" charset="0"/>
              </a:rPr>
              <a:t>p2.y =</a:t>
            </a: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13                             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modify</a:t>
            </a:r>
          </a:p>
        </p:txBody>
      </p:sp>
    </p:spTree>
    <p:extLst>
      <p:ext uri="{BB962C8B-B14F-4D97-AF65-F5344CB8AC3E}">
        <p14:creationId xmlns="" xmlns:p14="http://schemas.microsoft.com/office/powerpoint/2010/main" val="604924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class and its client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point.py</a:t>
            </a:r>
            <a:r>
              <a:rPr lang="en-US" dirty="0" smtClean="0"/>
              <a:t> is not, by itself, a runnable program.</a:t>
            </a:r>
          </a:p>
          <a:p>
            <a:pPr lvl="1" eaLnBrk="1" hangingPunct="1"/>
            <a:r>
              <a:rPr lang="en-US" dirty="0" smtClean="0"/>
              <a:t>A class can be used by </a:t>
            </a:r>
            <a:r>
              <a:rPr lang="en-US" b="1" dirty="0" smtClean="0"/>
              <a:t>client</a:t>
            </a:r>
            <a:r>
              <a:rPr lang="en-US" dirty="0" smtClean="0"/>
              <a:t> programs.</a:t>
            </a:r>
            <a:endParaRPr lang="en-US" sz="800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57400" y="2578100"/>
            <a:ext cx="3810000" cy="280076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1775" indent="-2317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311275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425575"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539875" indent="-20955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1462088" indent="-20955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u="sng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point_main.py</a:t>
            </a:r>
            <a:r>
              <a:rPr lang="en-US" sz="1600" u="sng" dirty="0" smtClean="0">
                <a:cs typeface="Times New Roman" panose="02020603050405020304" pitchFamily="18" charset="0"/>
              </a:rPr>
              <a:t> </a:t>
            </a:r>
            <a:r>
              <a:rPr lang="en-US" sz="1600" u="sng" dirty="0">
                <a:cs typeface="Times New Roman" panose="02020603050405020304" pitchFamily="18" charset="0"/>
              </a:rPr>
              <a:t>(client program)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main():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p1 </a:t>
            </a:r>
            <a:r>
              <a:rPr lang="en-US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= </a:t>
            </a:r>
            <a:r>
              <a:rPr lang="en-US" sz="1600" b="1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Point()</a:t>
            </a:r>
            <a:endParaRPr lang="en-US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    p1.x = </a:t>
            </a:r>
            <a:r>
              <a:rPr lang="en-US" sz="1600" b="1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7</a:t>
            </a:r>
            <a:endParaRPr lang="en-US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    p1.y = </a:t>
            </a:r>
            <a:r>
              <a:rPr lang="en-US" sz="1600" b="1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endParaRPr lang="en-US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p2 </a:t>
            </a:r>
            <a:r>
              <a:rPr lang="en-US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= </a:t>
            </a:r>
            <a:r>
              <a:rPr lang="en-US" sz="1600" b="1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Point()</a:t>
            </a:r>
            <a:endParaRPr lang="en-US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    p2.x = </a:t>
            </a:r>
            <a:r>
              <a:rPr lang="en-US" sz="1600" b="1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4</a:t>
            </a:r>
            <a:endParaRPr lang="en-US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    p2.y = </a:t>
            </a:r>
            <a:r>
              <a:rPr lang="en-US" sz="1600" b="1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endParaRPr lang="en-US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...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main()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086600" y="2400300"/>
            <a:ext cx="3276600" cy="156966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1775" indent="-2317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311275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425575"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539875" indent="-20955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1462088" indent="-20955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u="sng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point.py</a:t>
            </a:r>
            <a:r>
              <a:rPr lang="en-US" sz="1600" u="sng" dirty="0" smtClean="0">
                <a:cs typeface="Times New Roman" panose="02020603050405020304" pitchFamily="18" charset="0"/>
              </a:rPr>
              <a:t> </a:t>
            </a:r>
            <a:r>
              <a:rPr lang="en-US" sz="1600" u="sng" dirty="0">
                <a:cs typeface="Times New Roman" panose="02020603050405020304" pitchFamily="18" charset="0"/>
              </a:rPr>
              <a:t>(class of objects)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class Point: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__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init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__(self):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self.x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self.y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858000" y="4191000"/>
            <a:ext cx="2438400" cy="687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70087" name="Group 7"/>
          <p:cNvGraphicFramePr>
            <a:graphicFrameLocks noGrp="1"/>
          </p:cNvGraphicFramePr>
          <p:nvPr/>
        </p:nvGraphicFramePr>
        <p:xfrm>
          <a:off x="7010400" y="4267201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48" name="Text Box 25"/>
          <p:cNvSpPr txBox="1">
            <a:spLocks noChangeArrowheads="1"/>
          </p:cNvSpPr>
          <p:nvPr/>
        </p:nvSpPr>
        <p:spPr bwMode="auto">
          <a:xfrm>
            <a:off x="6858000" y="5180014"/>
            <a:ext cx="2438400" cy="687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70106" name="Group 26"/>
          <p:cNvGraphicFramePr>
            <a:graphicFrameLocks noGrp="1"/>
          </p:cNvGraphicFramePr>
          <p:nvPr/>
        </p:nvGraphicFramePr>
        <p:xfrm>
          <a:off x="7010400" y="5256214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2" name="Line 44"/>
          <p:cNvSpPr>
            <a:spLocks noChangeShapeType="1"/>
          </p:cNvSpPr>
          <p:nvPr/>
        </p:nvSpPr>
        <p:spPr bwMode="auto">
          <a:xfrm>
            <a:off x="5943600" y="2743200"/>
            <a:ext cx="106680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3" name="Line 45"/>
          <p:cNvSpPr>
            <a:spLocks noChangeShapeType="1"/>
          </p:cNvSpPr>
          <p:nvPr/>
        </p:nvSpPr>
        <p:spPr bwMode="auto">
          <a:xfrm>
            <a:off x="5486400" y="35814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64" name="Line 46"/>
          <p:cNvSpPr>
            <a:spLocks noChangeShapeType="1"/>
          </p:cNvSpPr>
          <p:nvPr/>
        </p:nvSpPr>
        <p:spPr bwMode="auto">
          <a:xfrm>
            <a:off x="5486400" y="45720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895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latin typeface="Courier New" panose="02070309020205020404" pitchFamily="49" charset="0"/>
              </a:rPr>
              <a:t>point_main</a:t>
            </a:r>
            <a:r>
              <a:rPr lang="en-US" dirty="0" smtClean="0"/>
              <a:t> client example</a:t>
            </a:r>
          </a:p>
        </p:txBody>
      </p:sp>
      <p:sp>
        <p:nvSpPr>
          <p:cNvPr id="10711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r>
              <a:rPr lang="en-US" sz="1800" dirty="0" err="1" smtClean="0">
                <a:latin typeface="Courier New" charset="0"/>
                <a:ea typeface="ＭＳ Ｐゴシック" charset="0"/>
              </a:rPr>
              <a:t>def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 main():</a:t>
            </a:r>
            <a:endParaRPr lang="en-US" sz="18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r>
              <a:rPr lang="en-US" sz="1800" b="1" dirty="0">
                <a:solidFill>
                  <a:srgbClr val="008080"/>
                </a:solidFill>
                <a:latin typeface="Courier New" charset="0"/>
                <a:ea typeface="ＭＳ Ｐゴシック" charset="0"/>
              </a:rPr>
              <a:t>    </a:t>
            </a:r>
            <a:r>
              <a:rPr lang="en-US" sz="1800" b="1" dirty="0" smtClean="0">
                <a:solidFill>
                  <a:srgbClr val="008080"/>
                </a:solidFill>
                <a:latin typeface="Courier New" charset="0"/>
                <a:ea typeface="ＭＳ Ｐゴシック" charset="0"/>
              </a:rPr>
              <a:t># </a:t>
            </a:r>
            <a:r>
              <a:rPr lang="en-US" sz="1800" b="1" dirty="0">
                <a:solidFill>
                  <a:srgbClr val="008080"/>
                </a:solidFill>
                <a:latin typeface="Courier New" charset="0"/>
                <a:ea typeface="ＭＳ Ｐゴシック" charset="0"/>
              </a:rPr>
              <a:t>create two Point objects</a:t>
            </a: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r>
              <a:rPr lang="en-US" sz="1800" dirty="0">
                <a:latin typeface="Courier New" charset="0"/>
                <a:ea typeface="ＭＳ Ｐゴシック" charset="0"/>
              </a:rPr>
              <a:t>    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p1 </a:t>
            </a:r>
            <a:r>
              <a:rPr lang="en-US" sz="1800" dirty="0">
                <a:latin typeface="Courier New" charset="0"/>
                <a:ea typeface="ＭＳ Ｐゴシック" charset="0"/>
              </a:rPr>
              <a:t>= 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Point()</a:t>
            </a:r>
            <a:endParaRPr lang="en-US" sz="18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r>
              <a:rPr lang="en-US" sz="1800" dirty="0">
                <a:latin typeface="Courier New" charset="0"/>
                <a:ea typeface="ＭＳ Ｐゴシック" charset="0"/>
              </a:rPr>
              <a:t>    </a:t>
            </a:r>
            <a:r>
              <a:rPr lang="en-US" sz="1800" b="1" dirty="0" smtClean="0">
                <a:latin typeface="Courier New" charset="0"/>
                <a:ea typeface="ＭＳ Ｐゴシック" charset="0"/>
              </a:rPr>
              <a:t>p1.y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 </a:t>
            </a:r>
            <a:r>
              <a:rPr lang="en-US" sz="1800" dirty="0">
                <a:latin typeface="Courier New" charset="0"/>
                <a:ea typeface="ＭＳ Ｐゴシック" charset="0"/>
              </a:rPr>
              <a:t>= 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2</a:t>
            </a:r>
            <a:endParaRPr lang="en-US" sz="18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r>
              <a:rPr lang="en-US" sz="1800" dirty="0">
                <a:latin typeface="Courier New" charset="0"/>
                <a:ea typeface="ＭＳ Ｐゴシック" charset="0"/>
              </a:rPr>
              <a:t>    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p2 </a:t>
            </a:r>
            <a:r>
              <a:rPr lang="en-US" sz="1800" dirty="0">
                <a:latin typeface="Courier New" charset="0"/>
                <a:ea typeface="ＭＳ Ｐゴシック" charset="0"/>
              </a:rPr>
              <a:t>= 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Point()</a:t>
            </a:r>
            <a:endParaRPr lang="en-US" sz="18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r>
              <a:rPr lang="en-US" sz="1800" dirty="0">
                <a:latin typeface="Courier New" charset="0"/>
                <a:ea typeface="ＭＳ Ｐゴシック" charset="0"/>
              </a:rPr>
              <a:t>    </a:t>
            </a:r>
            <a:r>
              <a:rPr lang="en-US" sz="1800" b="1" dirty="0" smtClean="0">
                <a:latin typeface="Courier New" charset="0"/>
                <a:ea typeface="ＭＳ Ｐゴシック" charset="0"/>
              </a:rPr>
              <a:t>p2.x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 </a:t>
            </a:r>
            <a:r>
              <a:rPr lang="en-US" sz="1800" dirty="0">
                <a:latin typeface="Courier New" charset="0"/>
                <a:ea typeface="ＭＳ Ｐゴシック" charset="0"/>
              </a:rPr>
              <a:t>= 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4</a:t>
            </a:r>
            <a:endParaRPr lang="en-US" sz="18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endParaRPr lang="en-US" sz="9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r>
              <a:rPr lang="en-US" sz="1800" dirty="0">
                <a:latin typeface="Courier New" charset="0"/>
                <a:ea typeface="ＭＳ Ｐゴシック" charset="0"/>
              </a:rPr>
              <a:t>    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print(</a:t>
            </a:r>
            <a:r>
              <a:rPr lang="en-US" sz="1800" dirty="0" err="1" smtClean="0">
                <a:latin typeface="Courier New" charset="0"/>
                <a:ea typeface="ＭＳ Ｐゴシック" charset="0"/>
              </a:rPr>
              <a:t>str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(</a:t>
            </a:r>
            <a:r>
              <a:rPr lang="en-US" sz="1800" b="1" dirty="0" smtClean="0">
                <a:latin typeface="Courier New" charset="0"/>
                <a:ea typeface="ＭＳ Ｐゴシック" charset="0"/>
              </a:rPr>
              <a:t>p1.x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) + </a:t>
            </a:r>
            <a:r>
              <a:rPr lang="en-US" sz="1800" dirty="0">
                <a:latin typeface="Courier New" charset="0"/>
                <a:ea typeface="ＭＳ Ｐゴシック" charset="0"/>
              </a:rPr>
              <a:t>", " + </a:t>
            </a:r>
            <a:r>
              <a:rPr lang="en-US" sz="1800" dirty="0" err="1" smtClean="0">
                <a:latin typeface="Courier New" charset="0"/>
                <a:ea typeface="ＭＳ Ｐゴシック" charset="0"/>
              </a:rPr>
              <a:t>str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(</a:t>
            </a:r>
            <a:r>
              <a:rPr lang="en-US" sz="1800" b="1" dirty="0" smtClean="0">
                <a:latin typeface="Courier New" charset="0"/>
                <a:ea typeface="ＭＳ Ｐゴシック" charset="0"/>
              </a:rPr>
              <a:t>p1.y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))   </a:t>
            </a:r>
            <a:r>
              <a:rPr lang="en-US" sz="1800" b="1" dirty="0" smtClean="0">
                <a:solidFill>
                  <a:srgbClr val="008080"/>
                </a:solidFill>
                <a:latin typeface="Courier New" charset="0"/>
                <a:ea typeface="ＭＳ Ｐゴシック" charset="0"/>
              </a:rPr>
              <a:t># 0</a:t>
            </a:r>
            <a:r>
              <a:rPr lang="en-US" sz="1800" b="1" dirty="0">
                <a:solidFill>
                  <a:srgbClr val="008080"/>
                </a:solidFill>
                <a:latin typeface="Courier New" charset="0"/>
                <a:ea typeface="ＭＳ Ｐゴシック" charset="0"/>
              </a:rPr>
              <a:t>, 2</a:t>
            </a: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endParaRPr lang="en-US" sz="9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r>
              <a:rPr lang="en-US" sz="1800" b="1" dirty="0">
                <a:solidFill>
                  <a:srgbClr val="008080"/>
                </a:solidFill>
                <a:latin typeface="Courier New" charset="0"/>
                <a:ea typeface="ＭＳ Ｐゴシック" charset="0"/>
              </a:rPr>
              <a:t>    </a:t>
            </a:r>
            <a:r>
              <a:rPr lang="en-US" sz="1800" b="1" dirty="0" smtClean="0">
                <a:solidFill>
                  <a:srgbClr val="008080"/>
                </a:solidFill>
                <a:latin typeface="Courier New" charset="0"/>
                <a:ea typeface="ＭＳ Ｐゴシック" charset="0"/>
              </a:rPr>
              <a:t># </a:t>
            </a:r>
            <a:r>
              <a:rPr lang="en-US" sz="1800" b="1" dirty="0">
                <a:solidFill>
                  <a:srgbClr val="008080"/>
                </a:solidFill>
                <a:latin typeface="Courier New" charset="0"/>
                <a:ea typeface="ＭＳ Ｐゴシック" charset="0"/>
              </a:rPr>
              <a:t>move p2 and then print it</a:t>
            </a: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r>
              <a:rPr lang="en-US" sz="1800" dirty="0">
                <a:latin typeface="Courier New" charset="0"/>
                <a:ea typeface="ＭＳ Ｐゴシック" charset="0"/>
              </a:rPr>
              <a:t>    </a:t>
            </a:r>
            <a:r>
              <a:rPr lang="en-US" sz="1800" b="1" dirty="0" smtClean="0">
                <a:latin typeface="Courier New" charset="0"/>
                <a:ea typeface="ＭＳ Ｐゴシック" charset="0"/>
              </a:rPr>
              <a:t>p2.x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 </a:t>
            </a:r>
            <a:r>
              <a:rPr lang="en-US" sz="1800" dirty="0">
                <a:latin typeface="Courier New" charset="0"/>
                <a:ea typeface="ＭＳ Ｐゴシック" charset="0"/>
              </a:rPr>
              <a:t>+= 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2</a:t>
            </a:r>
            <a:endParaRPr lang="en-US" sz="18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r>
              <a:rPr lang="en-US" sz="1800" dirty="0">
                <a:latin typeface="Courier New" charset="0"/>
                <a:ea typeface="ＭＳ Ｐゴシック" charset="0"/>
              </a:rPr>
              <a:t>    </a:t>
            </a:r>
            <a:r>
              <a:rPr lang="en-US" sz="1800" b="1" dirty="0" smtClean="0">
                <a:latin typeface="Courier New" charset="0"/>
                <a:ea typeface="ＭＳ Ｐゴシック" charset="0"/>
              </a:rPr>
              <a:t>p2.y</a:t>
            </a:r>
            <a:r>
              <a:rPr lang="en-US" sz="1800" dirty="0">
                <a:latin typeface="Courier New" charset="0"/>
                <a:ea typeface="ＭＳ Ｐゴシック" charset="0"/>
              </a:rPr>
              <a:t> 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+= 1</a:t>
            </a:r>
            <a:endParaRPr lang="en-US" sz="18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r>
              <a:rPr lang="en-US" sz="1800" dirty="0">
                <a:latin typeface="Courier New" charset="0"/>
                <a:ea typeface="ＭＳ Ｐゴシック" charset="0"/>
              </a:rPr>
              <a:t>    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print(</a:t>
            </a:r>
            <a:r>
              <a:rPr lang="en-US" sz="1800" dirty="0" err="1" smtClean="0">
                <a:latin typeface="Courier New" charset="0"/>
                <a:ea typeface="ＭＳ Ｐゴシック" charset="0"/>
              </a:rPr>
              <a:t>str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(</a:t>
            </a:r>
            <a:r>
              <a:rPr lang="en-US" sz="1800" b="1" dirty="0" smtClean="0">
                <a:latin typeface="Courier New" charset="0"/>
                <a:ea typeface="ＭＳ Ｐゴシック" charset="0"/>
              </a:rPr>
              <a:t>p2.x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) + </a:t>
            </a:r>
            <a:r>
              <a:rPr lang="en-US" sz="1800" dirty="0">
                <a:latin typeface="Courier New" charset="0"/>
                <a:ea typeface="ＭＳ Ｐゴシック" charset="0"/>
              </a:rPr>
              <a:t>", " + </a:t>
            </a:r>
            <a:r>
              <a:rPr lang="en-US" sz="1800" dirty="0" err="1" smtClean="0">
                <a:latin typeface="Courier New" charset="0"/>
                <a:ea typeface="ＭＳ Ｐゴシック" charset="0"/>
              </a:rPr>
              <a:t>str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(</a:t>
            </a:r>
            <a:r>
              <a:rPr lang="en-US" sz="1800" b="1" dirty="0" smtClean="0">
                <a:latin typeface="Courier New" charset="0"/>
                <a:ea typeface="ＭＳ Ｐゴシック" charset="0"/>
              </a:rPr>
              <a:t>p2.y</a:t>
            </a:r>
            <a:r>
              <a:rPr lang="en-US" sz="1800" dirty="0" smtClean="0">
                <a:latin typeface="Courier New" charset="0"/>
                <a:ea typeface="ＭＳ Ｐゴシック" charset="0"/>
              </a:rPr>
              <a:t>))   </a:t>
            </a:r>
            <a:r>
              <a:rPr lang="en-US" sz="1800" b="1" dirty="0">
                <a:solidFill>
                  <a:srgbClr val="008080"/>
                </a:solidFill>
                <a:latin typeface="Courier New" charset="0"/>
                <a:ea typeface="ＭＳ Ｐゴシック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charset="0"/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charset="0"/>
                <a:ea typeface="ＭＳ Ｐゴシック" charset="0"/>
              </a:rPr>
              <a:t>6, 1</a:t>
            </a: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r>
              <a:rPr lang="en-US" sz="1800" dirty="0">
                <a:latin typeface="Courier New" charset="0"/>
                <a:ea typeface="ＭＳ Ｐゴシック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 typeface="Wingdings 2" charset="0"/>
              <a:buNone/>
              <a:defRPr/>
            </a:pPr>
            <a:endParaRPr lang="en-US" sz="1800" dirty="0"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  <a:buFont typeface="Wingdings 2" charset="0"/>
              <a:buNone/>
              <a:defRPr/>
            </a:pPr>
            <a:endParaRPr lang="en-US" sz="800" dirty="0">
              <a:ea typeface="ＭＳ Ｐゴシック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3984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 code redundancy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1088757" cy="4351338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Suppose our client program wants to draw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objects:</a:t>
            </a:r>
            <a:endParaRPr lang="en-US" sz="1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draw each city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p1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Point()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p1.x = </a:t>
            </a:r>
            <a:r>
              <a:rPr lang="en-US" sz="1800" dirty="0" smtClean="0">
                <a:latin typeface="Courier New" panose="02070309020205020404" pitchFamily="49" charset="0"/>
              </a:rPr>
              <a:t>15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p1.y = </a:t>
            </a:r>
            <a:r>
              <a:rPr lang="en-US" sz="1800" dirty="0" smtClean="0">
                <a:latin typeface="Courier New" panose="02070309020205020404" pitchFamily="49" charset="0"/>
              </a:rPr>
              <a:t>37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err="1" smtClean="0">
                <a:latin typeface="Courier New" panose="02070309020205020404" pitchFamily="49" charset="0"/>
              </a:rPr>
              <a:t>panel.draw_oval</a:t>
            </a:r>
            <a:r>
              <a:rPr lang="en-US" sz="1800" b="1" dirty="0" smtClean="0">
                <a:latin typeface="Courier New" panose="02070309020205020404" pitchFamily="49" charset="0"/>
              </a:rPr>
              <a:t>(p1.x</a:t>
            </a:r>
            <a:r>
              <a:rPr lang="en-US" sz="1800" b="1" dirty="0">
                <a:latin typeface="Courier New" panose="02070309020205020404" pitchFamily="49" charset="0"/>
              </a:rPr>
              <a:t>, p1.y, </a:t>
            </a:r>
            <a:r>
              <a:rPr lang="en-US" sz="1800" b="1" dirty="0" smtClean="0">
                <a:latin typeface="Courier New" panose="02070309020205020404" pitchFamily="49" charset="0"/>
              </a:rPr>
              <a:t>p1.x + 3</a:t>
            </a:r>
            <a:r>
              <a:rPr lang="en-US" sz="1800" b="1" dirty="0"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latin typeface="Courier New" panose="02070309020205020404" pitchFamily="49" charset="0"/>
              </a:rPr>
              <a:t>p2.x + 3</a:t>
            </a:r>
            <a:r>
              <a:rPr lang="en-US" sz="1800" b="1" dirty="0"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b="1" dirty="0" err="1" smtClean="0">
                <a:latin typeface="Courier New" panose="02070309020205020404" pitchFamily="49" charset="0"/>
              </a:rPr>
              <a:t>p</a:t>
            </a:r>
            <a:r>
              <a:rPr lang="en-US" sz="1800" b="1" dirty="0" err="1" smtClean="0">
                <a:latin typeface="Courier New" panose="02070309020205020404" pitchFamily="49" charset="0"/>
              </a:rPr>
              <a:t>anel.draw_string</a:t>
            </a:r>
            <a:r>
              <a:rPr lang="en-US" sz="1800" b="1" dirty="0" smtClean="0">
                <a:latin typeface="Courier New" panose="02070309020205020404" pitchFamily="49" charset="0"/>
              </a:rPr>
              <a:t>(p1.x</a:t>
            </a:r>
            <a:r>
              <a:rPr lang="en-US" sz="1800" b="1" dirty="0"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latin typeface="Courier New" panose="02070309020205020404" pitchFamily="49" charset="0"/>
              </a:rPr>
              <a:t>p1.y, "(" + str(p1.x) + ", " + str(p1.y) + ")")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To draw other points, the same code must be repeated.</a:t>
            </a:r>
            <a:endParaRPr lang="en-US" sz="2400" dirty="0"/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We can remove this redundancy using a method.</a:t>
            </a:r>
          </a:p>
        </p:txBody>
      </p:sp>
    </p:spTree>
    <p:extLst>
      <p:ext uri="{BB962C8B-B14F-4D97-AF65-F5344CB8AC3E}">
        <p14:creationId xmlns="" xmlns:p14="http://schemas.microsoft.com/office/powerpoint/2010/main" val="2389325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Eliminating redundancy, v1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212034" y="1865382"/>
            <a:ext cx="11979965" cy="43513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We can eliminate the redundancy with a function: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9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9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900" b="1" dirty="0">
                <a:solidFill>
                  <a:srgbClr val="008080"/>
                </a:solidFill>
                <a:latin typeface="Courier New" panose="02070309020205020404" pitchFamily="49" charset="0"/>
              </a:rPr>
              <a:t>Draws the given point on the </a:t>
            </a:r>
            <a:r>
              <a:rPr lang="en-US" sz="19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DrawingPanel</a:t>
            </a:r>
            <a:r>
              <a:rPr lang="en-US" sz="19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draw(p, panel):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panel.draw_oval</a:t>
            </a:r>
            <a:r>
              <a:rPr lang="en-US" sz="1800" dirty="0" smtClean="0">
                <a:latin typeface="Courier New" panose="02070309020205020404" pitchFamily="49" charset="0"/>
              </a:rPr>
              <a:t>(p1.x, p1.y, p1.x + 3, p2.x + 3);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  <a:r>
              <a:rPr lang="en-US" sz="1700" dirty="0" err="1" smtClean="0">
                <a:latin typeface="Courier New" panose="02070309020205020404" pitchFamily="49" charset="0"/>
              </a:rPr>
              <a:t>panel.draw_string</a:t>
            </a:r>
            <a:r>
              <a:rPr lang="en-US" sz="1700" dirty="0" smtClean="0">
                <a:latin typeface="Courier New" panose="02070309020205020404" pitchFamily="49" charset="0"/>
              </a:rPr>
              <a:t>(p1.x, p1.y, "(" + str(p1.x) + ", " + str(p1.y) + ")")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main</a:t>
            </a:r>
            <a:r>
              <a:rPr lang="en-US" dirty="0" smtClean="0"/>
              <a:t> would call the method as follows: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draw(p1, panel)</a:t>
            </a:r>
            <a:endParaRPr lang="en-US" sz="18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0998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Clients of objects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client program</a:t>
            </a:r>
            <a:r>
              <a:rPr lang="en-US" dirty="0" smtClean="0"/>
              <a:t>: A program that uses objects.</a:t>
            </a:r>
          </a:p>
          <a:p>
            <a:pPr lvl="1" eaLnBrk="1" hangingPunct="1"/>
            <a:r>
              <a:rPr lang="en-US" dirty="0" smtClean="0"/>
              <a:t>Example: </a:t>
            </a:r>
            <a:r>
              <a:rPr lang="en-US" dirty="0">
                <a:latin typeface="Courier New" panose="02070309020205020404" pitchFamily="49" charset="0"/>
              </a:rPr>
              <a:t>s</a:t>
            </a:r>
            <a:r>
              <a:rPr lang="en-US" dirty="0" smtClean="0">
                <a:latin typeface="Courier New" panose="02070309020205020404" pitchFamily="49" charset="0"/>
              </a:rPr>
              <a:t>hapes</a:t>
            </a:r>
            <a:r>
              <a:rPr lang="en-US" dirty="0" smtClean="0"/>
              <a:t> is a client of </a:t>
            </a: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/>
              <a:t>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877040" y="2912681"/>
            <a:ext cx="4114800" cy="156966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1775" indent="-2317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311275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425575"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539875" indent="-20955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1462088" indent="-20955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u="sng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shapes.py</a:t>
            </a:r>
            <a:r>
              <a:rPr lang="en-US" sz="1600" u="sng" dirty="0" smtClean="0">
                <a:cs typeface="Times New Roman" panose="02020603050405020304" pitchFamily="18" charset="0"/>
              </a:rPr>
              <a:t> </a:t>
            </a:r>
            <a:r>
              <a:rPr lang="en-US" sz="1600" u="sng" dirty="0">
                <a:cs typeface="Times New Roman" panose="02020603050405020304" pitchFamily="18" charset="0"/>
              </a:rPr>
              <a:t>(client program)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main():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DrawingPanel</a:t>
            </a: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(...)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DrawingPanel</a:t>
            </a: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(...)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...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main()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153275" y="2935328"/>
            <a:ext cx="3581400" cy="110799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1775" indent="-2317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311275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425575"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539875" indent="-20955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1462088" indent="-20955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u="sng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drawingpanel.py</a:t>
            </a:r>
            <a:r>
              <a:rPr lang="en-US" sz="1600" u="sng" dirty="0" smtClean="0">
                <a:cs typeface="Times New Roman" panose="02020603050405020304" pitchFamily="18" charset="0"/>
              </a:rPr>
              <a:t> </a:t>
            </a:r>
            <a:r>
              <a:rPr lang="en-US" sz="1600" u="sng" dirty="0">
                <a:cs typeface="Times New Roman" panose="02020603050405020304" pitchFamily="18" charset="0"/>
              </a:rPr>
              <a:t>(class)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class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DrawingPanel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    ...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6039157" y="3438233"/>
            <a:ext cx="1066800" cy="19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5132440" y="3588708"/>
            <a:ext cx="4421136" cy="14277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5132439" y="3937819"/>
            <a:ext cx="2419810" cy="10456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1429"/>
          <a:stretch>
            <a:fillRect/>
          </a:stretch>
        </p:blipFill>
        <p:spPr bwMode="auto">
          <a:xfrm>
            <a:off x="6772275" y="5114926"/>
            <a:ext cx="36576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4749945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Problems with function solution</a:t>
            </a:r>
          </a:p>
        </p:txBody>
      </p:sp>
      <p:sp>
        <p:nvSpPr>
          <p:cNvPr id="110182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dirty="0" smtClean="0"/>
              <a:t>We are missing a major benefit of objects: code reuse.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 smtClean="0"/>
              <a:t>Every program that draws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s would need a </a:t>
            </a:r>
            <a:r>
              <a:rPr lang="en-US" dirty="0" smtClean="0">
                <a:latin typeface="Courier New" panose="02070309020205020404" pitchFamily="49" charset="0"/>
              </a:rPr>
              <a:t>draw</a:t>
            </a:r>
            <a:r>
              <a:rPr lang="en-US" dirty="0" smtClean="0"/>
              <a:t> function.</a:t>
            </a:r>
          </a:p>
          <a:p>
            <a:pPr lvl="1" eaLnBrk="1" hangingPunct="1">
              <a:lnSpc>
                <a:spcPct val="12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lnSpc>
                <a:spcPct val="120000"/>
              </a:lnSpc>
            </a:pPr>
            <a:r>
              <a:rPr lang="en-US" dirty="0" smtClean="0"/>
              <a:t>The syntax doesn't match how we're used to using objects.</a:t>
            </a:r>
          </a:p>
          <a:p>
            <a:pPr lvl="1" eaLnBrk="1" hangingPunct="1">
              <a:lnSpc>
                <a:spcPct val="12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	draw(p1, panel)    # function (bad)</a:t>
            </a:r>
            <a:endParaRPr lang="en-US" sz="800" b="1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lnSpc>
                <a:spcPct val="120000"/>
              </a:lnSpc>
            </a:pPr>
            <a:r>
              <a:rPr lang="en-US" dirty="0" smtClean="0"/>
              <a:t>The point of classes is to combine state and behavior.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</a:rPr>
              <a:t>draw</a:t>
            </a:r>
            <a:r>
              <a:rPr lang="en-US" dirty="0" smtClean="0"/>
              <a:t> behavior is closely related to a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's data.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 smtClean="0"/>
              <a:t>The function belongs </a:t>
            </a:r>
            <a:r>
              <a:rPr lang="en-US" i="1" dirty="0" smtClean="0"/>
              <a:t>inside</a:t>
            </a:r>
            <a:r>
              <a:rPr lang="en-US" dirty="0" smtClean="0"/>
              <a:t> each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object.</a:t>
            </a:r>
          </a:p>
          <a:p>
            <a:pPr lvl="1" eaLnBrk="1" hangingPunct="1">
              <a:lnSpc>
                <a:spcPct val="120000"/>
              </a:lnSpc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lnSpc>
                <a:spcPct val="120000"/>
              </a:lnSpc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	p1.draw(panel)     # inside the object (better)</a:t>
            </a:r>
          </a:p>
        </p:txBody>
      </p:sp>
    </p:spTree>
    <p:extLst>
      <p:ext uri="{BB962C8B-B14F-4D97-AF65-F5344CB8AC3E}">
        <p14:creationId xmlns="" xmlns:p14="http://schemas.microsoft.com/office/powerpoint/2010/main" val="40574744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1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01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01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01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01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01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Instance methods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2227263" algn="l"/>
              </a:tabLst>
            </a:pPr>
            <a:r>
              <a:rPr lang="en-US" b="1" dirty="0" smtClean="0"/>
              <a:t>method</a:t>
            </a:r>
            <a:r>
              <a:rPr lang="en-US" dirty="0" smtClean="0"/>
              <a:t> (or </a:t>
            </a:r>
            <a:r>
              <a:rPr lang="en-US" b="1" dirty="0" smtClean="0"/>
              <a:t>object function</a:t>
            </a:r>
            <a:r>
              <a:rPr lang="en-US" dirty="0" smtClean="0"/>
              <a:t>): Exists inside each object of a class and gives behavior to each object.</a:t>
            </a:r>
          </a:p>
          <a:p>
            <a:pPr lvl="1">
              <a:buNone/>
              <a:tabLst>
                <a:tab pos="2227263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2227263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22272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(self, </a:t>
            </a:r>
            <a:r>
              <a:rPr lang="en-US" b="1" dirty="0" smtClean="0"/>
              <a:t>parameters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>
              <a:buNone/>
              <a:tabLst>
                <a:tab pos="22272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statements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22272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>
              <a:buNone/>
              <a:tabLst>
                <a:tab pos="2227263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tabLst>
                <a:tab pos="2227263" algn="l"/>
              </a:tabLst>
            </a:pPr>
            <a:r>
              <a:rPr lang="en-US" dirty="0" smtClean="0"/>
              <a:t>same syntax as functions, but with an extra </a:t>
            </a:r>
            <a:r>
              <a:rPr lang="en-US" dirty="0" smtClean="0">
                <a:latin typeface="Courier New" panose="02070309020205020404" pitchFamily="49" charset="0"/>
              </a:rPr>
              <a:t>self </a:t>
            </a:r>
            <a:r>
              <a:rPr lang="en-US" dirty="0" smtClean="0"/>
              <a:t>parameter</a:t>
            </a:r>
          </a:p>
          <a:p>
            <a:pPr lvl="1">
              <a:buNone/>
              <a:tabLst>
                <a:tab pos="2227263" algn="l"/>
              </a:tabLst>
            </a:pPr>
            <a:endParaRPr lang="en-US" dirty="0" smtClean="0"/>
          </a:p>
          <a:p>
            <a:pPr lvl="1">
              <a:buNone/>
              <a:tabLst>
                <a:tab pos="2227263" algn="l"/>
              </a:tabLst>
            </a:pPr>
            <a:endParaRPr lang="en-US" dirty="0" smtClean="0"/>
          </a:p>
          <a:p>
            <a:pPr lvl="1">
              <a:buNone/>
              <a:tabLst>
                <a:tab pos="2227263" algn="l"/>
              </a:tabLst>
            </a:pPr>
            <a:r>
              <a:rPr lang="en-US" dirty="0" smtClean="0"/>
              <a:t>	Example:</a:t>
            </a:r>
          </a:p>
          <a:p>
            <a:pPr lvl="1">
              <a:lnSpc>
                <a:spcPct val="80000"/>
              </a:lnSpc>
              <a:buNone/>
              <a:tabLst>
                <a:tab pos="2227263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22272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shout(self):</a:t>
            </a:r>
          </a:p>
          <a:p>
            <a:pPr lvl="1">
              <a:lnSpc>
                <a:spcPct val="80000"/>
              </a:lnSpc>
              <a:buNone/>
              <a:tabLst>
                <a:tab pos="22272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    print("HELLO THERE!")</a:t>
            </a:r>
          </a:p>
          <a:p>
            <a:pPr lvl="1">
              <a:lnSpc>
                <a:spcPct val="80000"/>
              </a:lnSpc>
              <a:buNone/>
              <a:tabLst>
                <a:tab pos="2227263" algn="l"/>
              </a:tabLst>
            </a:pP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74838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Instance method example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class Point: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__</a:t>
            </a:r>
            <a:r>
              <a:rPr lang="en-US" dirty="0" err="1" smtClean="0">
                <a:latin typeface="Courier New" panose="02070309020205020404" pitchFamily="49" charset="0"/>
              </a:rPr>
              <a:t>init</a:t>
            </a:r>
            <a:r>
              <a:rPr lang="en-US" dirty="0" smtClean="0">
                <a:latin typeface="Courier New" panose="02070309020205020404" pitchFamily="49" charset="0"/>
              </a:rPr>
              <a:t>__(self):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</a:t>
            </a:r>
            <a:r>
              <a:rPr lang="en-US" dirty="0" err="1" smtClean="0">
                <a:latin typeface="Courier New" panose="02070309020205020404" pitchFamily="49" charset="0"/>
              </a:rPr>
              <a:t>self.x</a:t>
            </a:r>
            <a:r>
              <a:rPr lang="en-US" dirty="0" smtClean="0">
                <a:latin typeface="Courier New" panose="02070309020205020404" pitchFamily="49" charset="0"/>
              </a:rPr>
              <a:t> = 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</a:t>
            </a:r>
            <a:r>
              <a:rPr lang="en-US" dirty="0" err="1" smtClean="0">
                <a:latin typeface="Courier New" panose="02070309020205020404" pitchFamily="49" charset="0"/>
              </a:rPr>
              <a:t>self.y</a:t>
            </a:r>
            <a:r>
              <a:rPr lang="en-US" dirty="0" smtClean="0">
                <a:latin typeface="Courier New" panose="02070309020205020404" pitchFamily="49" charset="0"/>
              </a:rPr>
              <a:t> = 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2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Draws this Point object on the given panel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</a:rPr>
              <a:t> draw(self, panel):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...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    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1000" dirty="0"/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</a:rPr>
              <a:t>draw</a:t>
            </a:r>
            <a:r>
              <a:rPr lang="en-US" dirty="0" smtClean="0"/>
              <a:t> method no longer has a </a:t>
            </a:r>
            <a:r>
              <a:rPr lang="en-US" dirty="0" smtClean="0">
                <a:latin typeface="Courier New" panose="02070309020205020404" pitchFamily="49" charset="0"/>
              </a:rPr>
              <a:t>Point p</a:t>
            </a:r>
            <a:r>
              <a:rPr lang="en-US" dirty="0" smtClean="0"/>
              <a:t>  parameter. 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How will the method know which point to draw?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How will the method access that point's x/y data?</a:t>
            </a:r>
            <a:endParaRPr lang="en-US" sz="700" dirty="0"/>
          </a:p>
        </p:txBody>
      </p:sp>
    </p:spTree>
    <p:extLst>
      <p:ext uri="{BB962C8B-B14F-4D97-AF65-F5344CB8AC3E}">
        <p14:creationId xmlns="" xmlns:p14="http://schemas.microsoft.com/office/powerpoint/2010/main" val="31551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body" idx="1"/>
          </p:nvPr>
        </p:nvSpPr>
        <p:spPr>
          <a:xfrm>
            <a:off x="838200" y="1417983"/>
            <a:ext cx="10515600" cy="475898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000" dirty="0"/>
              <a:t>Each </a:t>
            </a:r>
            <a:r>
              <a:rPr lang="en-US" sz="2000" dirty="0">
                <a:latin typeface="Courier New" panose="02070309020205020404" pitchFamily="49" charset="0"/>
              </a:rPr>
              <a:t>Point</a:t>
            </a:r>
            <a:r>
              <a:rPr lang="en-US" sz="2000" dirty="0"/>
              <a:t> object has its own copy of the </a:t>
            </a:r>
            <a:r>
              <a:rPr lang="en-US" sz="2000" dirty="0">
                <a:latin typeface="Courier New" panose="02070309020205020404" pitchFamily="49" charset="0"/>
              </a:rPr>
              <a:t>draw</a:t>
            </a:r>
            <a:r>
              <a:rPr lang="en-US" sz="2000" dirty="0"/>
              <a:t> method, which operates on that object's state: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p1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Point()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p1.x = </a:t>
            </a:r>
            <a:r>
              <a:rPr lang="en-US" sz="1800" dirty="0" smtClean="0">
                <a:latin typeface="Courier New" panose="02070309020205020404" pitchFamily="49" charset="0"/>
              </a:rPr>
              <a:t>7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p1.y = </a:t>
            </a:r>
            <a:r>
              <a:rPr lang="en-US" sz="1800" dirty="0" smtClean="0">
                <a:latin typeface="Courier New" panose="02070309020205020404" pitchFamily="49" charset="0"/>
              </a:rPr>
              <a:t>2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p2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Point()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p2.x = </a:t>
            </a:r>
            <a:r>
              <a:rPr lang="en-US" sz="1800" dirty="0" smtClean="0">
                <a:latin typeface="Courier New" panose="02070309020205020404" pitchFamily="49" charset="0"/>
              </a:rPr>
              <a:t>4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p2.y = </a:t>
            </a:r>
            <a:r>
              <a:rPr lang="en-US" sz="1800" dirty="0" smtClean="0">
                <a:latin typeface="Courier New" panose="02070309020205020404" pitchFamily="49" charset="0"/>
              </a:rPr>
              <a:t>3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p1.draw(panel)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p2.draw(panel)</a:t>
            </a:r>
            <a:endParaRPr lang="en-US" sz="1800" b="1" dirty="0">
              <a:latin typeface="Courier New" panose="02070309020205020404" pitchFamily="49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5581650" y="3073401"/>
            <a:ext cx="4857750" cy="1420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draw(self, panel):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this code can see p1's x and 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3072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Point</a:t>
            </a:r>
            <a:r>
              <a:rPr lang="en-US" smtClean="0"/>
              <a:t> objects w/ method</a:t>
            </a:r>
          </a:p>
        </p:txBody>
      </p:sp>
      <p:graphicFrame>
        <p:nvGraphicFramePr>
          <p:cNvPr id="1104901" name="Group 5"/>
          <p:cNvGraphicFramePr>
            <a:graphicFrameLocks noGrp="1"/>
          </p:cNvGraphicFramePr>
          <p:nvPr/>
        </p:nvGraphicFramePr>
        <p:xfrm>
          <a:off x="5734050" y="3136901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04919" name="Group 23"/>
          <p:cNvGraphicFramePr>
            <a:graphicFrameLocks noGrp="1"/>
          </p:cNvGraphicFramePr>
          <p:nvPr/>
        </p:nvGraphicFramePr>
        <p:xfrm>
          <a:off x="5734050" y="4940301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51" name="Text Box 41"/>
          <p:cNvSpPr txBox="1">
            <a:spLocks noChangeArrowheads="1"/>
          </p:cNvSpPr>
          <p:nvPr/>
        </p:nvSpPr>
        <p:spPr bwMode="auto">
          <a:xfrm>
            <a:off x="5581650" y="4800601"/>
            <a:ext cx="4857750" cy="1420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draw(self, panel):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this code can see p2's x and 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grpSp>
        <p:nvGrpSpPr>
          <p:cNvPr id="30752" name="Group 42"/>
          <p:cNvGrpSpPr>
            <a:grpSpLocks/>
          </p:cNvGrpSpPr>
          <p:nvPr/>
        </p:nvGrpSpPr>
        <p:grpSpPr bwMode="auto">
          <a:xfrm>
            <a:off x="3457575" y="5126039"/>
            <a:ext cx="1981200" cy="561975"/>
            <a:chOff x="2112" y="3477"/>
            <a:chExt cx="1248" cy="354"/>
          </a:xfrm>
        </p:grpSpPr>
        <p:sp>
          <p:nvSpPr>
            <p:cNvPr id="30757" name="Rectangle 43"/>
            <p:cNvSpPr>
              <a:spLocks noChangeArrowheads="1"/>
            </p:cNvSpPr>
            <p:nvPr/>
          </p:nvSpPr>
          <p:spPr bwMode="auto">
            <a:xfrm>
              <a:off x="2112" y="3512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sz="2000" i="1"/>
                <a:t>p2</a:t>
              </a:r>
            </a:p>
          </p:txBody>
        </p:sp>
        <p:sp>
          <p:nvSpPr>
            <p:cNvPr id="30758" name="Line 48"/>
            <p:cNvSpPr>
              <a:spLocks noChangeShapeType="1"/>
            </p:cNvSpPr>
            <p:nvPr/>
          </p:nvSpPr>
          <p:spPr bwMode="auto">
            <a:xfrm>
              <a:off x="2928" y="36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Oval 45"/>
            <p:cNvSpPr>
              <a:spLocks noChangeArrowheads="1"/>
            </p:cNvSpPr>
            <p:nvPr/>
          </p:nvSpPr>
          <p:spPr bwMode="auto">
            <a:xfrm>
              <a:off x="2748" y="3477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>
                <a:cs typeface="Times New Roman" panose="02020603050405020304" pitchFamily="18" charset="0"/>
              </a:endParaRPr>
            </a:p>
          </p:txBody>
        </p:sp>
      </p:grpSp>
      <p:grpSp>
        <p:nvGrpSpPr>
          <p:cNvPr id="30753" name="Group 46"/>
          <p:cNvGrpSpPr>
            <a:grpSpLocks/>
          </p:cNvGrpSpPr>
          <p:nvPr/>
        </p:nvGrpSpPr>
        <p:grpSpPr bwMode="auto">
          <a:xfrm>
            <a:off x="6286502" y="1830389"/>
            <a:ext cx="1417638" cy="1122363"/>
            <a:chOff x="3000" y="1164"/>
            <a:chExt cx="893" cy="707"/>
          </a:xfrm>
        </p:grpSpPr>
        <p:sp>
          <p:nvSpPr>
            <p:cNvPr id="30754" name="Rectangle 47"/>
            <p:cNvSpPr>
              <a:spLocks noChangeArrowheads="1"/>
            </p:cNvSpPr>
            <p:nvPr/>
          </p:nvSpPr>
          <p:spPr bwMode="auto">
            <a:xfrm>
              <a:off x="3000" y="1199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sz="2000" i="1"/>
                <a:t>p1</a:t>
              </a:r>
            </a:p>
          </p:txBody>
        </p:sp>
        <p:sp>
          <p:nvSpPr>
            <p:cNvPr id="30755" name="Line 48"/>
            <p:cNvSpPr>
              <a:spLocks noChangeShapeType="1"/>
            </p:cNvSpPr>
            <p:nvPr/>
          </p:nvSpPr>
          <p:spPr bwMode="auto">
            <a:xfrm flipH="1">
              <a:off x="3754" y="1453"/>
              <a:ext cx="3" cy="4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6" name="Oval 49"/>
            <p:cNvSpPr>
              <a:spLocks noChangeArrowheads="1"/>
            </p:cNvSpPr>
            <p:nvPr/>
          </p:nvSpPr>
          <p:spPr bwMode="auto">
            <a:xfrm>
              <a:off x="3636" y="1164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864072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implicit parameter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b="1" dirty="0" smtClean="0"/>
              <a:t>implicit parameter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The object on which an instance method is called.</a:t>
            </a:r>
            <a:endParaRPr lang="en-US" sz="900" dirty="0"/>
          </a:p>
          <a:p>
            <a:pPr lvl="1" eaLnBrk="1" hangingPunct="1">
              <a:lnSpc>
                <a:spcPct val="120000"/>
              </a:lnSpc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lnSpc>
                <a:spcPct val="120000"/>
              </a:lnSpc>
            </a:pPr>
            <a:r>
              <a:rPr lang="en-US" dirty="0" smtClean="0"/>
              <a:t>During the call </a:t>
            </a:r>
            <a:r>
              <a:rPr lang="en-US" dirty="0" smtClean="0">
                <a:latin typeface="Courier New" panose="02070309020205020404" pitchFamily="49" charset="0"/>
              </a:rPr>
              <a:t>p1.draw(panel)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object referred to by </a:t>
            </a:r>
            <a:r>
              <a:rPr lang="en-US" dirty="0" smtClean="0">
                <a:latin typeface="Courier New" panose="02070309020205020404" pitchFamily="49" charset="0"/>
              </a:rPr>
              <a:t>p1</a:t>
            </a:r>
            <a:r>
              <a:rPr lang="en-US" dirty="0" smtClean="0"/>
              <a:t> is the implicit parameter.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lnSpc>
                <a:spcPct val="120000"/>
              </a:lnSpc>
            </a:pPr>
            <a:r>
              <a:rPr lang="en-US" dirty="0" smtClean="0"/>
              <a:t>During the call </a:t>
            </a:r>
            <a:r>
              <a:rPr lang="en-US" dirty="0" smtClean="0">
                <a:latin typeface="Courier New" panose="02070309020205020404" pitchFamily="49" charset="0"/>
              </a:rPr>
              <a:t>p2.draw(panel)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object referred to by </a:t>
            </a:r>
            <a:r>
              <a:rPr lang="en-US" dirty="0" smtClean="0">
                <a:latin typeface="Courier New" panose="02070309020205020404" pitchFamily="49" charset="0"/>
              </a:rPr>
              <a:t>p2</a:t>
            </a:r>
            <a:r>
              <a:rPr lang="en-US" dirty="0" smtClean="0"/>
              <a:t> is the implicit parameter.</a:t>
            </a:r>
          </a:p>
          <a:p>
            <a:pPr lvl="1" eaLnBrk="1" hangingPunct="1">
              <a:lnSpc>
                <a:spcPct val="12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dirty="0" smtClean="0"/>
              <a:t>The instance method can refer to that object's attributes.</a:t>
            </a:r>
          </a:p>
          <a:p>
            <a:pPr lvl="2" eaLnBrk="1" hangingPunct="1">
              <a:lnSpc>
                <a:spcPct val="120000"/>
              </a:lnSpc>
            </a:pPr>
            <a:r>
              <a:rPr lang="en-US" dirty="0" smtClean="0"/>
              <a:t>We say that it executes in the </a:t>
            </a:r>
            <a:r>
              <a:rPr lang="en-US" i="1" dirty="0" smtClean="0"/>
              <a:t>context </a:t>
            </a:r>
            <a:r>
              <a:rPr lang="en-US" dirty="0" smtClean="0"/>
              <a:t>of a particular object.</a:t>
            </a:r>
          </a:p>
          <a:p>
            <a:pPr lvl="2" eaLnBrk="1" hangingPunct="1">
              <a:lnSpc>
                <a:spcPct val="12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draw</a:t>
            </a:r>
            <a:r>
              <a:rPr lang="en-US" dirty="0" smtClean="0"/>
              <a:t> can refer to the </a:t>
            </a:r>
            <a:r>
              <a:rPr lang="en-US" dirty="0" smtClean="0">
                <a:latin typeface="Courier New" panose="02070309020205020404" pitchFamily="49" charset="0"/>
              </a:rPr>
              <a:t>x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</a:rPr>
              <a:t>y</a:t>
            </a:r>
            <a:r>
              <a:rPr lang="en-US" dirty="0" smtClean="0"/>
              <a:t> of the object it was called on.</a:t>
            </a:r>
          </a:p>
        </p:txBody>
      </p:sp>
    </p:spTree>
    <p:extLst>
      <p:ext uri="{BB962C8B-B14F-4D97-AF65-F5344CB8AC3E}">
        <p14:creationId xmlns="" xmlns:p14="http://schemas.microsoft.com/office/powerpoint/2010/main" val="25024484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6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Point</a:t>
            </a:r>
            <a:r>
              <a:rPr lang="en-US" smtClean="0"/>
              <a:t> class, version 2</a:t>
            </a:r>
          </a:p>
        </p:txBody>
      </p:sp>
      <p:sp>
        <p:nvSpPr>
          <p:cNvPr id="32777" name="Rectangle 9"/>
          <p:cNvSpPr>
            <a:spLocks noGrp="1"/>
          </p:cNvSpPr>
          <p:nvPr>
            <p:ph type="body" idx="1"/>
          </p:nvPr>
        </p:nvSpPr>
        <p:spPr>
          <a:xfrm>
            <a:off x="159026" y="1785869"/>
            <a:ext cx="11873948" cy="4351338"/>
          </a:xfrm>
        </p:spPr>
        <p:txBody>
          <a:bodyPr>
            <a:normAutofit fontScale="92500"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class Point: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__</a:t>
            </a:r>
            <a:r>
              <a:rPr lang="en-US" dirty="0" err="1" smtClean="0">
                <a:latin typeface="Courier New" panose="02070309020205020404" pitchFamily="49" charset="0"/>
              </a:rPr>
              <a:t>init</a:t>
            </a:r>
            <a:r>
              <a:rPr lang="en-US" dirty="0" smtClean="0">
                <a:latin typeface="Courier New" panose="02070309020205020404" pitchFamily="49" charset="0"/>
              </a:rPr>
              <a:t>__(self):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</a:rPr>
              <a:t>self.x</a:t>
            </a:r>
            <a:r>
              <a:rPr lang="en-US" dirty="0" smtClean="0">
                <a:latin typeface="Courier New" panose="02070309020205020404" pitchFamily="49" charset="0"/>
              </a:rPr>
              <a:t> = 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</a:rPr>
              <a:t>self.y</a:t>
            </a:r>
            <a:r>
              <a:rPr lang="en-US" dirty="0" smtClean="0">
                <a:latin typeface="Courier New" panose="02070309020205020404" pitchFamily="49" charset="0"/>
              </a:rPr>
              <a:t> = 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2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Changes the location of this Point object.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draw(self, panel):</a:t>
            </a:r>
          </a:p>
          <a:p>
            <a:pPr lvl="1">
              <a:lnSpc>
                <a:spcPct val="8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</a:t>
            </a:r>
            <a:r>
              <a:rPr lang="en-US" dirty="0" err="1" smtClean="0">
                <a:latin typeface="Courier New" panose="02070309020205020404" pitchFamily="49" charset="0"/>
              </a:rPr>
              <a:t>panel.draw_rect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dirty="0" smtClean="0">
                <a:latin typeface="Courier New" panose="02070309020205020404" pitchFamily="49" charset="0"/>
              </a:rPr>
              <a:t>x</a:t>
            </a:r>
            <a:r>
              <a:rPr lang="en-US" dirty="0" smtClean="0">
                <a:latin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</a:rPr>
              <a:t>y</a:t>
            </a:r>
            <a:r>
              <a:rPr lang="en-US" dirty="0" smtClean="0">
                <a:latin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</a:rPr>
              <a:t>x + </a:t>
            </a:r>
            <a:r>
              <a:rPr lang="en-US" dirty="0" smtClean="0">
                <a:latin typeface="Courier New" panose="02070309020205020404" pitchFamily="49" charset="0"/>
              </a:rPr>
              <a:t>3, </a:t>
            </a:r>
            <a:r>
              <a:rPr lang="en-US" b="1" dirty="0" smtClean="0">
                <a:latin typeface="Courier New" panose="02070309020205020404" pitchFamily="49" charset="0"/>
              </a:rPr>
              <a:t>y + </a:t>
            </a:r>
            <a:r>
              <a:rPr lang="en-US" dirty="0" smtClean="0">
                <a:latin typeface="Courier New" panose="02070309020205020404" pitchFamily="49" charset="0"/>
              </a:rPr>
              <a:t>3)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</a:t>
            </a:r>
            <a:r>
              <a:rPr lang="en-US" dirty="0" err="1" smtClean="0">
                <a:latin typeface="Courier New" panose="02070309020205020404" pitchFamily="49" charset="0"/>
              </a:rPr>
              <a:t>panel.draw_string</a:t>
            </a:r>
            <a:r>
              <a:rPr lang="en-US" dirty="0" smtClean="0">
                <a:latin typeface="Courier New" panose="02070309020205020404" pitchFamily="49" charset="0"/>
              </a:rPr>
              <a:t>("(" + str(</a:t>
            </a:r>
            <a:r>
              <a:rPr lang="en-US" b="1" dirty="0" smtClean="0">
                <a:latin typeface="Courier New" panose="02070309020205020404" pitchFamily="49" charset="0"/>
              </a:rPr>
              <a:t>x</a:t>
            </a:r>
            <a:r>
              <a:rPr lang="en-US" dirty="0" smtClean="0">
                <a:latin typeface="Courier New" panose="02070309020205020404" pitchFamily="49" charset="0"/>
              </a:rPr>
              <a:t>) + ", " +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                        str(</a:t>
            </a:r>
            <a:r>
              <a:rPr lang="en-US" b="1" dirty="0" smtClean="0">
                <a:latin typeface="Courier New" panose="02070309020205020404" pitchFamily="49" charset="0"/>
              </a:rPr>
              <a:t>y</a:t>
            </a:r>
            <a:r>
              <a:rPr lang="en-US" dirty="0" smtClean="0">
                <a:latin typeface="Courier New" panose="02070309020205020404" pitchFamily="49" charset="0"/>
              </a:rPr>
              <a:t>) + ")", </a:t>
            </a:r>
            <a:r>
              <a:rPr lang="en-US" b="1" dirty="0" smtClean="0">
                <a:latin typeface="Courier New" panose="02070309020205020404" pitchFamily="49" charset="0"/>
              </a:rPr>
              <a:t>x</a:t>
            </a:r>
            <a:r>
              <a:rPr lang="en-US" dirty="0" smtClean="0">
                <a:latin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</a:rPr>
              <a:t>y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80000"/>
              </a:lnSpc>
            </a:pPr>
            <a:endParaRPr lang="en-US" sz="1000" dirty="0"/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Each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object contains a </a:t>
            </a:r>
            <a:r>
              <a:rPr lang="en-US" dirty="0" smtClean="0">
                <a:latin typeface="Courier New" panose="02070309020205020404" pitchFamily="49" charset="0"/>
              </a:rPr>
              <a:t>draw</a:t>
            </a:r>
            <a:r>
              <a:rPr lang="en-US" dirty="0" smtClean="0"/>
              <a:t> method that draws that point at its current </a:t>
            </a:r>
            <a:r>
              <a:rPr lang="en-US" dirty="0" smtClean="0">
                <a:latin typeface="Courier New" panose="02070309020205020404" pitchFamily="49" charset="0"/>
              </a:rPr>
              <a:t>x</a:t>
            </a:r>
            <a:r>
              <a:rPr lang="en-US" dirty="0" smtClean="0"/>
              <a:t>/</a:t>
            </a:r>
            <a:r>
              <a:rPr lang="en-US" dirty="0" smtClean="0">
                <a:latin typeface="Courier New" panose="02070309020205020404" pitchFamily="49" charset="0"/>
              </a:rPr>
              <a:t>y</a:t>
            </a:r>
            <a:r>
              <a:rPr lang="en-US" dirty="0" smtClean="0"/>
              <a:t> position.</a:t>
            </a:r>
          </a:p>
        </p:txBody>
      </p:sp>
    </p:spTree>
    <p:extLst>
      <p:ext uri="{BB962C8B-B14F-4D97-AF65-F5344CB8AC3E}">
        <p14:creationId xmlns="" xmlns:p14="http://schemas.microsoft.com/office/powerpoint/2010/main" val="646351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method questions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Write a method </a:t>
            </a:r>
            <a:r>
              <a:rPr lang="en-US" dirty="0" smtClean="0">
                <a:latin typeface="Courier New" panose="02070309020205020404" pitchFamily="49" charset="0"/>
              </a:rPr>
              <a:t>translate</a:t>
            </a:r>
            <a:r>
              <a:rPr lang="en-US" dirty="0" smtClean="0"/>
              <a:t> that changes a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's location by a given </a:t>
            </a:r>
            <a:r>
              <a:rPr lang="en-US" i="1" dirty="0" smtClean="0"/>
              <a:t>dx</a:t>
            </a:r>
            <a:r>
              <a:rPr lang="en-US" dirty="0" smtClean="0"/>
              <a:t>, </a:t>
            </a:r>
            <a:r>
              <a:rPr lang="en-US" i="1" dirty="0" err="1" smtClean="0"/>
              <a:t>dy</a:t>
            </a:r>
            <a:r>
              <a:rPr lang="en-US" dirty="0" smtClean="0"/>
              <a:t> amount.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Write a method </a:t>
            </a:r>
            <a:r>
              <a:rPr lang="en-US" dirty="0" err="1" smtClean="0">
                <a:latin typeface="Courier New" panose="02070309020205020404" pitchFamily="49" charset="0"/>
              </a:rPr>
              <a:t>distance_from_origin</a:t>
            </a:r>
            <a:r>
              <a:rPr lang="en-US" dirty="0" smtClean="0"/>
              <a:t> that returns the distance between a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and the origin, (0, 0).</a:t>
            </a:r>
            <a:endParaRPr lang="en-US" sz="10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	Use the formula:</a:t>
            </a:r>
            <a:endParaRPr lang="en-US" sz="13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Modify the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and client code to use these methods.</a:t>
            </a: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31103419"/>
              </p:ext>
            </p:extLst>
          </p:nvPr>
        </p:nvGraphicFramePr>
        <p:xfrm>
          <a:off x="4359965" y="4383156"/>
          <a:ext cx="2819400" cy="577850"/>
        </p:xfrm>
        <a:graphic>
          <a:graphicData uri="http://schemas.openxmlformats.org/presentationml/2006/ole">
            <p:oleObj spid="_x0000_s1038" name="Equation" r:id="rId3" imgW="1422400" imgH="2921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904474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method answers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class Point: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</a:rPr>
              <a:t>   </a:t>
            </a: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__</a:t>
            </a:r>
            <a:r>
              <a:rPr lang="en-US" sz="2000" dirty="0" err="1" smtClean="0">
                <a:latin typeface="Courier New" panose="02070309020205020404" pitchFamily="49" charset="0"/>
              </a:rPr>
              <a:t>init</a:t>
            </a:r>
            <a:r>
              <a:rPr lang="en-US" sz="2000" dirty="0" smtClean="0">
                <a:latin typeface="Courier New" panose="02070309020205020404" pitchFamily="49" charset="0"/>
              </a:rPr>
              <a:t>__(self):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    </a:t>
            </a:r>
            <a:r>
              <a:rPr lang="en-US" sz="2000" dirty="0" smtClean="0">
                <a:latin typeface="Courier New" panose="02070309020205020404" pitchFamily="49" charset="0"/>
              </a:rPr>
              <a:t>    </a:t>
            </a:r>
            <a:r>
              <a:rPr lang="en-US" sz="2000" dirty="0" err="1" smtClean="0">
                <a:latin typeface="Courier New" panose="02070309020205020404" pitchFamily="49" charset="0"/>
              </a:rPr>
              <a:t>self.x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    </a:t>
            </a:r>
            <a:r>
              <a:rPr lang="en-US" sz="2000" dirty="0" smtClean="0">
                <a:latin typeface="Courier New" panose="02070309020205020404" pitchFamily="49" charset="0"/>
              </a:rPr>
              <a:t>    </a:t>
            </a:r>
            <a:r>
              <a:rPr lang="en-US" sz="2000" dirty="0" err="1" smtClean="0">
                <a:latin typeface="Courier New" panose="02070309020205020404" pitchFamily="49" charset="0"/>
              </a:rPr>
              <a:t>self.y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    </a:t>
            </a:r>
            <a:r>
              <a:rPr lang="en-US" sz="2000" b="1" dirty="0" err="1" smtClean="0">
                <a:latin typeface="Courier New" panose="02070309020205020404" pitchFamily="49" charset="0"/>
              </a:rPr>
              <a:t>def</a:t>
            </a:r>
            <a:r>
              <a:rPr lang="en-US" sz="2000" b="1" dirty="0" smtClean="0">
                <a:latin typeface="Courier New" panose="02070309020205020404" pitchFamily="49" charset="0"/>
              </a:rPr>
              <a:t> translate(self, dx</a:t>
            </a:r>
            <a:r>
              <a:rPr lang="en-US" sz="2000" b="1" dirty="0">
                <a:latin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</a:rPr>
              <a:t>dy</a:t>
            </a:r>
            <a:r>
              <a:rPr lang="en-US" sz="2000" b="1" dirty="0" smtClean="0">
                <a:latin typeface="Courier New" panose="02070309020205020404" pitchFamily="49" charset="0"/>
              </a:rPr>
              <a:t>):</a:t>
            </a:r>
            <a:endParaRPr lang="en-US" sz="2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        x = x + </a:t>
            </a:r>
            <a:r>
              <a:rPr lang="en-US" sz="2000" b="1" dirty="0" smtClean="0">
                <a:latin typeface="Courier New" panose="02070309020205020404" pitchFamily="49" charset="0"/>
              </a:rPr>
              <a:t>dx</a:t>
            </a:r>
            <a:endParaRPr lang="en-US" sz="2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        y = y + </a:t>
            </a:r>
            <a:r>
              <a:rPr lang="en-US" sz="2000" b="1" dirty="0" err="1" smtClean="0">
                <a:latin typeface="Courier New" panose="02070309020205020404" pitchFamily="49" charset="0"/>
              </a:rPr>
              <a:t>dy</a:t>
            </a:r>
            <a:endParaRPr lang="en-US" sz="2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2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    </a:t>
            </a:r>
            <a:r>
              <a:rPr lang="en-US" sz="2000" b="1" dirty="0" err="1" smtClean="0">
                <a:latin typeface="Courier New" panose="02070309020205020404" pitchFamily="49" charset="0"/>
              </a:rPr>
              <a:t>def</a:t>
            </a:r>
            <a:r>
              <a:rPr lang="en-US" sz="2000" b="1" dirty="0" smtClean="0">
                <a:latin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</a:rPr>
              <a:t>distance_from_origin</a:t>
            </a:r>
            <a:r>
              <a:rPr lang="en-US" sz="2000" b="1" dirty="0" smtClean="0">
                <a:latin typeface="Courier New" panose="02070309020205020404" pitchFamily="49" charset="0"/>
              </a:rPr>
              <a:t>(self):</a:t>
            </a:r>
            <a:endParaRPr lang="en-US" sz="2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        return </a:t>
            </a:r>
            <a:r>
              <a:rPr lang="en-US" sz="2000" b="1" dirty="0" err="1" smtClean="0">
                <a:latin typeface="Courier New" panose="02070309020205020404" pitchFamily="49" charset="0"/>
              </a:rPr>
              <a:t>sqrt</a:t>
            </a:r>
            <a:r>
              <a:rPr lang="en-US" sz="2000" b="1" dirty="0" smtClean="0">
                <a:latin typeface="Courier New" panose="02070309020205020404" pitchFamily="49" charset="0"/>
              </a:rPr>
              <a:t>(x </a:t>
            </a:r>
            <a:r>
              <a:rPr lang="en-US" sz="2000" b="1" dirty="0">
                <a:latin typeface="Courier New" panose="02070309020205020404" pitchFamily="49" charset="0"/>
              </a:rPr>
              <a:t>* x + y * y</a:t>
            </a:r>
            <a:r>
              <a:rPr lang="en-US" sz="2000" b="1" dirty="0" smtClean="0">
                <a:latin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632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63"/>
          <p:cNvSpPr txBox="1">
            <a:spLocks noChangeArrowheads="1"/>
          </p:cNvSpPr>
          <p:nvPr/>
        </p:nvSpPr>
        <p:spPr bwMode="auto">
          <a:xfrm>
            <a:off x="5581650" y="4800601"/>
            <a:ext cx="6225162" cy="16681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distance_from_origin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(self):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this code can see p2's x and y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   return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sqrt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self.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x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*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self.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x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+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self.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y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*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self.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y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Grp="1"/>
          </p:cNvSpPr>
          <p:nvPr>
            <p:ph type="body" idx="1"/>
          </p:nvPr>
        </p:nvSpPr>
        <p:spPr>
          <a:xfrm>
            <a:off x="1103586" y="1371600"/>
            <a:ext cx="9564414" cy="4572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000" dirty="0"/>
              <a:t>Each </a:t>
            </a:r>
            <a:r>
              <a:rPr lang="en-US" sz="2000" dirty="0">
                <a:latin typeface="Courier New" panose="02070309020205020404" pitchFamily="49" charset="0"/>
              </a:rPr>
              <a:t>Point</a:t>
            </a:r>
            <a:r>
              <a:rPr lang="en-US" sz="2000" dirty="0"/>
              <a:t> object has its own copy of the </a:t>
            </a:r>
            <a:r>
              <a:rPr lang="en-US" sz="2000" dirty="0" err="1" smtClean="0">
                <a:latin typeface="Courier New" panose="02070309020205020404" pitchFamily="49" charset="0"/>
              </a:rPr>
              <a:t>distance_from_origin</a:t>
            </a:r>
            <a:r>
              <a:rPr lang="en-US" sz="2000" dirty="0" smtClean="0"/>
              <a:t> </a:t>
            </a:r>
            <a:r>
              <a:rPr lang="en-US" sz="2000" dirty="0"/>
              <a:t>method, which operates on that object's state: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p1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Point()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p1.x = </a:t>
            </a:r>
            <a:r>
              <a:rPr lang="en-US" sz="1800" dirty="0" smtClean="0">
                <a:latin typeface="Courier New" panose="02070309020205020404" pitchFamily="49" charset="0"/>
              </a:rPr>
              <a:t>7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p1.y = </a:t>
            </a:r>
            <a:r>
              <a:rPr lang="en-US" sz="1800" dirty="0" smtClean="0">
                <a:latin typeface="Courier New" panose="02070309020205020404" pitchFamily="49" charset="0"/>
              </a:rPr>
              <a:t>2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p2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Point()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p2.x = </a:t>
            </a:r>
            <a:r>
              <a:rPr lang="en-US" sz="1800" dirty="0" smtClean="0">
                <a:latin typeface="Courier New" panose="02070309020205020404" pitchFamily="49" charset="0"/>
              </a:rPr>
              <a:t>4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p2.y = </a:t>
            </a:r>
            <a:r>
              <a:rPr lang="en-US" sz="1800" dirty="0" smtClean="0">
                <a:latin typeface="Courier New" panose="02070309020205020404" pitchFamily="49" charset="0"/>
              </a:rPr>
              <a:t>3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p1.distance_from_origin()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p2.distance_from_origin()</a:t>
            </a:r>
            <a:endParaRPr lang="en-US" sz="1800" b="1" dirty="0">
              <a:latin typeface="Courier New" panose="02070309020205020404" pitchFamily="49" charset="0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5581649" y="2590801"/>
            <a:ext cx="6225163" cy="16681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distance_from_origin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(self):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this code can see p1's x and y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   return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sqrt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self.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anose="02070309020205020404" pitchFamily="49" charset="0"/>
              </a:rPr>
              <a:t>x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*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self.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anose="02070309020205020404" pitchFamily="49" charset="0"/>
              </a:rPr>
              <a:t>x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+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self.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anose="02070309020205020404" pitchFamily="49" charset="0"/>
              </a:rPr>
              <a:t>y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Times New Roman" panose="02020603050405020304" pitchFamily="18" charset="0"/>
              </a:rPr>
              <a:t>* </a:t>
            </a:r>
            <a:r>
              <a:rPr lang="en-US" sz="1600" dirty="0" err="1" smtClean="0">
                <a:latin typeface="Courier New" panose="02070309020205020404" pitchFamily="49" charset="0"/>
                <a:cs typeface="Times New Roman" panose="02020603050405020304" pitchFamily="18" charset="0"/>
              </a:rPr>
              <a:t>self.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anose="02070309020205020404" pitchFamily="49" charset="0"/>
              </a:rPr>
              <a:t>y</a:t>
            </a:r>
            <a:r>
              <a:rPr lang="en-US" sz="1600" dirty="0" smtClean="0"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18437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Point</a:t>
            </a:r>
            <a:r>
              <a:rPr lang="en-US" smtClean="0"/>
              <a:t> objects w/ method</a:t>
            </a:r>
          </a:p>
        </p:txBody>
      </p:sp>
      <p:graphicFrame>
        <p:nvGraphicFramePr>
          <p:cNvPr id="1079301" name="Group 5"/>
          <p:cNvGraphicFramePr>
            <a:graphicFrameLocks noGrp="1"/>
          </p:cNvGraphicFramePr>
          <p:nvPr/>
        </p:nvGraphicFramePr>
        <p:xfrm>
          <a:off x="5734050" y="2654301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79341" name="Group 45"/>
          <p:cNvGraphicFramePr>
            <a:graphicFrameLocks noGrp="1"/>
          </p:cNvGraphicFramePr>
          <p:nvPr/>
        </p:nvGraphicFramePr>
        <p:xfrm>
          <a:off x="5734050" y="4940301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8464" name="Group 64"/>
          <p:cNvGrpSpPr>
            <a:grpSpLocks/>
          </p:cNvGrpSpPr>
          <p:nvPr/>
        </p:nvGrpSpPr>
        <p:grpSpPr bwMode="auto">
          <a:xfrm>
            <a:off x="3600450" y="5423668"/>
            <a:ext cx="1981200" cy="561975"/>
            <a:chOff x="2112" y="3477"/>
            <a:chExt cx="1248" cy="354"/>
          </a:xfrm>
        </p:grpSpPr>
        <p:sp>
          <p:nvSpPr>
            <p:cNvPr id="18468" name="Rectangle 65"/>
            <p:cNvSpPr>
              <a:spLocks noChangeArrowheads="1"/>
            </p:cNvSpPr>
            <p:nvPr/>
          </p:nvSpPr>
          <p:spPr bwMode="auto">
            <a:xfrm>
              <a:off x="2112" y="3512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sz="2000" i="1"/>
                <a:t>p2</a:t>
              </a:r>
            </a:p>
          </p:txBody>
        </p:sp>
        <p:sp>
          <p:nvSpPr>
            <p:cNvPr id="18469" name="Line 48"/>
            <p:cNvSpPr>
              <a:spLocks noChangeShapeType="1"/>
            </p:cNvSpPr>
            <p:nvPr/>
          </p:nvSpPr>
          <p:spPr bwMode="auto">
            <a:xfrm>
              <a:off x="2928" y="36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Oval 67"/>
            <p:cNvSpPr>
              <a:spLocks noChangeArrowheads="1"/>
            </p:cNvSpPr>
            <p:nvPr/>
          </p:nvSpPr>
          <p:spPr bwMode="auto">
            <a:xfrm>
              <a:off x="2748" y="3477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>
                <a:cs typeface="Times New Roman" panose="02020603050405020304" pitchFamily="18" charset="0"/>
              </a:endParaRPr>
            </a:p>
          </p:txBody>
        </p:sp>
      </p:grpSp>
      <p:sp>
        <p:nvSpPr>
          <p:cNvPr id="18465" name="Rectangle 69"/>
          <p:cNvSpPr>
            <a:spLocks noChangeArrowheads="1"/>
          </p:cNvSpPr>
          <p:nvPr/>
        </p:nvSpPr>
        <p:spPr bwMode="auto">
          <a:xfrm>
            <a:off x="7772401" y="1885950"/>
            <a:ext cx="1027113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buClr>
                <a:srgbClr val="808080"/>
              </a:buClr>
              <a:buSzPct val="60000"/>
              <a:buFont typeface="Wingdings" panose="05000000000000000000" pitchFamily="2" charset="2"/>
              <a:buNone/>
            </a:pPr>
            <a:r>
              <a:rPr lang="en-US" sz="2000" i="1"/>
              <a:t>p1</a:t>
            </a:r>
          </a:p>
        </p:txBody>
      </p:sp>
      <p:sp>
        <p:nvSpPr>
          <p:cNvPr id="18466" name="Line 48"/>
          <p:cNvSpPr>
            <a:spLocks noChangeShapeType="1"/>
          </p:cNvSpPr>
          <p:nvPr/>
        </p:nvSpPr>
        <p:spPr bwMode="auto">
          <a:xfrm flipH="1">
            <a:off x="8972550" y="2289176"/>
            <a:ext cx="1588" cy="301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7" name="Oval 71"/>
          <p:cNvSpPr>
            <a:spLocks noChangeArrowheads="1"/>
          </p:cNvSpPr>
          <p:nvPr/>
        </p:nvSpPr>
        <p:spPr bwMode="auto">
          <a:xfrm>
            <a:off x="8782050" y="1830060"/>
            <a:ext cx="408448" cy="56263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9550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Kinds of methods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/>
              <a:t>accessor</a:t>
            </a:r>
            <a:r>
              <a:rPr lang="en-US" dirty="0" smtClean="0"/>
              <a:t>:	A method that lets clients examine object state.</a:t>
            </a:r>
          </a:p>
          <a:p>
            <a:pPr lvl="1" eaLnBrk="1" hangingPunct="1"/>
            <a:r>
              <a:rPr lang="en-US" dirty="0" smtClean="0"/>
              <a:t>Examples: </a:t>
            </a:r>
            <a:r>
              <a:rPr lang="en-US" dirty="0" smtClean="0">
                <a:latin typeface="Courier New" panose="02070309020205020404" pitchFamily="49" charset="0"/>
              </a:rPr>
              <a:t>distance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panose="02070309020205020404" pitchFamily="49" charset="0"/>
              </a:rPr>
              <a:t>distance_from_origin</a:t>
            </a:r>
            <a:endParaRPr lang="en-US" dirty="0" smtClean="0"/>
          </a:p>
          <a:p>
            <a:pPr lvl="1" eaLnBrk="1" hangingPunct="1"/>
            <a:r>
              <a:rPr lang="en-US" dirty="0" smtClean="0"/>
              <a:t>often returns something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b="1" dirty="0" err="1" smtClean="0"/>
              <a:t>mutator</a:t>
            </a:r>
            <a:r>
              <a:rPr lang="en-US" dirty="0" smtClean="0"/>
              <a:t>:	A method that modifies an object's state.</a:t>
            </a:r>
          </a:p>
          <a:p>
            <a:pPr lvl="1" eaLnBrk="1" hangingPunct="1"/>
            <a:r>
              <a:rPr lang="en-US" dirty="0" smtClean="0"/>
              <a:t>Examples: </a:t>
            </a:r>
            <a:r>
              <a:rPr lang="en-US" dirty="0" err="1" smtClean="0">
                <a:latin typeface="Courier New" panose="02070309020205020404" pitchFamily="49" charset="0"/>
              </a:rPr>
              <a:t>set_location</a:t>
            </a:r>
            <a:r>
              <a:rPr lang="en-US" dirty="0" smtClean="0"/>
              <a:t>, </a:t>
            </a:r>
            <a:r>
              <a:rPr lang="en-US" dirty="0" smtClean="0">
                <a:latin typeface="Courier New" panose="02070309020205020404" pitchFamily="49" charset="0"/>
              </a:rPr>
              <a:t>translate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25594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Classes and objects</a:t>
            </a:r>
          </a:p>
        </p:txBody>
      </p:sp>
      <p:sp>
        <p:nvSpPr>
          <p:cNvPr id="105984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33363" indent="-233363">
              <a:tabLst>
                <a:tab pos="1141413" algn="l"/>
                <a:tab pos="2173288" algn="l"/>
              </a:tabLst>
            </a:pPr>
            <a:r>
              <a:rPr lang="en-US" b="1" dirty="0" smtClean="0"/>
              <a:t>class</a:t>
            </a:r>
            <a:r>
              <a:rPr lang="en-US" dirty="0" smtClean="0"/>
              <a:t>: A program entity that represents either:</a:t>
            </a:r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r>
              <a:rPr lang="en-US" dirty="0" smtClean="0"/>
              <a:t>	1.	A program / module,  or</a:t>
            </a:r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r>
              <a:rPr lang="en-US" b="1" dirty="0" smtClean="0"/>
              <a:t>	2.	A template for a new type of objects.</a:t>
            </a:r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endParaRPr lang="en-US" b="1" dirty="0" smtClean="0"/>
          </a:p>
          <a:p>
            <a:pPr marL="690563" lvl="1" indent="-233363">
              <a:tabLst>
                <a:tab pos="1141413" algn="l"/>
                <a:tab pos="2173288" algn="l"/>
              </a:tabLst>
            </a:pPr>
            <a:r>
              <a:rPr lang="en-US" dirty="0" smtClean="0"/>
              <a:t>The </a:t>
            </a: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/>
              <a:t> class is a template for creating </a:t>
            </a: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/>
              <a:t> objects.</a:t>
            </a:r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endParaRPr lang="en-US" b="1" dirty="0" smtClean="0"/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endParaRPr lang="en-US" b="1" dirty="0" smtClean="0"/>
          </a:p>
          <a:p>
            <a:pPr marL="233363" indent="-233363">
              <a:tabLst>
                <a:tab pos="1141413" algn="l"/>
                <a:tab pos="2173288" algn="l"/>
              </a:tabLst>
            </a:pPr>
            <a:r>
              <a:rPr lang="en-US" b="1" dirty="0" smtClean="0"/>
              <a:t>object</a:t>
            </a:r>
            <a:r>
              <a:rPr lang="en-US" dirty="0" smtClean="0"/>
              <a:t>: An entity that combines state and behavior.</a:t>
            </a:r>
          </a:p>
          <a:p>
            <a:pPr marL="690563" lvl="1" indent="-233363">
              <a:lnSpc>
                <a:spcPct val="110000"/>
              </a:lnSpc>
              <a:tabLst>
                <a:tab pos="1141413" algn="l"/>
                <a:tab pos="2173288" algn="l"/>
              </a:tabLst>
            </a:pPr>
            <a:r>
              <a:rPr lang="en-US" b="1" dirty="0" smtClean="0"/>
              <a:t>object-oriented programming (OOP)</a:t>
            </a:r>
            <a:r>
              <a:rPr lang="en-US" dirty="0" smtClean="0"/>
              <a:t>: Programs that perform their behavior as interactions between objects.</a:t>
            </a:r>
            <a:endParaRPr lang="en-US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294964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5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5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59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59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Initializing objects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Currently it takes 3 lines to create a </a:t>
            </a:r>
            <a:r>
              <a:rPr lang="en-US" dirty="0" smtClean="0">
                <a:latin typeface="Courier New" panose="02070309020205020404" pitchFamily="49" charset="0"/>
              </a:rPr>
              <a:t>Point</a:t>
            </a:r>
            <a:r>
              <a:rPr lang="en-US" dirty="0" smtClean="0"/>
              <a:t> and initialize it: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Point()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p.x</a:t>
            </a:r>
            <a:r>
              <a:rPr 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 = </a:t>
            </a:r>
            <a:r>
              <a:rPr lang="en-US" sz="18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3</a:t>
            </a:r>
            <a:endParaRPr lang="en-US" sz="1800" b="1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p.y</a:t>
            </a:r>
            <a:r>
              <a:rPr 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 = </a:t>
            </a:r>
            <a:r>
              <a:rPr lang="en-US" sz="18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8                  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tedious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800000"/>
              </a:solidFill>
            </a:endParaRPr>
          </a:p>
          <a:p>
            <a:pPr eaLnBrk="1" hangingPunct="1"/>
            <a:r>
              <a:rPr lang="en-US" dirty="0" smtClean="0"/>
              <a:t>We'd rather specify the fields' initial values at the start: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Point(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3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, 8</a:t>
            </a:r>
            <a:r>
              <a:rPr lang="en-US" sz="1800" dirty="0" smtClean="0">
                <a:latin typeface="Courier New" panose="02070309020205020404" pitchFamily="49" charset="0"/>
              </a:rPr>
              <a:t>)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desired; doesn't work (yet)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</a:endParaRPr>
          </a:p>
          <a:p>
            <a:pPr lvl="1" eaLnBrk="1" hangingPunct="1"/>
            <a:r>
              <a:rPr lang="en-US" dirty="0" smtClean="0"/>
              <a:t>We are able to this with most types of objects in </a:t>
            </a:r>
            <a:r>
              <a:rPr lang="en-US" dirty="0"/>
              <a:t>P</a:t>
            </a:r>
            <a:r>
              <a:rPr lang="en-US" dirty="0" smtClean="0"/>
              <a:t>ython.</a:t>
            </a:r>
          </a:p>
        </p:txBody>
      </p:sp>
    </p:spTree>
    <p:extLst>
      <p:ext uri="{BB962C8B-B14F-4D97-AF65-F5344CB8AC3E}">
        <p14:creationId xmlns="" xmlns:p14="http://schemas.microsoft.com/office/powerpoint/2010/main" val="3300501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Printing objects</a:t>
            </a:r>
          </a:p>
        </p:txBody>
      </p:sp>
      <p:sp>
        <p:nvSpPr>
          <p:cNvPr id="112640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By default, Python doesn't know how to print objects: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p = Point()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p.x</a:t>
            </a:r>
            <a:r>
              <a:rPr lang="en-US" dirty="0" smtClean="0">
                <a:latin typeface="Courier New" panose="02070309020205020404" pitchFamily="49" charset="0"/>
              </a:rPr>
              <a:t> = 10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p.y</a:t>
            </a:r>
            <a:r>
              <a:rPr lang="en-US" dirty="0" smtClean="0">
                <a:latin typeface="Courier New" panose="02070309020205020404" pitchFamily="49" charset="0"/>
              </a:rPr>
              <a:t> = 7</a:t>
            </a:r>
          </a:p>
          <a:p>
            <a:pPr lvl="1">
              <a:lnSpc>
                <a:spcPct val="8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print("p is " +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(p))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p is </a:t>
            </a:r>
          </a:p>
          <a:p>
            <a:pPr lvl="1">
              <a:lnSpc>
                <a:spcPct val="80000"/>
              </a:lnSpc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             # &lt;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p.Point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object at 0x000001BA6AE0BF28&gt;</a:t>
            </a: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better, but cumbersome;           p is (10, 7)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print("p is (" +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p.x</a:t>
            </a:r>
            <a:r>
              <a:rPr lang="en-US" dirty="0" smtClean="0">
                <a:latin typeface="Courier New" panose="02070309020205020404" pitchFamily="49" charset="0"/>
              </a:rPr>
              <a:t>) + ", " +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p.y</a:t>
            </a:r>
            <a:r>
              <a:rPr lang="en-US" dirty="0">
                <a:latin typeface="Courier New" panose="02070309020205020404" pitchFamily="49" charset="0"/>
              </a:rPr>
              <a:t>)</a:t>
            </a:r>
            <a:r>
              <a:rPr lang="en-US" dirty="0" smtClean="0">
                <a:latin typeface="Courier New" panose="02070309020205020404" pitchFamily="49" charset="0"/>
              </a:rPr>
              <a:t> + ")")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desired behavior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print("p is " +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p</a:t>
            </a:r>
            <a:r>
              <a:rPr lang="en-US" dirty="0" smtClean="0">
                <a:latin typeface="Courier New" panose="02070309020205020404" pitchFamily="49" charset="0"/>
              </a:rPr>
              <a:t>))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p is (10, 7)</a:t>
            </a:r>
            <a:endParaRPr lang="en-US" b="1" dirty="0" smtClean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38679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6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6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</a:rPr>
              <a:t>__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__ </a:t>
            </a:r>
            <a:r>
              <a:rPr lang="en-US" dirty="0" smtClean="0"/>
              <a:t>method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tells Python how to convert an object into a </a:t>
            </a:r>
            <a:r>
              <a:rPr lang="en-US" i="1" dirty="0">
                <a:latin typeface="Courier New" panose="02070309020205020404" pitchFamily="49" charset="0"/>
              </a:rPr>
              <a:t>s</a:t>
            </a:r>
            <a:r>
              <a:rPr lang="en-US" i="1" dirty="0" smtClean="0">
                <a:latin typeface="Courier New" panose="02070309020205020404" pitchFamily="49" charset="0"/>
              </a:rPr>
              <a:t>tring</a:t>
            </a:r>
            <a:endParaRPr lang="en-US" i="1" dirty="0" smtClean="0"/>
          </a:p>
          <a:p>
            <a:pPr lvl="1" eaLnBrk="1" hangingPunct="1">
              <a:lnSpc>
                <a:spcPct val="110000"/>
              </a:lnSpc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p1 = Point(7, 2)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print("p1: " +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dirty="0" smtClean="0">
                <a:latin typeface="Courier New" panose="02070309020205020404" pitchFamily="49" charset="0"/>
              </a:rPr>
              <a:t>p1</a:t>
            </a:r>
            <a:r>
              <a:rPr lang="en-US" dirty="0" smtClean="0">
                <a:latin typeface="Courier New" panose="02070309020205020404" pitchFamily="49" charset="0"/>
              </a:rPr>
              <a:t>))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Every class has a </a:t>
            </a:r>
            <a:r>
              <a:rPr lang="en-US" dirty="0" smtClean="0">
                <a:latin typeface="Courier New" panose="02070309020205020404" pitchFamily="49" charset="0"/>
              </a:rPr>
              <a:t>__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__</a:t>
            </a:r>
            <a:r>
              <a:rPr lang="en-US" dirty="0" smtClean="0"/>
              <a:t>, even if it isn't in your code.</a:t>
            </a: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11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</a:rPr>
              <a:t>point.Point</a:t>
            </a:r>
            <a:r>
              <a:rPr lang="en-US" dirty="0">
                <a:latin typeface="Courier New" panose="02070309020205020404" pitchFamily="49" charset="0"/>
              </a:rPr>
              <a:t> object at 0x000001BA6AE0BF28&gt;</a:t>
            </a: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20879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__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__ </a:t>
            </a:r>
            <a:r>
              <a:rPr lang="en-US" dirty="0" smtClean="0"/>
              <a:t>syntax</a:t>
            </a:r>
          </a:p>
        </p:txBody>
      </p:sp>
      <p:sp>
        <p:nvSpPr>
          <p:cNvPr id="112845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__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__(self):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code that returns a String representing this object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Method name, return, and parameters must match exactly.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Example: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Returns a String representing this Point.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__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__(self):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return "(" +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(x) + ", " +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(y) + ")"</a:t>
            </a:r>
          </a:p>
        </p:txBody>
      </p:sp>
    </p:spTree>
    <p:extLst>
      <p:ext uri="{BB962C8B-B14F-4D97-AF65-F5344CB8AC3E}">
        <p14:creationId xmlns="" xmlns:p14="http://schemas.microsoft.com/office/powerpoint/2010/main" val="18339359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8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8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28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8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8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Encapsulation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84992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Encapsulation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b="1" smtClean="0"/>
              <a:t>encapsulation</a:t>
            </a:r>
            <a:r>
              <a:rPr lang="en-US" smtClean="0"/>
              <a:t>: Hiding implementation details of an </a:t>
            </a:r>
            <a:br>
              <a:rPr lang="en-US" smtClean="0"/>
            </a:br>
            <a:r>
              <a:rPr lang="en-US" smtClean="0"/>
              <a:t>object from its clients.</a:t>
            </a:r>
          </a:p>
          <a:p>
            <a:pPr lvl="1" eaLnBrk="1" hangingPunct="1">
              <a:lnSpc>
                <a:spcPct val="40000"/>
              </a:lnSpc>
            </a:pPr>
            <a:endParaRPr lang="en-US" smtClean="0"/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Encapsulation provides </a:t>
            </a:r>
            <a:r>
              <a:rPr lang="en-US" i="1" smtClean="0"/>
              <a:t>abstraction</a:t>
            </a:r>
            <a:r>
              <a:rPr lang="en-US" smtClean="0"/>
              <a:t>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mtClean="0"/>
              <a:t>separates external view (behavior) from internal view (state)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Encapsulation protects the integrity of an object's data.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5143500" y="4415952"/>
            <a:ext cx="4347341" cy="1756249"/>
            <a:chOff x="2208" y="2928"/>
            <a:chExt cx="3144" cy="1317"/>
          </a:xfrm>
        </p:grpSpPr>
        <p:pic>
          <p:nvPicPr>
            <p:cNvPr id="13318" name="Picture 5" descr="boardb44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2928"/>
              <a:ext cx="1680" cy="1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19" name="Picture 6" descr="r-4c_r-4b_improve-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2934"/>
              <a:ext cx="1560" cy="1311"/>
            </a:xfrm>
            <a:prstGeom prst="rect">
              <a:avLst/>
            </a:prstGeom>
            <a:noFill/>
            <a:ln w="9525">
              <a:solidFill>
                <a:srgbClr val="A5002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317" name="Picture 7" descr="video-ipo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2617076" y="4415952"/>
            <a:ext cx="1154824" cy="18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71238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Private fields</a:t>
            </a:r>
          </a:p>
        </p:txBody>
      </p:sp>
      <p:sp>
        <p:nvSpPr>
          <p:cNvPr id="11192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A attribute can be made invisible to outsiders</a:t>
            </a:r>
          </a:p>
          <a:p>
            <a:pPr lvl="1" eaLnBrk="1" hangingPunct="1"/>
            <a:r>
              <a:rPr lang="en-US" dirty="0" smtClean="0"/>
              <a:t>No code outside the class can access or change it easily.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000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__</a:t>
            </a:r>
            <a:r>
              <a:rPr lang="en-US" b="1" dirty="0" smtClean="0"/>
              <a:t>name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Examples: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self.__id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self.__name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Client code sees an error when accessing private attributes</a:t>
            </a:r>
          </a:p>
        </p:txBody>
      </p:sp>
    </p:spTree>
    <p:extLst>
      <p:ext uri="{BB962C8B-B14F-4D97-AF65-F5344CB8AC3E}">
        <p14:creationId xmlns="" xmlns:p14="http://schemas.microsoft.com/office/powerpoint/2010/main" val="3191111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Accessing private state</a:t>
            </a:r>
          </a:p>
        </p:txBody>
      </p:sp>
      <p:sp>
        <p:nvSpPr>
          <p:cNvPr id="112025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We can provide methods to get and/or set a attribute's value: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A "read-only" access to the __x field ("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accessor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</a:rPr>
              <a:t>get_x</a:t>
            </a:r>
            <a:r>
              <a:rPr lang="en-US" dirty="0" smtClean="0">
                <a:latin typeface="Courier New" panose="02070309020205020404" pitchFamily="49" charset="0"/>
              </a:rPr>
              <a:t>(self):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return </a:t>
            </a:r>
            <a:r>
              <a:rPr lang="en-US" dirty="0" err="1" smtClean="0">
                <a:latin typeface="Courier New" panose="02070309020205020404" pitchFamily="49" charset="0"/>
              </a:rPr>
              <a:t>self.__x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Allows clients to change the __x field ("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mutator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</a:rPr>
              <a:t>set_x</a:t>
            </a:r>
            <a:r>
              <a:rPr lang="en-US" dirty="0" smtClean="0">
                <a:latin typeface="Courier New" panose="02070309020205020404" pitchFamily="49" charset="0"/>
              </a:rPr>
              <a:t>(self, </a:t>
            </a:r>
            <a:r>
              <a:rPr lang="en-US" dirty="0" err="1" smtClean="0">
                <a:latin typeface="Courier New" panose="02070309020205020404" pitchFamily="49" charset="0"/>
              </a:rPr>
              <a:t>new_x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dirty="0" err="1" smtClean="0">
                <a:latin typeface="Courier New" panose="02070309020205020404" pitchFamily="49" charset="0"/>
              </a:rPr>
              <a:t>self.__x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</a:rPr>
              <a:t>new_x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Client code will look more like this: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p1: ("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p1.get_x()</a:t>
            </a:r>
            <a:r>
              <a:rPr lang="en-US" sz="1600" dirty="0" smtClean="0">
                <a:latin typeface="Courier New" panose="02070309020205020404" pitchFamily="49" charset="0"/>
              </a:rPr>
              <a:t>) + </a:t>
            </a:r>
            <a:r>
              <a:rPr lang="en-US" sz="1600" dirty="0">
                <a:latin typeface="Courier New" panose="02070309020205020404" pitchFamily="49" charset="0"/>
              </a:rPr>
              <a:t>", 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p1.get_y()</a:t>
            </a:r>
            <a:r>
              <a:rPr lang="en-US" sz="1600" dirty="0" smtClean="0">
                <a:latin typeface="Courier New" panose="02070309020205020404" pitchFamily="49" charset="0"/>
              </a:rPr>
              <a:t>) + ")")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	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p1.set_x(14)</a:t>
            </a:r>
            <a:endParaRPr lang="en-US" sz="1800" b="1" dirty="0">
              <a:solidFill>
                <a:srgbClr val="003399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b="1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37221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0259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Benefits of encapsulation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Provides abstraction between an object and its clients.</a:t>
            </a:r>
          </a:p>
          <a:p>
            <a:pPr lvl="1" eaLnBrk="1" hangingPunct="1">
              <a:lnSpc>
                <a:spcPct val="110000"/>
              </a:lnSpc>
            </a:pPr>
            <a:endParaRPr lang="en-US" smtClean="0"/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Protects an object from unwanted access by clients.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A bank app forbids a client to change an </a:t>
            </a:r>
            <a:r>
              <a:rPr lang="en-US" smtClean="0">
                <a:latin typeface="Courier New" panose="02070309020205020404" pitchFamily="49" charset="0"/>
              </a:rPr>
              <a:t>Account</a:t>
            </a:r>
            <a:r>
              <a:rPr lang="en-US" smtClean="0"/>
              <a:t>'s balance.</a:t>
            </a:r>
            <a:endParaRPr lang="el-GR" smtClean="0"/>
          </a:p>
          <a:p>
            <a:pPr lvl="1" eaLnBrk="1" hangingPunct="1">
              <a:lnSpc>
                <a:spcPct val="110000"/>
              </a:lnSpc>
            </a:pPr>
            <a:endParaRPr lang="en-US" smtClean="0"/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Allows you to change the class implementation.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>
                <a:latin typeface="Courier New" panose="02070309020205020404" pitchFamily="49" charset="0"/>
              </a:rPr>
              <a:t>Point</a:t>
            </a:r>
            <a:r>
              <a:rPr lang="en-US" smtClean="0"/>
              <a:t> could be rewritten to use polar coordinates</a:t>
            </a:r>
            <a:br>
              <a:rPr lang="en-US" smtClean="0"/>
            </a:br>
            <a:r>
              <a:rPr lang="en-US" smtClean="0"/>
              <a:t>(radius </a:t>
            </a:r>
            <a:r>
              <a:rPr lang="en-US" i="1" smtClean="0"/>
              <a:t>r</a:t>
            </a:r>
            <a:r>
              <a:rPr lang="en-US" smtClean="0"/>
              <a:t>, angle </a:t>
            </a:r>
            <a:r>
              <a:rPr lang="el-GR" i="1" smtClean="0"/>
              <a:t>θ</a:t>
            </a:r>
            <a:r>
              <a:rPr lang="en-US" smtClean="0"/>
              <a:t>), but with the same methods.</a:t>
            </a:r>
          </a:p>
          <a:p>
            <a:pPr lvl="1" eaLnBrk="1" hangingPunct="1">
              <a:lnSpc>
                <a:spcPct val="110000"/>
              </a:lnSpc>
            </a:pPr>
            <a:endParaRPr lang="en-US" smtClean="0"/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Allows you to constrain objects' state (</a:t>
            </a:r>
            <a:r>
              <a:rPr lang="en-US" b="1" smtClean="0"/>
              <a:t>invariants</a:t>
            </a:r>
            <a:r>
              <a:rPr lang="en-US" smtClean="0"/>
              <a:t>).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Example: Only allow </a:t>
            </a:r>
            <a:r>
              <a:rPr lang="en-US" smtClean="0">
                <a:latin typeface="Courier New" panose="02070309020205020404" pitchFamily="49" charset="0"/>
              </a:rPr>
              <a:t>Point</a:t>
            </a:r>
            <a:r>
              <a:rPr lang="en-US" smtClean="0"/>
              <a:t>s with non-negative coordinates.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5337" b="50542"/>
          <a:stretch>
            <a:fillRect/>
          </a:stretch>
        </p:blipFill>
        <p:spPr bwMode="auto">
          <a:xfrm>
            <a:off x="9067800" y="3414714"/>
            <a:ext cx="144780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81705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 class, version 4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622472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A Point object represents an (x, y) location.</a:t>
            </a: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class Point: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</a:rPr>
              <a:t>self.__x</a:t>
            </a:r>
            <a:endParaRPr lang="en-US" sz="14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</a:rPr>
              <a:t>self.__y</a:t>
            </a:r>
            <a:endParaRPr lang="en-US" sz="14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__</a:t>
            </a:r>
            <a:r>
              <a:rPr lang="en-US" sz="1400" dirty="0" err="1" smtClean="0">
                <a:latin typeface="Courier New" panose="02070309020205020404" pitchFamily="49" charset="0"/>
              </a:rPr>
              <a:t>init</a:t>
            </a:r>
            <a:r>
              <a:rPr lang="en-US" sz="1400" dirty="0" smtClean="0">
                <a:latin typeface="Courier New" panose="02070309020205020404" pitchFamily="49" charset="0"/>
              </a:rPr>
              <a:t>__(self, </a:t>
            </a:r>
            <a:r>
              <a:rPr lang="en-US" sz="1400" dirty="0" err="1" smtClean="0">
                <a:latin typeface="Courier New" panose="02070309020205020404" pitchFamily="49" charset="0"/>
              </a:rPr>
              <a:t>initial_x</a:t>
            </a:r>
            <a:r>
              <a:rPr lang="en-US" sz="1400" dirty="0" smtClean="0">
                <a:latin typeface="Courier New" panose="02070309020205020404" pitchFamily="49" charset="0"/>
              </a:rPr>
              <a:t>, </a:t>
            </a:r>
            <a:r>
              <a:rPr lang="en-US" sz="1400" dirty="0" err="1" smtClean="0">
                <a:latin typeface="Courier New" panose="02070309020205020404" pitchFamily="49" charset="0"/>
              </a:rPr>
              <a:t>initial_y</a:t>
            </a:r>
            <a:r>
              <a:rPr lang="en-US" sz="1400" dirty="0" smtClean="0">
                <a:latin typeface="Courier New" panose="02070309020205020404" pitchFamily="49" charset="0"/>
              </a:rPr>
              <a:t>):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</a:rPr>
              <a:t>self.__x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 smtClean="0">
                <a:latin typeface="Courier New" panose="02070309020205020404" pitchFamily="49" charset="0"/>
              </a:rPr>
              <a:t>initial_x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</a:rPr>
              <a:t>self.__y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 smtClean="0">
                <a:latin typeface="Courier New" panose="02070309020205020404" pitchFamily="49" charset="0"/>
              </a:rPr>
              <a:t>initial_y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</a:rPr>
              <a:t>distance_from_origin</a:t>
            </a:r>
            <a:r>
              <a:rPr lang="en-US" sz="1400" dirty="0" smtClean="0">
                <a:latin typeface="Courier New" panose="02070309020205020404" pitchFamily="49" charset="0"/>
              </a:rPr>
              <a:t>(self):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return </a:t>
            </a:r>
            <a:r>
              <a:rPr lang="en-US" sz="1400" dirty="0" err="1" smtClean="0">
                <a:latin typeface="Courier New" panose="02070309020205020404" pitchFamily="49" charset="0"/>
              </a:rPr>
              <a:t>sqrt</a:t>
            </a:r>
            <a:r>
              <a:rPr lang="en-US" sz="1400" dirty="0" smtClean="0">
                <a:latin typeface="Courier New" panose="02070309020205020404" pitchFamily="49" charset="0"/>
              </a:rPr>
              <a:t>(</a:t>
            </a:r>
            <a:r>
              <a:rPr lang="en-US" sz="1400" dirty="0" err="1" smtClean="0">
                <a:latin typeface="Courier New" panose="02070309020205020404" pitchFamily="49" charset="0"/>
              </a:rPr>
              <a:t>self.__x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</a:rPr>
              <a:t>* </a:t>
            </a:r>
            <a:r>
              <a:rPr lang="en-US" sz="1400" dirty="0" err="1" smtClean="0">
                <a:latin typeface="Courier New" panose="02070309020205020404" pitchFamily="49" charset="0"/>
              </a:rPr>
              <a:t>self.__x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</a:rPr>
              <a:t>+ </a:t>
            </a:r>
            <a:r>
              <a:rPr lang="en-US" sz="1400" dirty="0" err="1" smtClean="0">
                <a:latin typeface="Courier New" panose="02070309020205020404" pitchFamily="49" charset="0"/>
              </a:rPr>
              <a:t>self.__y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</a:rPr>
              <a:t>* </a:t>
            </a:r>
            <a:r>
              <a:rPr lang="en-US" sz="1400" dirty="0" err="1" smtClean="0">
                <a:latin typeface="Courier New" panose="02070309020205020404" pitchFamily="49" charset="0"/>
              </a:rPr>
              <a:t>self.__y</a:t>
            </a:r>
            <a:r>
              <a:rPr lang="en-US" sz="1400" dirty="0" smtClean="0">
                <a:latin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</a:t>
            </a: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</a:rPr>
              <a:t>def</a:t>
            </a:r>
            <a:r>
              <a:rPr lang="en-US" sz="1400" b="1" dirty="0" smtClean="0">
                <a:latin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</a:rPr>
              <a:t>get_x</a:t>
            </a:r>
            <a:r>
              <a:rPr lang="en-US" sz="1400" b="1" dirty="0" smtClean="0">
                <a:latin typeface="Courier New" panose="02070309020205020404" pitchFamily="49" charset="0"/>
              </a:rPr>
              <a:t>(self):</a:t>
            </a:r>
            <a:endParaRPr lang="en-US" sz="14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        return </a:t>
            </a:r>
            <a:r>
              <a:rPr lang="en-US" sz="1400" b="1" dirty="0" err="1" smtClean="0">
                <a:latin typeface="Courier New" panose="02070309020205020404" pitchFamily="49" charset="0"/>
              </a:rPr>
              <a:t>self.__x</a:t>
            </a:r>
            <a:endParaRPr lang="en-US" sz="14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800" b="1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</a:rPr>
              <a:t>def</a:t>
            </a:r>
            <a:r>
              <a:rPr lang="en-US" sz="1400" b="1" dirty="0" smtClean="0">
                <a:latin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</a:rPr>
              <a:t>get_y</a:t>
            </a:r>
            <a:r>
              <a:rPr lang="en-US" sz="1400" b="1" dirty="0" smtClean="0">
                <a:latin typeface="Courier New" panose="02070309020205020404" pitchFamily="49" charset="0"/>
              </a:rPr>
              <a:t>(self):</a:t>
            </a:r>
            <a:endParaRPr lang="en-US" sz="14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        return </a:t>
            </a:r>
            <a:r>
              <a:rPr lang="en-US" sz="1400" b="1" dirty="0" err="1" smtClean="0">
                <a:latin typeface="Courier New" panose="02070309020205020404" pitchFamily="49" charset="0"/>
              </a:rPr>
              <a:t>self.__y</a:t>
            </a:r>
            <a:endParaRPr lang="en-US" sz="14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</a:rPr>
              <a:t>set_location</a:t>
            </a:r>
            <a:r>
              <a:rPr lang="en-US" sz="1400" dirty="0" smtClean="0">
                <a:latin typeface="Courier New" panose="02070309020205020404" pitchFamily="49" charset="0"/>
              </a:rPr>
              <a:t>(self, </a:t>
            </a:r>
            <a:r>
              <a:rPr lang="en-US" sz="1400" dirty="0" err="1" smtClean="0">
                <a:latin typeface="Courier New" panose="02070309020205020404" pitchFamily="49" charset="0"/>
              </a:rPr>
              <a:t>new_x</a:t>
            </a:r>
            <a:r>
              <a:rPr lang="en-US" sz="1400" dirty="0" smtClean="0">
                <a:latin typeface="Courier New" panose="02070309020205020404" pitchFamily="49" charset="0"/>
              </a:rPr>
              <a:t>, </a:t>
            </a:r>
            <a:r>
              <a:rPr lang="en-US" sz="1400" dirty="0" err="1" smtClean="0">
                <a:latin typeface="Courier New" panose="02070309020205020404" pitchFamily="49" charset="0"/>
              </a:rPr>
              <a:t>new_y</a:t>
            </a:r>
            <a:r>
              <a:rPr lang="en-US" sz="1400" dirty="0" smtClean="0">
                <a:latin typeface="Courier New" panose="02070309020205020404" pitchFamily="49" charset="0"/>
              </a:rPr>
              <a:t>):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</a:rPr>
              <a:t>self.__x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 smtClean="0">
                <a:latin typeface="Courier New" panose="02070309020205020404" pitchFamily="49" charset="0"/>
              </a:rPr>
              <a:t>new_x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</a:rPr>
              <a:t>self.__y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 smtClean="0">
                <a:latin typeface="Courier New" panose="02070309020205020404" pitchFamily="49" charset="0"/>
              </a:rPr>
              <a:t>new_y</a:t>
            </a:r>
            <a:endParaRPr lang="en-US" sz="1400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translate(self, dx</a:t>
            </a:r>
            <a:r>
              <a:rPr lang="en-US" sz="1400" dirty="0">
                <a:latin typeface="Courier New" panose="02070309020205020404" pitchFamily="49" charset="0"/>
              </a:rPr>
              <a:t>, </a:t>
            </a:r>
            <a:r>
              <a:rPr lang="en-US" sz="1400" dirty="0" err="1" smtClean="0">
                <a:latin typeface="Courier New" panose="02070309020205020404" pitchFamily="49" charset="0"/>
              </a:rPr>
              <a:t>dy</a:t>
            </a:r>
            <a:r>
              <a:rPr lang="en-US" sz="1400" dirty="0" smtClean="0">
                <a:latin typeface="Courier New" panose="02070309020205020404" pitchFamily="49" charset="0"/>
              </a:rPr>
              <a:t>):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</a:rPr>
              <a:t>self.__x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 smtClean="0">
                <a:latin typeface="Courier New" panose="02070309020205020404" pitchFamily="49" charset="0"/>
              </a:rPr>
              <a:t>self.__x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</a:rPr>
              <a:t>+ </a:t>
            </a:r>
            <a:r>
              <a:rPr lang="en-US" sz="1400" dirty="0" smtClean="0">
                <a:latin typeface="Courier New" panose="02070309020205020404" pitchFamily="49" charset="0"/>
              </a:rPr>
              <a:t>dx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</a:rPr>
              <a:t>self.__y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 smtClean="0">
                <a:latin typeface="Courier New" panose="02070309020205020404" pitchFamily="49" charset="0"/>
              </a:rPr>
              <a:t>self.__y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</a:rPr>
              <a:t>+ </a:t>
            </a:r>
            <a:r>
              <a:rPr lang="en-US" sz="1400" dirty="0" err="1" smtClean="0">
                <a:latin typeface="Courier New" panose="02070309020205020404" pitchFamily="49" charset="0"/>
              </a:rPr>
              <a:t>dy</a:t>
            </a:r>
            <a:endParaRPr lang="en-US" sz="1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8483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programming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Given a file of cities</a:t>
            </a:r>
            <a:r>
              <a:rPr lang="en-US" sz="2000" dirty="0" smtClean="0"/>
              <a:t>' names and </a:t>
            </a:r>
            <a:r>
              <a:rPr lang="en-US" sz="2000" dirty="0"/>
              <a:t>(x, y) </a:t>
            </a:r>
            <a:r>
              <a:rPr lang="en-US" sz="2000" dirty="0" smtClean="0"/>
              <a:t>coordinates:</a:t>
            </a:r>
            <a:endParaRPr lang="en-US" sz="2000" dirty="0"/>
          </a:p>
          <a:p>
            <a:pPr marL="679450" lvl="1">
              <a:defRPr/>
            </a:pPr>
            <a:endParaRPr lang="en-US" sz="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Winslow 50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20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Tucson 90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60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Phoenix 10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72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Bisbee 74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98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Yuma 5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136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Page 150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91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679450" lvl="1">
              <a:lnSpc>
                <a:spcPct val="70000"/>
              </a:lnSpc>
              <a:defRPr/>
            </a:pPr>
            <a:endParaRPr lang="en-US" sz="1800" dirty="0">
              <a:latin typeface="Courier New" charset="0"/>
              <a:sym typeface="Courier New" charset="0"/>
            </a:endParaRPr>
          </a:p>
          <a:p>
            <a:pPr marL="679450" lvl="1">
              <a:lnSpc>
                <a:spcPct val="70000"/>
              </a:lnSpc>
              <a:defRPr/>
            </a:pPr>
            <a:endParaRPr lang="en-US" sz="1800" dirty="0">
              <a:latin typeface="Courier New" charset="0"/>
              <a:sym typeface="Courier New" charset="0"/>
            </a:endParaRPr>
          </a:p>
          <a:p>
            <a:pPr marL="679450" lvl="1">
              <a:lnSpc>
                <a:spcPct val="70000"/>
              </a:lnSpc>
              <a:defRPr/>
            </a:pPr>
            <a:endParaRPr lang="en-US" sz="700" dirty="0"/>
          </a:p>
          <a:p>
            <a:pPr>
              <a:defRPr/>
            </a:pPr>
            <a:r>
              <a:rPr lang="en-US" sz="2000" dirty="0"/>
              <a:t>Write a program to draw the cities on a </a:t>
            </a:r>
            <a:r>
              <a:rPr lang="en-US" sz="2000" dirty="0" err="1">
                <a:latin typeface="Courier New" charset="0"/>
                <a:cs typeface="Courier New" charset="0"/>
                <a:sym typeface="Courier New" charset="0"/>
              </a:rPr>
              <a:t>DrawingPanel</a:t>
            </a:r>
            <a:r>
              <a:rPr lang="en-US" sz="2000" dirty="0"/>
              <a:t>, then simulates an earthquake that turns all cities red that are within a given radius:</a:t>
            </a:r>
          </a:p>
          <a:p>
            <a:pPr marL="679450" lvl="1">
              <a:defRPr/>
            </a:pPr>
            <a:endParaRPr lang="en-US" sz="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Epicenter x? </a:t>
            </a:r>
            <a:r>
              <a:rPr lang="en-US" sz="1800" u="sng" dirty="0">
                <a:latin typeface="Courier New Bold" charset="0"/>
                <a:cs typeface="Courier New Bold" charset="0"/>
                <a:sym typeface="Courier New Bold" charset="0"/>
              </a:rPr>
              <a:t>100</a:t>
            </a:r>
            <a:endParaRPr lang="en-US" sz="1800" u="sng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Epicenter y? </a:t>
            </a:r>
            <a:r>
              <a:rPr lang="en-US" sz="1800" u="sng" dirty="0">
                <a:latin typeface="Courier New Bold" charset="0"/>
                <a:cs typeface="Courier New Bold" charset="0"/>
                <a:sym typeface="Courier New Bold" charset="0"/>
              </a:rPr>
              <a:t>100</a:t>
            </a:r>
            <a:endParaRPr lang="en-US" sz="1800" u="sng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Affected radius? </a:t>
            </a:r>
            <a:r>
              <a:rPr lang="en-US" sz="1800" u="sng" dirty="0">
                <a:latin typeface="Courier New Bold" charset="0"/>
                <a:cs typeface="Courier New Bold" charset="0"/>
                <a:sym typeface="Courier New Bold" charset="0"/>
              </a:rPr>
              <a:t>75</a:t>
            </a:r>
            <a:endParaRPr lang="en-US" sz="1800" u="sng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pic>
        <p:nvPicPr>
          <p:cNvPr id="4" name="Picture 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0616" y="1690688"/>
            <a:ext cx="2019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6326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 code, version 4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dirty="0" err="1" smtClean="0">
                <a:latin typeface="Courier New" panose="02070309020205020404" pitchFamily="49" charset="0"/>
              </a:rPr>
              <a:t>def</a:t>
            </a:r>
            <a:r>
              <a:rPr lang="en-US" sz="1500" dirty="0" smtClean="0">
                <a:latin typeface="Courier New" panose="02070309020205020404" pitchFamily="49" charset="0"/>
              </a:rPr>
              <a:t> main9):</a:t>
            </a:r>
            <a:endParaRPr lang="en-US" sz="15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lang="en-US" sz="15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500" b="1" dirty="0">
                <a:solidFill>
                  <a:srgbClr val="008080"/>
                </a:solidFill>
                <a:latin typeface="Courier New" panose="02070309020205020404" pitchFamily="49" charset="0"/>
              </a:rPr>
              <a:t>create two Point objects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smtClean="0">
                <a:latin typeface="Courier New" panose="02070309020205020404" pitchFamily="49" charset="0"/>
              </a:rPr>
              <a:t>p1 </a:t>
            </a:r>
            <a:r>
              <a:rPr lang="en-US" sz="1500" dirty="0">
                <a:latin typeface="Courier New" panose="02070309020205020404" pitchFamily="49" charset="0"/>
              </a:rPr>
              <a:t>= </a:t>
            </a:r>
            <a:r>
              <a:rPr lang="en-US" sz="1500" dirty="0" smtClean="0">
                <a:latin typeface="Courier New" panose="02070309020205020404" pitchFamily="49" charset="0"/>
              </a:rPr>
              <a:t>Point(5</a:t>
            </a:r>
            <a:r>
              <a:rPr lang="en-US" sz="1500" dirty="0">
                <a:latin typeface="Courier New" panose="02070309020205020404" pitchFamily="49" charset="0"/>
              </a:rPr>
              <a:t>, 2</a:t>
            </a:r>
            <a:r>
              <a:rPr lang="en-US" sz="1500" dirty="0" smtClean="0">
                <a:latin typeface="Courier New" panose="02070309020205020404" pitchFamily="49" charset="0"/>
              </a:rPr>
              <a:t>)</a:t>
            </a:r>
            <a:endParaRPr lang="en-US" sz="15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smtClean="0">
                <a:latin typeface="Courier New" panose="02070309020205020404" pitchFamily="49" charset="0"/>
              </a:rPr>
              <a:t>p2 </a:t>
            </a:r>
            <a:r>
              <a:rPr lang="en-US" sz="1500" dirty="0">
                <a:latin typeface="Courier New" panose="02070309020205020404" pitchFamily="49" charset="0"/>
              </a:rPr>
              <a:t>= </a:t>
            </a:r>
            <a:r>
              <a:rPr lang="en-US" sz="1500" dirty="0" smtClean="0">
                <a:latin typeface="Courier New" panose="02070309020205020404" pitchFamily="49" charset="0"/>
              </a:rPr>
              <a:t>Point(4</a:t>
            </a:r>
            <a:r>
              <a:rPr lang="en-US" sz="1500" dirty="0">
                <a:latin typeface="Courier New" panose="02070309020205020404" pitchFamily="49" charset="0"/>
              </a:rPr>
              <a:t>, 3</a:t>
            </a:r>
            <a:r>
              <a:rPr lang="en-US" sz="1500" dirty="0" smtClean="0">
                <a:latin typeface="Courier New" panose="02070309020205020404" pitchFamily="49" charset="0"/>
              </a:rPr>
              <a:t>)</a:t>
            </a:r>
            <a:endParaRPr lang="en-US" sz="15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5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5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008080"/>
                </a:solidFill>
                <a:latin typeface="Courier New" panose="02070309020205020404" pitchFamily="49" charset="0"/>
              </a:rPr>
              <a:t>print each point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smtClean="0">
                <a:latin typeface="Courier New" panose="02070309020205020404" pitchFamily="49" charset="0"/>
              </a:rPr>
              <a:t>print("</a:t>
            </a:r>
            <a:r>
              <a:rPr lang="en-US" sz="1500" dirty="0">
                <a:latin typeface="Courier New" panose="02070309020205020404" pitchFamily="49" charset="0"/>
              </a:rPr>
              <a:t>p1: (" + </a:t>
            </a:r>
            <a:r>
              <a:rPr lang="en-US" sz="1500" dirty="0" err="1" smtClean="0">
                <a:latin typeface="Courier New" panose="02070309020205020404" pitchFamily="49" charset="0"/>
              </a:rPr>
              <a:t>str</a:t>
            </a:r>
            <a:r>
              <a:rPr lang="en-US" sz="1500" dirty="0" smtClean="0">
                <a:latin typeface="Courier New" panose="02070309020205020404" pitchFamily="49" charset="0"/>
              </a:rPr>
              <a:t>(</a:t>
            </a:r>
            <a:r>
              <a:rPr lang="en-US" sz="1500" b="1" dirty="0" smtClean="0">
                <a:latin typeface="Courier New" panose="02070309020205020404" pitchFamily="49" charset="0"/>
              </a:rPr>
              <a:t>p1.get_x())</a:t>
            </a:r>
            <a:r>
              <a:rPr lang="en-US" sz="1500" dirty="0" smtClean="0">
                <a:latin typeface="Courier New" panose="02070309020205020404" pitchFamily="49" charset="0"/>
              </a:rPr>
              <a:t> </a:t>
            </a:r>
            <a:r>
              <a:rPr lang="en-US" sz="1500" dirty="0">
                <a:latin typeface="Courier New" panose="02070309020205020404" pitchFamily="49" charset="0"/>
              </a:rPr>
              <a:t>+ ", " + </a:t>
            </a:r>
            <a:r>
              <a:rPr lang="en-US" sz="1500" dirty="0" err="1" smtClean="0">
                <a:latin typeface="Courier New" panose="02070309020205020404" pitchFamily="49" charset="0"/>
              </a:rPr>
              <a:t>str</a:t>
            </a:r>
            <a:r>
              <a:rPr lang="en-US" sz="1500" dirty="0" smtClean="0">
                <a:latin typeface="Courier New" panose="02070309020205020404" pitchFamily="49" charset="0"/>
              </a:rPr>
              <a:t>(</a:t>
            </a:r>
            <a:r>
              <a:rPr lang="en-US" sz="1500" b="1" dirty="0" smtClean="0">
                <a:latin typeface="Courier New" panose="02070309020205020404" pitchFamily="49" charset="0"/>
              </a:rPr>
              <a:t>p1.get_y())</a:t>
            </a:r>
            <a:r>
              <a:rPr lang="en-US" sz="1500" dirty="0" smtClean="0">
                <a:latin typeface="Courier New" panose="02070309020205020404" pitchFamily="49" charset="0"/>
              </a:rPr>
              <a:t> </a:t>
            </a:r>
            <a:r>
              <a:rPr lang="en-US" sz="1500" dirty="0">
                <a:latin typeface="Courier New" panose="02070309020205020404" pitchFamily="49" charset="0"/>
              </a:rPr>
              <a:t>+ </a:t>
            </a:r>
            <a:r>
              <a:rPr lang="en-US" sz="1500" dirty="0" smtClean="0">
                <a:latin typeface="Courier New" panose="02070309020205020404" pitchFamily="49" charset="0"/>
              </a:rPr>
              <a:t>")")</a:t>
            </a:r>
            <a:endParaRPr lang="en-US" sz="15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smtClean="0">
                <a:latin typeface="Courier New" panose="02070309020205020404" pitchFamily="49" charset="0"/>
              </a:rPr>
              <a:t>print("</a:t>
            </a:r>
            <a:r>
              <a:rPr lang="en-US" sz="1500" dirty="0">
                <a:latin typeface="Courier New" panose="02070309020205020404" pitchFamily="49" charset="0"/>
              </a:rPr>
              <a:t>p2: (" + </a:t>
            </a:r>
            <a:r>
              <a:rPr lang="en-US" sz="1500" dirty="0" err="1" smtClean="0">
                <a:latin typeface="Courier New" panose="02070309020205020404" pitchFamily="49" charset="0"/>
              </a:rPr>
              <a:t>str</a:t>
            </a:r>
            <a:r>
              <a:rPr lang="en-US" sz="1500" dirty="0" smtClean="0">
                <a:latin typeface="Courier New" panose="02070309020205020404" pitchFamily="49" charset="0"/>
              </a:rPr>
              <a:t>(</a:t>
            </a:r>
            <a:r>
              <a:rPr lang="en-US" sz="1500" b="1" dirty="0" smtClean="0">
                <a:latin typeface="Courier New" panose="02070309020205020404" pitchFamily="49" charset="0"/>
              </a:rPr>
              <a:t>p2.get_x())</a:t>
            </a:r>
            <a:r>
              <a:rPr lang="en-US" sz="1500" dirty="0" smtClean="0">
                <a:latin typeface="Courier New" panose="02070309020205020404" pitchFamily="49" charset="0"/>
              </a:rPr>
              <a:t> </a:t>
            </a:r>
            <a:r>
              <a:rPr lang="en-US" sz="1500" dirty="0">
                <a:latin typeface="Courier New" panose="02070309020205020404" pitchFamily="49" charset="0"/>
              </a:rPr>
              <a:t>+ ", " + </a:t>
            </a:r>
            <a:r>
              <a:rPr lang="en-US" sz="1500" dirty="0" err="1" smtClean="0">
                <a:latin typeface="Courier New" panose="02070309020205020404" pitchFamily="49" charset="0"/>
              </a:rPr>
              <a:t>str</a:t>
            </a:r>
            <a:r>
              <a:rPr lang="en-US" sz="1500" dirty="0" smtClean="0">
                <a:latin typeface="Courier New" panose="02070309020205020404" pitchFamily="49" charset="0"/>
              </a:rPr>
              <a:t>(</a:t>
            </a:r>
            <a:r>
              <a:rPr lang="en-US" sz="1500" b="1" dirty="0" smtClean="0">
                <a:latin typeface="Courier New" panose="02070309020205020404" pitchFamily="49" charset="0"/>
              </a:rPr>
              <a:t>p2.get_y())</a:t>
            </a:r>
            <a:r>
              <a:rPr lang="en-US" sz="1500" dirty="0" smtClean="0">
                <a:latin typeface="Courier New" panose="02070309020205020404" pitchFamily="49" charset="0"/>
              </a:rPr>
              <a:t> </a:t>
            </a:r>
            <a:r>
              <a:rPr lang="en-US" sz="1500" dirty="0">
                <a:latin typeface="Courier New" panose="02070309020205020404" pitchFamily="49" charset="0"/>
              </a:rPr>
              <a:t>+ </a:t>
            </a:r>
            <a:r>
              <a:rPr lang="en-US" sz="1500" dirty="0" smtClean="0">
                <a:latin typeface="Courier New" panose="02070309020205020404" pitchFamily="49" charset="0"/>
              </a:rPr>
              <a:t>")") </a:t>
            </a:r>
            <a:endParaRPr lang="en-US" sz="15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5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5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008080"/>
                </a:solidFill>
                <a:latin typeface="Courier New" panose="02070309020205020404" pitchFamily="49" charset="0"/>
              </a:rPr>
              <a:t>move p2 and then print it again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smtClean="0">
                <a:latin typeface="Courier New" panose="02070309020205020404" pitchFamily="49" charset="0"/>
              </a:rPr>
              <a:t>p2.translate(2</a:t>
            </a:r>
            <a:r>
              <a:rPr lang="en-US" sz="1500" dirty="0">
                <a:latin typeface="Courier New" panose="02070309020205020404" pitchFamily="49" charset="0"/>
              </a:rPr>
              <a:t>, 4</a:t>
            </a:r>
            <a:r>
              <a:rPr lang="en-US" sz="1500" dirty="0" smtClean="0">
                <a:latin typeface="Courier New" panose="02070309020205020404" pitchFamily="49" charset="0"/>
              </a:rPr>
              <a:t>)</a:t>
            </a:r>
            <a:endParaRPr lang="en-US" sz="15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smtClean="0">
                <a:latin typeface="Courier New" panose="02070309020205020404" pitchFamily="49" charset="0"/>
              </a:rPr>
              <a:t>print("</a:t>
            </a:r>
            <a:r>
              <a:rPr lang="en-US" sz="1500" dirty="0">
                <a:latin typeface="Courier New" panose="02070309020205020404" pitchFamily="49" charset="0"/>
              </a:rPr>
              <a:t>p2: (" + </a:t>
            </a:r>
            <a:r>
              <a:rPr lang="en-US" sz="1500" dirty="0" err="1" smtClean="0">
                <a:latin typeface="Courier New" panose="02070309020205020404" pitchFamily="49" charset="0"/>
              </a:rPr>
              <a:t>str</a:t>
            </a:r>
            <a:r>
              <a:rPr lang="en-US" sz="1500" dirty="0" smtClean="0">
                <a:latin typeface="Courier New" panose="02070309020205020404" pitchFamily="49" charset="0"/>
              </a:rPr>
              <a:t>(</a:t>
            </a:r>
            <a:r>
              <a:rPr lang="en-US" sz="1500" b="1" dirty="0" smtClean="0">
                <a:latin typeface="Courier New" panose="02070309020205020404" pitchFamily="49" charset="0"/>
              </a:rPr>
              <a:t>p2.get_x())</a:t>
            </a:r>
            <a:r>
              <a:rPr lang="en-US" sz="1500" dirty="0" smtClean="0">
                <a:latin typeface="Courier New" panose="02070309020205020404" pitchFamily="49" charset="0"/>
              </a:rPr>
              <a:t> </a:t>
            </a:r>
            <a:r>
              <a:rPr lang="en-US" sz="1500" dirty="0">
                <a:latin typeface="Courier New" panose="02070309020205020404" pitchFamily="49" charset="0"/>
              </a:rPr>
              <a:t>+ ", " + </a:t>
            </a:r>
            <a:r>
              <a:rPr lang="en-US" sz="1500" dirty="0" err="1" smtClean="0">
                <a:latin typeface="Courier New" panose="02070309020205020404" pitchFamily="49" charset="0"/>
              </a:rPr>
              <a:t>str</a:t>
            </a:r>
            <a:r>
              <a:rPr lang="en-US" sz="1500" dirty="0" smtClean="0">
                <a:latin typeface="Courier New" panose="02070309020205020404" pitchFamily="49" charset="0"/>
              </a:rPr>
              <a:t>(</a:t>
            </a:r>
            <a:r>
              <a:rPr lang="en-US" sz="1500" b="1" dirty="0" smtClean="0">
                <a:latin typeface="Courier New" panose="02070309020205020404" pitchFamily="49" charset="0"/>
              </a:rPr>
              <a:t>p2.get_y())</a:t>
            </a:r>
            <a:r>
              <a:rPr lang="en-US" sz="1500" dirty="0" smtClean="0">
                <a:latin typeface="Courier New" panose="02070309020205020404" pitchFamily="49" charset="0"/>
              </a:rPr>
              <a:t> </a:t>
            </a:r>
            <a:r>
              <a:rPr lang="en-US" sz="1500" dirty="0">
                <a:latin typeface="Courier New" panose="02070309020205020404" pitchFamily="49" charset="0"/>
              </a:rPr>
              <a:t>+ </a:t>
            </a:r>
            <a:r>
              <a:rPr lang="en-US" sz="1500" dirty="0" smtClean="0">
                <a:latin typeface="Courier New" panose="02070309020205020404" pitchFamily="49" charset="0"/>
              </a:rPr>
              <a:t>")")</a:t>
            </a:r>
            <a:endParaRPr lang="en-US" sz="1500" dirty="0"/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500" dirty="0"/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dirty="0"/>
              <a:t>OUTPUT: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dirty="0">
                <a:latin typeface="Courier New" panose="02070309020205020404" pitchFamily="49" charset="0"/>
              </a:rPr>
              <a:t>p1 is (5, 2)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dirty="0">
                <a:latin typeface="Courier New" panose="02070309020205020404" pitchFamily="49" charset="0"/>
              </a:rPr>
              <a:t>p2 is (4, 3)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500" dirty="0">
                <a:latin typeface="Courier New" panose="02070309020205020404" pitchFamily="49" charset="0"/>
              </a:rPr>
              <a:t>p2 is (6, 7)</a:t>
            </a:r>
          </a:p>
        </p:txBody>
      </p:sp>
    </p:spTree>
    <p:extLst>
      <p:ext uri="{BB962C8B-B14F-4D97-AF65-F5344CB8AC3E}">
        <p14:creationId xmlns="" xmlns:p14="http://schemas.microsoft.com/office/powerpoint/2010/main" val="3049950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Inheritance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76689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software crisis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smtClean="0"/>
              <a:t>software engineering</a:t>
            </a:r>
            <a:r>
              <a:rPr lang="en-US" smtClean="0"/>
              <a:t>: The practice of developing, designing, documenting, testing large computer programs.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Large-scale projects face many issues:</a:t>
            </a:r>
          </a:p>
          <a:p>
            <a:pPr lvl="1" eaLnBrk="1" hangingPunct="1"/>
            <a:r>
              <a:rPr lang="en-US" smtClean="0"/>
              <a:t>programmers working together</a:t>
            </a:r>
          </a:p>
          <a:p>
            <a:pPr lvl="1" eaLnBrk="1" hangingPunct="1"/>
            <a:r>
              <a:rPr lang="en-US" smtClean="0"/>
              <a:t>getting code finished on time</a:t>
            </a:r>
          </a:p>
          <a:p>
            <a:pPr lvl="1" eaLnBrk="1" hangingPunct="1"/>
            <a:r>
              <a:rPr lang="en-US" smtClean="0"/>
              <a:t>avoiding redundant code</a:t>
            </a:r>
          </a:p>
          <a:p>
            <a:pPr lvl="1" eaLnBrk="1" hangingPunct="1"/>
            <a:r>
              <a:rPr lang="en-US" smtClean="0"/>
              <a:t>finding and fixing bugs</a:t>
            </a:r>
          </a:p>
          <a:p>
            <a:pPr lvl="1" eaLnBrk="1" hangingPunct="1"/>
            <a:r>
              <a:rPr lang="en-US" smtClean="0"/>
              <a:t>maintaining, reusing existing code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mtClean="0"/>
          </a:p>
          <a:p>
            <a:pPr eaLnBrk="1" hangingPunct="1"/>
            <a:r>
              <a:rPr lang="en-US" b="1" smtClean="0"/>
              <a:t>code reuse</a:t>
            </a:r>
            <a:r>
              <a:rPr lang="en-US" smtClean="0"/>
              <a:t>: The practice of writing program code once and using it in many contexts.</a:t>
            </a:r>
          </a:p>
        </p:txBody>
      </p:sp>
      <p:pic>
        <p:nvPicPr>
          <p:cNvPr id="7172" name="Picture 3" descr="featureonabu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819400"/>
            <a:ext cx="28956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5435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Law firm employee analogy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838200" y="1560786"/>
            <a:ext cx="10515600" cy="4616177"/>
          </a:xfrm>
        </p:spPr>
        <p:txBody>
          <a:bodyPr/>
          <a:lstStyle/>
          <a:p>
            <a:pPr eaLnBrk="1" hangingPunct="1"/>
            <a:r>
              <a:rPr lang="en-US" dirty="0" smtClean="0"/>
              <a:t>common rules: hours, vacation, benefits, regulations ...</a:t>
            </a:r>
          </a:p>
          <a:p>
            <a:pPr lvl="1" eaLnBrk="1" hangingPunct="1"/>
            <a:r>
              <a:rPr lang="en-US" dirty="0" smtClean="0"/>
              <a:t>all employees attend a common orientation to learn general company rules</a:t>
            </a:r>
          </a:p>
          <a:p>
            <a:pPr lvl="1" eaLnBrk="1" hangingPunct="1"/>
            <a:r>
              <a:rPr lang="en-US" dirty="0" smtClean="0"/>
              <a:t>each employee receives a 20-page manual of common rules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each subdivision also has specific rules:</a:t>
            </a:r>
          </a:p>
          <a:p>
            <a:pPr lvl="1" eaLnBrk="1" hangingPunct="1"/>
            <a:r>
              <a:rPr lang="en-US" dirty="0" smtClean="0"/>
              <a:t>employee receives a smaller (1-3 page) manual of these rules</a:t>
            </a:r>
          </a:p>
          <a:p>
            <a:pPr lvl="1" eaLnBrk="1" hangingPunct="1"/>
            <a:r>
              <a:rPr lang="en-US" dirty="0" smtClean="0"/>
              <a:t>smaller manual adds some new rules and also changes some rules from the large manual</a:t>
            </a:r>
          </a:p>
        </p:txBody>
      </p:sp>
      <p:pic>
        <p:nvPicPr>
          <p:cNvPr id="8196" name="Picture 4" descr="employee_manual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538" y="4572000"/>
            <a:ext cx="3776662" cy="214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800601"/>
            <a:ext cx="19050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6449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Separating behavior</a:t>
            </a:r>
          </a:p>
        </p:txBody>
      </p:sp>
      <p:sp>
        <p:nvSpPr>
          <p:cNvPr id="1413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not just have a 22 page Lawyer manual, a 21-page Secretary manual, a 23-page Marketer manual, etc.?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Some advantages of the separate manuals:</a:t>
            </a:r>
          </a:p>
          <a:p>
            <a:pPr lvl="1" eaLnBrk="1" hangingPunct="1"/>
            <a:r>
              <a:rPr lang="en-US" smtClean="0"/>
              <a:t>maintenance: Only one update if a common rule changes.</a:t>
            </a:r>
          </a:p>
          <a:p>
            <a:pPr lvl="1" eaLnBrk="1" hangingPunct="1"/>
            <a:r>
              <a:rPr lang="en-US" smtClean="0"/>
              <a:t>locality: Quick discovery of all rules specific to lawyers.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Some key ideas from this example:</a:t>
            </a:r>
          </a:p>
          <a:p>
            <a:pPr lvl="1" eaLnBrk="1" hangingPunct="1"/>
            <a:r>
              <a:rPr lang="en-US" smtClean="0"/>
              <a:t>General rules are useful (the 20-page manual).</a:t>
            </a:r>
          </a:p>
          <a:p>
            <a:pPr lvl="1" eaLnBrk="1" hangingPunct="1"/>
            <a:r>
              <a:rPr lang="en-US" smtClean="0"/>
              <a:t>Specific rules that may override general ones are also useful.</a:t>
            </a:r>
          </a:p>
        </p:txBody>
      </p:sp>
    </p:spTree>
    <p:extLst>
      <p:ext uri="{BB962C8B-B14F-4D97-AF65-F5344CB8AC3E}">
        <p14:creationId xmlns="" xmlns:p14="http://schemas.microsoft.com/office/powerpoint/2010/main" val="2873241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1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1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1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1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1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1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23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/>
              <a:t>Is-a relationships, hierarchies</a:t>
            </a:r>
          </a:p>
        </p:txBody>
      </p:sp>
      <p:sp>
        <p:nvSpPr>
          <p:cNvPr id="10243" name="Rectangle 4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is-a relationship</a:t>
            </a:r>
            <a:r>
              <a:rPr lang="en-US" dirty="0" smtClean="0"/>
              <a:t>: A hierarchical connection where one category can be treated as </a:t>
            </a:r>
            <a:r>
              <a:rPr lang="en-US" dirty="0"/>
              <a:t>a</a:t>
            </a:r>
            <a:r>
              <a:rPr lang="en-US" dirty="0" smtClean="0"/>
              <a:t> specialized version of another.</a:t>
            </a:r>
          </a:p>
          <a:p>
            <a:pPr lvl="1" eaLnBrk="1" hangingPunct="1"/>
            <a:r>
              <a:rPr lang="en-US" dirty="0" smtClean="0"/>
              <a:t>every marketer </a:t>
            </a:r>
            <a:r>
              <a:rPr lang="en-US" i="1" dirty="0" smtClean="0"/>
              <a:t>is an</a:t>
            </a:r>
            <a:r>
              <a:rPr lang="en-US" dirty="0" smtClean="0"/>
              <a:t> employee</a:t>
            </a:r>
          </a:p>
          <a:p>
            <a:pPr lvl="1" eaLnBrk="1" hangingPunct="1"/>
            <a:r>
              <a:rPr lang="en-US" dirty="0" smtClean="0"/>
              <a:t>every legal secretary </a:t>
            </a:r>
            <a:r>
              <a:rPr lang="en-US" i="1" dirty="0" smtClean="0"/>
              <a:t>is a</a:t>
            </a:r>
            <a:r>
              <a:rPr lang="en-US" dirty="0" smtClean="0"/>
              <a:t> secretary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b="1" dirty="0" smtClean="0"/>
              <a:t>inheritance hierarchy</a:t>
            </a:r>
            <a:r>
              <a:rPr lang="en-US" dirty="0" smtClean="0"/>
              <a:t>: A set of classes connected by is-a relationships that can share common code.</a:t>
            </a: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012" b="45383"/>
          <a:stretch>
            <a:fillRect/>
          </a:stretch>
        </p:blipFill>
        <p:spPr bwMode="auto">
          <a:xfrm>
            <a:off x="4003676" y="4114801"/>
            <a:ext cx="3844925" cy="213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27708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Employee regulations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000"/>
              <a:t>Consider the following employee regulations: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Employees work 40 hours / week.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Employees make $40,000 per year, except legal secretaries who make $5,000 extra per year ($45,000 total), and marketers who make $10,000 extra per year ($50,000 total).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Employees have 2 weeks of paid vacation leave per year, except lawyers who get an extra week (a total of 3).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Employees should use a yellow form to apply for leave, except for lawyers who use a pink form.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800"/>
          </a:p>
          <a:p>
            <a:pPr eaLnBrk="1" hangingPunct="1">
              <a:lnSpc>
                <a:spcPct val="110000"/>
              </a:lnSpc>
            </a:pPr>
            <a:r>
              <a:rPr lang="en-US" sz="2000"/>
              <a:t>Each type of employee has some unique behavior: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Lawyers know how to sue.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Marketers know how to advertise.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Secretaries know how to take dictation.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Legal secretaries know how to prepare legal documents.</a:t>
            </a:r>
          </a:p>
        </p:txBody>
      </p:sp>
    </p:spTree>
    <p:extLst>
      <p:ext uri="{BB962C8B-B14F-4D97-AF65-F5344CB8AC3E}">
        <p14:creationId xmlns="" xmlns:p14="http://schemas.microsoft.com/office/powerpoint/2010/main" val="90123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</a:t>
            </a:r>
            <a:r>
              <a:rPr lang="en-US" smtClean="0">
                <a:latin typeface="Courier New" panose="02070309020205020404" pitchFamily="49" charset="0"/>
              </a:rPr>
              <a:t>Employee</a:t>
            </a:r>
            <a:r>
              <a:rPr lang="en-US" smtClean="0"/>
              <a:t> class</a:t>
            </a:r>
          </a:p>
        </p:txBody>
      </p:sp>
      <p:sp>
        <p:nvSpPr>
          <p:cNvPr id="141619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 class to represent employees in general (20-page manual).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class Employee: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get_hours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</a:t>
            </a:r>
            <a:r>
              <a:rPr lang="en-US" sz="1600" dirty="0" smtClean="0">
                <a:latin typeface="Courier New" panose="02070309020205020404" pitchFamily="49" charset="0"/>
              </a:rPr>
              <a:t>40     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works 40 hours /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week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get_salary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</a:t>
            </a:r>
            <a:r>
              <a:rPr lang="en-US" sz="1600" dirty="0" smtClean="0">
                <a:latin typeface="Courier New" panose="02070309020205020404" pitchFamily="49" charset="0"/>
              </a:rPr>
              <a:t>40000.0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$40,000.00 /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year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get_vacation_days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</a:t>
            </a:r>
            <a:r>
              <a:rPr lang="en-US" sz="1600" dirty="0" smtClean="0">
                <a:latin typeface="Courier New" panose="02070309020205020404" pitchFamily="49" charset="0"/>
              </a:rPr>
              <a:t>10     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2 weeks' paid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vacation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get_vacation_form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"yellow</a:t>
            </a:r>
            <a:r>
              <a:rPr lang="en-US" sz="1600" dirty="0" smtClean="0">
                <a:latin typeface="Courier New" panose="02070309020205020404" pitchFamily="49" charset="0"/>
              </a:rPr>
              <a:t>"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use the yellow form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Exercise: Implement class </a:t>
            </a:r>
            <a:r>
              <a:rPr lang="en-US" dirty="0" smtClean="0">
                <a:latin typeface="Courier New" panose="02070309020205020404" pitchFamily="49" charset="0"/>
              </a:rPr>
              <a:t>Secretary</a:t>
            </a:r>
            <a:r>
              <a:rPr lang="en-US" dirty="0" smtClean="0"/>
              <a:t>, based on the previous employee regulations.  (Secretaries can take dictation.)</a:t>
            </a: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45048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6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16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Redundant </a:t>
            </a:r>
            <a:r>
              <a:rPr lang="en-US" smtClean="0">
                <a:latin typeface="Courier New" panose="02070309020205020404" pitchFamily="49" charset="0"/>
              </a:rPr>
              <a:t>Secretary</a:t>
            </a:r>
            <a:r>
              <a:rPr lang="en-US" smtClean="0"/>
              <a:t> class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 redundant class to represent secretaries.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class Secretary: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get_hours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</a:t>
            </a:r>
            <a:r>
              <a:rPr lang="en-US" sz="1600" dirty="0" smtClean="0">
                <a:latin typeface="Courier New" panose="02070309020205020404" pitchFamily="49" charset="0"/>
              </a:rPr>
              <a:t>40     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works 40 hours /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week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get_salary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</a:t>
            </a:r>
            <a:r>
              <a:rPr lang="en-US" sz="1600" dirty="0" smtClean="0">
                <a:latin typeface="Courier New" panose="02070309020205020404" pitchFamily="49" charset="0"/>
              </a:rPr>
              <a:t>40000.0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$40,000.00 /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year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defget_vacation_days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</a:t>
            </a:r>
            <a:r>
              <a:rPr lang="en-US" sz="1600" dirty="0" smtClean="0">
                <a:latin typeface="Courier New" panose="02070309020205020404" pitchFamily="49" charset="0"/>
              </a:rPr>
              <a:t>10     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2 weeks' paid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vacation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get_vacation_form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"yellow</a:t>
            </a:r>
            <a:r>
              <a:rPr lang="en-US" sz="1600" dirty="0" smtClean="0">
                <a:latin typeface="Courier New" panose="02070309020205020404" pitchFamily="49" charset="0"/>
              </a:rPr>
              <a:t>"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use the yellow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form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</a:rPr>
              <a:t>take_dictation</a:t>
            </a:r>
            <a:r>
              <a:rPr lang="en-US" sz="1600" b="1" dirty="0" smtClean="0">
                <a:latin typeface="Courier New" panose="02070309020205020404" pitchFamily="49" charset="0"/>
              </a:rPr>
              <a:t>(self, </a:t>
            </a:r>
            <a:r>
              <a:rPr lang="en-US" sz="1600" b="1" dirty="0">
                <a:latin typeface="Courier New" panose="02070309020205020404" pitchFamily="49" charset="0"/>
              </a:rPr>
              <a:t>text</a:t>
            </a:r>
            <a:r>
              <a:rPr lang="en-US" sz="1600" b="1" dirty="0" smtClean="0">
                <a:latin typeface="Courier New" panose="02070309020205020404" pitchFamily="49" charset="0"/>
              </a:rPr>
              <a:t>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        </a:t>
            </a:r>
            <a:r>
              <a:rPr lang="en-US" sz="1600" b="1" dirty="0" smtClean="0">
                <a:latin typeface="Courier New" panose="02070309020205020404" pitchFamily="49" charset="0"/>
              </a:rPr>
              <a:t>print("</a:t>
            </a:r>
            <a:r>
              <a:rPr lang="en-US" sz="1600" b="1" dirty="0">
                <a:latin typeface="Courier New" panose="02070309020205020404" pitchFamily="49" charset="0"/>
              </a:rPr>
              <a:t>Taking dictation of text: " + text</a:t>
            </a:r>
            <a:r>
              <a:rPr lang="en-US" sz="1600" b="1" dirty="0" smtClean="0">
                <a:latin typeface="Courier New" panose="02070309020205020404" pitchFamily="49" charset="0"/>
              </a:rPr>
              <a:t>)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449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Desire for code-sharing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latin typeface="Courier New" panose="02070309020205020404" pitchFamily="49" charset="0"/>
              </a:rPr>
              <a:t>take_dictation</a:t>
            </a:r>
            <a:r>
              <a:rPr lang="en-US" dirty="0" smtClean="0"/>
              <a:t> is the only unique behavior in </a:t>
            </a:r>
            <a:r>
              <a:rPr lang="en-US" dirty="0" smtClean="0">
                <a:latin typeface="Courier New" panose="02070309020205020404" pitchFamily="49" charset="0"/>
              </a:rPr>
              <a:t>Secretary</a:t>
            </a:r>
            <a:r>
              <a:rPr lang="en-US" dirty="0" smtClean="0"/>
              <a:t>.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We'd like to be able to say: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 class to represent secretaries.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class Secretary: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latin typeface="Courier New" panose="02070309020205020404" pitchFamily="49" charset="0"/>
              </a:rPr>
              <a:t>    </a:t>
            </a:r>
            <a:r>
              <a:rPr lang="en-US" sz="1600" b="1" dirty="0"/>
              <a:t>copy all the contents from the Employee </a:t>
            </a:r>
            <a:r>
              <a:rPr lang="en-US" sz="1600" b="1" dirty="0" smtClean="0"/>
              <a:t>class</a:t>
            </a:r>
            <a:endParaRPr lang="en-US" sz="16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take_dictation</a:t>
            </a:r>
            <a:r>
              <a:rPr lang="en-US" sz="1600" dirty="0" smtClean="0">
                <a:latin typeface="Courier New" panose="02070309020205020404" pitchFamily="49" charset="0"/>
              </a:rPr>
              <a:t>(self, </a:t>
            </a:r>
            <a:r>
              <a:rPr lang="en-US" sz="1600" dirty="0">
                <a:latin typeface="Courier New" panose="02070309020205020404" pitchFamily="49" charset="0"/>
              </a:rPr>
              <a:t>text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Taking dictation of text: " + text</a:t>
            </a:r>
            <a:r>
              <a:rPr lang="en-US" sz="1600" dirty="0" smtClean="0">
                <a:latin typeface="Courier New" panose="02070309020205020404" pitchFamily="49" charset="0"/>
              </a:rPr>
              <a:t>)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7298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data in this problem is a set of points.</a:t>
            </a:r>
          </a:p>
          <a:p>
            <a:endParaRPr lang="en-US" dirty="0"/>
          </a:p>
          <a:p>
            <a:r>
              <a:rPr lang="en-US" dirty="0" smtClean="0"/>
              <a:t>It would be better stored together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182" y="1949066"/>
            <a:ext cx="2019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253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Inheritance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inheritance</a:t>
            </a:r>
            <a:r>
              <a:rPr lang="en-US" smtClean="0"/>
              <a:t>: A way to form new classes based on existing classes, taking on their attributes/behavior.</a:t>
            </a:r>
          </a:p>
          <a:p>
            <a:pPr lvl="1" eaLnBrk="1" hangingPunct="1"/>
            <a:r>
              <a:rPr lang="en-US" smtClean="0"/>
              <a:t>a way to group related classes</a:t>
            </a:r>
          </a:p>
          <a:p>
            <a:pPr lvl="1" eaLnBrk="1" hangingPunct="1"/>
            <a:r>
              <a:rPr lang="en-US" smtClean="0"/>
              <a:t>a way to share code between two or more classes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One class can </a:t>
            </a:r>
            <a:r>
              <a:rPr lang="en-US" i="1" smtClean="0"/>
              <a:t>extend </a:t>
            </a:r>
            <a:r>
              <a:rPr lang="en-US" smtClean="0"/>
              <a:t>another, absorbing its data/behavior.</a:t>
            </a:r>
          </a:p>
          <a:p>
            <a:pPr lvl="1" eaLnBrk="1" hangingPunct="1"/>
            <a:r>
              <a:rPr lang="en-US" b="1" smtClean="0"/>
              <a:t>superclass</a:t>
            </a:r>
            <a:r>
              <a:rPr lang="en-US" smtClean="0"/>
              <a:t>: The parent class that is being extended.</a:t>
            </a:r>
          </a:p>
          <a:p>
            <a:pPr lvl="1" eaLnBrk="1" hangingPunct="1"/>
            <a:r>
              <a:rPr lang="en-US" b="1" smtClean="0"/>
              <a:t>subclass</a:t>
            </a:r>
            <a:r>
              <a:rPr lang="en-US" smtClean="0"/>
              <a:t>: The child class that extends the superclass and inherits its behavior.</a:t>
            </a:r>
          </a:p>
          <a:p>
            <a:pPr lvl="2" eaLnBrk="1" hangingPunct="1"/>
            <a:r>
              <a:rPr lang="en-US" smtClean="0"/>
              <a:t>Subclass gets a copy of every field and method from superclass</a:t>
            </a:r>
          </a:p>
        </p:txBody>
      </p:sp>
    </p:spTree>
    <p:extLst>
      <p:ext uri="{BB962C8B-B14F-4D97-AF65-F5344CB8AC3E}">
        <p14:creationId xmlns="" xmlns:p14="http://schemas.microsoft.com/office/powerpoint/2010/main" val="1511265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Inheritance syntax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class 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dirty="0" smtClean="0"/>
              <a:t>superclass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Example: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class Secretary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(Employee)</a:t>
            </a:r>
            <a:r>
              <a:rPr lang="en-US" dirty="0" smtClean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...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2" eaLnBrk="1" hangingPunct="1">
              <a:buFont typeface="Wingdings 2" panose="05020102010507070707" pitchFamily="18" charset="2"/>
              <a:buNone/>
            </a:pPr>
            <a:endParaRPr lang="en-US" sz="1400" dirty="0"/>
          </a:p>
          <a:p>
            <a:pPr eaLnBrk="1" hangingPunct="1"/>
            <a:r>
              <a:rPr lang="en-US" dirty="0" smtClean="0"/>
              <a:t>By extending </a:t>
            </a:r>
            <a:r>
              <a:rPr lang="en-US" dirty="0" smtClean="0">
                <a:latin typeface="Courier New" panose="02070309020205020404" pitchFamily="49" charset="0"/>
              </a:rPr>
              <a:t>Employee</a:t>
            </a:r>
            <a:r>
              <a:rPr lang="en-US" dirty="0" smtClean="0"/>
              <a:t>, each </a:t>
            </a:r>
            <a:r>
              <a:rPr lang="en-US" dirty="0" smtClean="0">
                <a:latin typeface="Courier New" panose="02070309020205020404" pitchFamily="49" charset="0"/>
              </a:rPr>
              <a:t>Secretary</a:t>
            </a:r>
            <a:r>
              <a:rPr lang="en-US" dirty="0" smtClean="0"/>
              <a:t> object now:</a:t>
            </a:r>
          </a:p>
          <a:p>
            <a:pPr lvl="1" eaLnBrk="1" hangingPunct="1"/>
            <a:r>
              <a:rPr lang="en-US" dirty="0" smtClean="0"/>
              <a:t>receives a </a:t>
            </a:r>
            <a:r>
              <a:rPr lang="en-US" dirty="0" err="1" smtClean="0">
                <a:latin typeface="Courier New" panose="02070309020205020404" pitchFamily="49" charset="0"/>
              </a:rPr>
              <a:t>get_hours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panose="02070309020205020404" pitchFamily="49" charset="0"/>
              </a:rPr>
              <a:t>get_salary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panose="02070309020205020404" pitchFamily="49" charset="0"/>
              </a:rPr>
              <a:t>get_vacation_days</a:t>
            </a:r>
            <a:r>
              <a:rPr lang="en-US" dirty="0" smtClean="0"/>
              <a:t>, and </a:t>
            </a:r>
            <a:r>
              <a:rPr lang="en-US" dirty="0" err="1" smtClean="0">
                <a:latin typeface="Courier New" panose="02070309020205020404" pitchFamily="49" charset="0"/>
              </a:rPr>
              <a:t>get_vacation_form</a:t>
            </a:r>
            <a:r>
              <a:rPr lang="en-US" dirty="0" smtClean="0"/>
              <a:t> method automatically</a:t>
            </a:r>
            <a:br>
              <a:rPr lang="en-US" dirty="0" smtClean="0"/>
            </a:br>
            <a:endParaRPr lang="en-US" sz="800" dirty="0"/>
          </a:p>
          <a:p>
            <a:pPr lvl="1" eaLnBrk="1" hangingPunct="1"/>
            <a:r>
              <a:rPr lang="en-US" dirty="0" smtClean="0"/>
              <a:t>can be treated as an </a:t>
            </a:r>
            <a:r>
              <a:rPr lang="en-US" dirty="0" smtClean="0">
                <a:latin typeface="Courier New" panose="02070309020205020404" pitchFamily="49" charset="0"/>
              </a:rPr>
              <a:t>Employee</a:t>
            </a:r>
            <a:r>
              <a:rPr lang="en-US" dirty="0" smtClean="0"/>
              <a:t> by client code (seen later)</a:t>
            </a:r>
          </a:p>
        </p:txBody>
      </p:sp>
    </p:spTree>
    <p:extLst>
      <p:ext uri="{BB962C8B-B14F-4D97-AF65-F5344CB8AC3E}">
        <p14:creationId xmlns="" xmlns:p14="http://schemas.microsoft.com/office/powerpoint/2010/main" val="334218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Improved </a:t>
            </a:r>
            <a:r>
              <a:rPr lang="en-US" smtClean="0">
                <a:latin typeface="Courier New" panose="02070309020205020404" pitchFamily="49" charset="0"/>
              </a:rPr>
              <a:t>Secretary</a:t>
            </a:r>
            <a:r>
              <a:rPr lang="en-US" smtClean="0"/>
              <a:t> code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 class to represent secretaries.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class </a:t>
            </a:r>
            <a:r>
              <a:rPr lang="en-US" sz="1600" dirty="0">
                <a:latin typeface="Courier New" panose="02070309020205020404" pitchFamily="49" charset="0"/>
              </a:rPr>
              <a:t>Secretary 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Employee)</a:t>
            </a:r>
            <a:r>
              <a:rPr lang="en-US" sz="1600" dirty="0" smtClean="0">
                <a:latin typeface="Courier New" panose="02070309020205020404" pitchFamily="49" charset="0"/>
              </a:rPr>
              <a:t>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take_dictation</a:t>
            </a:r>
            <a:r>
              <a:rPr lang="en-US" sz="1600" dirty="0" smtClean="0">
                <a:latin typeface="Courier New" panose="02070309020205020404" pitchFamily="49" charset="0"/>
              </a:rPr>
              <a:t>(self, </a:t>
            </a:r>
            <a:r>
              <a:rPr lang="en-US" sz="1600" dirty="0">
                <a:latin typeface="Courier New" panose="02070309020205020404" pitchFamily="49" charset="0"/>
              </a:rPr>
              <a:t>text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Taking dictation of text: " + text</a:t>
            </a:r>
            <a:r>
              <a:rPr lang="en-US" sz="1600" dirty="0" smtClean="0">
                <a:latin typeface="Courier New" panose="02070309020205020404" pitchFamily="49" charset="0"/>
              </a:rPr>
              <a:t>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Now we only write the parts unique to each type.</a:t>
            </a:r>
          </a:p>
          <a:p>
            <a:pPr lvl="1" eaLnBrk="1" hangingPunct="1"/>
            <a:r>
              <a:rPr lang="en-US" dirty="0" smtClean="0">
                <a:latin typeface="Courier New" panose="02070309020205020404" pitchFamily="49" charset="0"/>
              </a:rPr>
              <a:t>Secretary</a:t>
            </a:r>
            <a:r>
              <a:rPr lang="en-US" dirty="0" smtClean="0"/>
              <a:t> inherits </a:t>
            </a:r>
            <a:r>
              <a:rPr lang="en-US" dirty="0" err="1" smtClean="0">
                <a:latin typeface="Courier New" panose="02070309020205020404" pitchFamily="49" charset="0"/>
              </a:rPr>
              <a:t>get_hours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panose="02070309020205020404" pitchFamily="49" charset="0"/>
              </a:rPr>
              <a:t>get_salary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panose="02070309020205020404" pitchFamily="49" charset="0"/>
              </a:rPr>
              <a:t>get_vacation_days</a:t>
            </a:r>
            <a:r>
              <a:rPr lang="en-US" dirty="0" smtClean="0"/>
              <a:t>, and </a:t>
            </a:r>
            <a:r>
              <a:rPr lang="en-US" dirty="0" err="1" smtClean="0">
                <a:latin typeface="Courier New" panose="02070309020205020404" pitchFamily="49" charset="0"/>
              </a:rPr>
              <a:t>getVacationForm</a:t>
            </a:r>
            <a:r>
              <a:rPr lang="en-US" dirty="0" smtClean="0"/>
              <a:t> methods from </a:t>
            </a:r>
            <a:r>
              <a:rPr lang="en-US" dirty="0" smtClean="0">
                <a:latin typeface="Courier New" panose="02070309020205020404" pitchFamily="49" charset="0"/>
              </a:rPr>
              <a:t>Employee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>
                <a:latin typeface="Courier New" panose="02070309020205020404" pitchFamily="49" charset="0"/>
              </a:rPr>
              <a:t>Secretary</a:t>
            </a:r>
            <a:r>
              <a:rPr lang="en-US" dirty="0" smtClean="0"/>
              <a:t> adds the </a:t>
            </a:r>
            <a:r>
              <a:rPr lang="en-US" dirty="0" err="1" smtClean="0">
                <a:latin typeface="Courier New" panose="02070309020205020404" pitchFamily="49" charset="0"/>
              </a:rPr>
              <a:t>take_dictation</a:t>
            </a:r>
            <a:r>
              <a:rPr lang="en-US" dirty="0" smtClean="0"/>
              <a:t> method.</a:t>
            </a:r>
          </a:p>
        </p:txBody>
      </p:sp>
    </p:spTree>
    <p:extLst>
      <p:ext uri="{BB962C8B-B14F-4D97-AF65-F5344CB8AC3E}">
        <p14:creationId xmlns="" xmlns:p14="http://schemas.microsoft.com/office/powerpoint/2010/main" val="3764338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Implementing </a:t>
            </a:r>
            <a:r>
              <a:rPr lang="en-US" smtClean="0">
                <a:latin typeface="Courier New" panose="02070309020205020404" pitchFamily="49" charset="0"/>
              </a:rPr>
              <a:t>Lawyer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 the following lawyer regulations:</a:t>
            </a:r>
          </a:p>
          <a:p>
            <a:pPr lvl="1" eaLnBrk="1" hangingPunct="1"/>
            <a:r>
              <a:rPr lang="en-US" smtClean="0"/>
              <a:t>Lawyers who get an extra week of paid vacation (a total of 3).</a:t>
            </a:r>
          </a:p>
          <a:p>
            <a:pPr lvl="1" eaLnBrk="1" hangingPunct="1"/>
            <a:r>
              <a:rPr lang="en-US" smtClean="0"/>
              <a:t>Lawyers use a pink form when applying for vacation leave.</a:t>
            </a:r>
          </a:p>
          <a:p>
            <a:pPr lvl="1" eaLnBrk="1" hangingPunct="1"/>
            <a:r>
              <a:rPr lang="en-US" smtClean="0"/>
              <a:t>Lawyers have some unique behavior: they know how to sue.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Problem: We want lawyers to inherit </a:t>
            </a:r>
            <a:r>
              <a:rPr lang="en-US" i="1" smtClean="0"/>
              <a:t>most </a:t>
            </a:r>
            <a:r>
              <a:rPr lang="en-US" smtClean="0"/>
              <a:t>behavior from employee, but we want to replace parts with new behavior.</a:t>
            </a:r>
          </a:p>
        </p:txBody>
      </p:sp>
    </p:spTree>
    <p:extLst>
      <p:ext uri="{BB962C8B-B14F-4D97-AF65-F5344CB8AC3E}">
        <p14:creationId xmlns="" xmlns:p14="http://schemas.microsoft.com/office/powerpoint/2010/main" val="3241062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Overriding methods</a:t>
            </a:r>
          </a:p>
        </p:txBody>
      </p:sp>
      <p:sp>
        <p:nvSpPr>
          <p:cNvPr id="114790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dirty="0" smtClean="0"/>
              <a:t>override</a:t>
            </a:r>
            <a:r>
              <a:rPr lang="en-US" dirty="0" smtClean="0"/>
              <a:t>: To write a new version of a method in a subclass that replaces the superclass's version.</a:t>
            </a:r>
          </a:p>
          <a:p>
            <a:pPr lvl="1" eaLnBrk="1" hangingPunct="1"/>
            <a:r>
              <a:rPr lang="en-US" dirty="0" smtClean="0"/>
              <a:t>No special syntax required to override a superclass method.</a:t>
            </a:r>
            <a:br>
              <a:rPr lang="en-US" dirty="0" smtClean="0"/>
            </a:br>
            <a:r>
              <a:rPr lang="en-US" dirty="0" smtClean="0"/>
              <a:t>Just write a new version of it in the subclass.</a:t>
            </a:r>
          </a:p>
          <a:p>
            <a:pPr lvl="1" eaLnBrk="1" hangingPunct="1"/>
            <a:endParaRPr lang="en-US" dirty="0" smtClean="0"/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class Lawyer(Employee):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	    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overrides </a:t>
            </a:r>
            <a:r>
              <a:rPr lang="en-US" sz="18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get_vacation_form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method in Employee class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	    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def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get_vacation_form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():</a:t>
            </a:r>
            <a:endParaRPr lang="en-US" sz="18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	        return "pink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"</a:t>
            </a:r>
            <a:endParaRPr lang="en-US" sz="18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dirty="0" smtClean="0">
                <a:latin typeface="Courier New" panose="02070309020205020404" pitchFamily="49" charset="0"/>
              </a:rPr>
              <a:t>...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Exercise: Complete the </a:t>
            </a:r>
            <a:r>
              <a:rPr lang="en-US" dirty="0" smtClean="0">
                <a:latin typeface="Courier New" panose="02070309020205020404" pitchFamily="49" charset="0"/>
              </a:rPr>
              <a:t>Lawyer</a:t>
            </a:r>
            <a:r>
              <a:rPr lang="en-US" dirty="0" smtClean="0"/>
              <a:t> class.</a:t>
            </a:r>
          </a:p>
          <a:p>
            <a:pPr lvl="2"/>
            <a:r>
              <a:rPr lang="en-US" dirty="0" smtClean="0"/>
              <a:t>(3 weeks vacation, pink vacation form, can sue)</a:t>
            </a:r>
          </a:p>
        </p:txBody>
      </p:sp>
    </p:spTree>
    <p:extLst>
      <p:ext uri="{BB962C8B-B14F-4D97-AF65-F5344CB8AC3E}">
        <p14:creationId xmlns="" xmlns:p14="http://schemas.microsoft.com/office/powerpoint/2010/main" val="41974077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9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79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9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479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63538"/>
            <a:ext cx="8229600" cy="703262"/>
          </a:xfrm>
        </p:spPr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Lawyer</a:t>
            </a:r>
            <a:r>
              <a:rPr lang="en-US" smtClean="0"/>
              <a:t> class</a:t>
            </a:r>
          </a:p>
        </p:txBody>
      </p:sp>
      <p:sp>
        <p:nvSpPr>
          <p:cNvPr id="114893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 class to represent lawyers.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class Lawyer(Employee):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overrides 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get_vacation_form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from Employee class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get_vacation_form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"pink</a:t>
            </a:r>
            <a:r>
              <a:rPr lang="en-US" sz="1600" dirty="0" smtClean="0">
                <a:latin typeface="Courier New" panose="02070309020205020404" pitchFamily="49" charset="0"/>
              </a:rPr>
              <a:t>"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overrides 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get_vacation_days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from Employee class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get_vacation_days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</a:t>
            </a:r>
            <a:r>
              <a:rPr lang="en-US" sz="1600" dirty="0" smtClean="0">
                <a:latin typeface="Courier New" panose="02070309020205020404" pitchFamily="49" charset="0"/>
              </a:rPr>
              <a:t>15     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3 weeks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vacation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sue(self):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I'll see you in court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Exercise: Complete the </a:t>
            </a:r>
            <a:r>
              <a:rPr lang="en-US" dirty="0" smtClean="0">
                <a:latin typeface="Courier New" panose="02070309020205020404" pitchFamily="49" charset="0"/>
              </a:rPr>
              <a:t>Marketer</a:t>
            </a:r>
            <a:r>
              <a:rPr lang="en-US" dirty="0" smtClean="0"/>
              <a:t> class.  Marketers make $10,000 extra ($50,000 total) and know how to advertise.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6428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Marketer</a:t>
            </a:r>
            <a:r>
              <a:rPr lang="en-US" smtClean="0"/>
              <a:t> class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 class to represent marketers.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class Marketer(Employee):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</a:rPr>
              <a:t>advertise</a:t>
            </a:r>
            <a:r>
              <a:rPr lang="en-US" sz="1600" dirty="0" smtClean="0">
                <a:latin typeface="Courier New" panose="02070309020205020404" pitchFamily="49" charset="0"/>
              </a:rPr>
              <a:t>():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Act now while supplies last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get_salary</a:t>
            </a:r>
            <a:r>
              <a:rPr lang="en-US" sz="1600" dirty="0" smtClean="0">
                <a:latin typeface="Courier New" panose="02070309020205020404" pitchFamily="49" charset="0"/>
              </a:rPr>
              <a:t>():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</a:t>
            </a:r>
            <a:r>
              <a:rPr lang="en-US" sz="1600" dirty="0" smtClean="0">
                <a:latin typeface="Courier New" panose="02070309020205020404" pitchFamily="49" charset="0"/>
              </a:rPr>
              <a:t>50000.0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$50,000.00 /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year</a:t>
            </a:r>
            <a:endParaRPr 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9684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Levels of inheritance</a:t>
            </a:r>
          </a:p>
        </p:txBody>
      </p:sp>
      <p:sp>
        <p:nvSpPr>
          <p:cNvPr id="115097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Multiple levels of inheritance in a hierarchy are allowed.</a:t>
            </a:r>
          </a:p>
          <a:p>
            <a:pPr lvl="1" eaLnBrk="1" hangingPunct="1"/>
            <a:r>
              <a:rPr lang="en-US" dirty="0" smtClean="0"/>
              <a:t>Example: A legal secretary is the same as a regular secretary but makes more money ($45,000) and can file legal briefs.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class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LegalSecretary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(Secretary)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...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Exercise: Complete the </a:t>
            </a:r>
            <a:r>
              <a:rPr lang="en-US" dirty="0" err="1" smtClean="0">
                <a:latin typeface="Courier New" panose="02070309020205020404" pitchFamily="49" charset="0"/>
              </a:rPr>
              <a:t>LegalSecretary</a:t>
            </a:r>
            <a:r>
              <a:rPr lang="en-US" dirty="0" smtClean="0"/>
              <a:t> class.</a:t>
            </a:r>
          </a:p>
        </p:txBody>
      </p:sp>
    </p:spTree>
    <p:extLst>
      <p:ext uri="{BB962C8B-B14F-4D97-AF65-F5344CB8AC3E}">
        <p14:creationId xmlns="" xmlns:p14="http://schemas.microsoft.com/office/powerpoint/2010/main" val="6436513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LegalSecretary</a:t>
            </a:r>
            <a:r>
              <a:rPr lang="en-US" smtClean="0"/>
              <a:t> class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 class to represent legal secretaries.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class </a:t>
            </a:r>
            <a:r>
              <a:rPr lang="en-US" sz="1600" dirty="0" err="1" smtClean="0">
                <a:latin typeface="Courier New" panose="02070309020205020404" pitchFamily="49" charset="0"/>
              </a:rPr>
              <a:t>LegalSecretary</a:t>
            </a:r>
            <a:r>
              <a:rPr lang="en-US" sz="1600" dirty="0" smtClean="0">
                <a:latin typeface="Courier New" panose="02070309020205020404" pitchFamily="49" charset="0"/>
              </a:rPr>
              <a:t>(Secretary):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file_legal_briefs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I could file all day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get_salary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</a:t>
            </a:r>
            <a:r>
              <a:rPr lang="en-US" sz="1600" dirty="0" smtClean="0">
                <a:latin typeface="Courier New" panose="02070309020205020404" pitchFamily="49" charset="0"/>
              </a:rPr>
              <a:t>45000.0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$45,000.00 /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year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5754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Calling overridden methods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Subclasses can call overridden methods with </a:t>
            </a:r>
            <a:r>
              <a:rPr lang="en-US" dirty="0" smtClean="0">
                <a:latin typeface="Courier New" panose="02070309020205020404" pitchFamily="49" charset="0"/>
              </a:rPr>
              <a:t>super</a:t>
            </a:r>
            <a:endParaRPr lang="en-US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super(</a:t>
            </a:r>
            <a:r>
              <a:rPr lang="en-US" b="1" dirty="0" err="1">
                <a:cs typeface="Courier New" panose="02070309020205020404" pitchFamily="49" charset="0"/>
              </a:rPr>
              <a:t>C</a:t>
            </a:r>
            <a:r>
              <a:rPr lang="en-US" b="1" dirty="0" err="1" smtClean="0">
                <a:cs typeface="Courier New" panose="02070309020205020404" pitchFamily="49" charset="0"/>
              </a:rPr>
              <a:t>lassName</a:t>
            </a:r>
            <a:r>
              <a:rPr lang="en-US" dirty="0" smtClean="0">
                <a:latin typeface="Courier New" panose="02070309020205020404" pitchFamily="49" charset="0"/>
              </a:rPr>
              <a:t>, self).</a:t>
            </a:r>
            <a:r>
              <a:rPr lang="en-US" b="1" dirty="0" smtClean="0"/>
              <a:t>method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dirty="0" smtClean="0"/>
              <a:t>parameters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800" dirty="0"/>
          </a:p>
          <a:p>
            <a:pPr lvl="1" eaLnBrk="1" hangingPunct="1"/>
            <a:r>
              <a:rPr lang="en-US" dirty="0" smtClean="0"/>
              <a:t>Example: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class </a:t>
            </a:r>
            <a:r>
              <a:rPr lang="en-US" sz="1800" dirty="0" err="1" smtClean="0">
                <a:latin typeface="Courier New" panose="02070309020205020404" pitchFamily="49" charset="0"/>
              </a:rPr>
              <a:t>LegalSecretary</a:t>
            </a:r>
            <a:r>
              <a:rPr lang="en-US" sz="1800" dirty="0" smtClean="0">
                <a:latin typeface="Courier New" panose="02070309020205020404" pitchFamily="49" charset="0"/>
              </a:rPr>
              <a:t>(Secretary):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get_salary</a:t>
            </a:r>
            <a:r>
              <a:rPr lang="en-US" sz="1800" dirty="0" smtClean="0">
                <a:latin typeface="Courier New" panose="02070309020205020404" pitchFamily="49" charset="0"/>
              </a:rPr>
              <a:t>(self):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    </a:t>
            </a:r>
            <a:r>
              <a:rPr lang="en-US" sz="1800" dirty="0" err="1" smtClean="0">
                <a:latin typeface="Courier New" panose="02070309020205020404" pitchFamily="49" charset="0"/>
              </a:rPr>
              <a:t>base_salary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super(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LegalSecretary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self).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get_salary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    return </a:t>
            </a:r>
            <a:r>
              <a:rPr lang="en-US" sz="1800" dirty="0" err="1" smtClean="0">
                <a:latin typeface="Courier New" panose="02070309020205020404" pitchFamily="49" charset="0"/>
              </a:rPr>
              <a:t>base_salary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+ </a:t>
            </a:r>
            <a:r>
              <a:rPr lang="en-US" sz="1800" dirty="0" smtClean="0">
                <a:latin typeface="Courier New" panose="02070309020205020404" pitchFamily="49" charset="0"/>
              </a:rPr>
              <a:t>5000.0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...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endParaRPr lang="en-US" sz="800" dirty="0"/>
          </a:p>
        </p:txBody>
      </p:sp>
    </p:spTree>
    <p:extLst>
      <p:ext uri="{BB962C8B-B14F-4D97-AF65-F5344CB8AC3E}">
        <p14:creationId xmlns="" xmlns:p14="http://schemas.microsoft.com/office/powerpoint/2010/main" val="33339656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Observations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data in this problem is a set of points.</a:t>
            </a:r>
          </a:p>
          <a:p>
            <a:pPr eaLnBrk="1" hangingPunct="1"/>
            <a:r>
              <a:rPr lang="en-US" smtClean="0"/>
              <a:t>It would be better stored as </a:t>
            </a:r>
            <a:r>
              <a:rPr lang="en-US" smtClean="0">
                <a:latin typeface="Courier New" panose="02070309020205020404" pitchFamily="49" charset="0"/>
              </a:rPr>
              <a:t>Point</a:t>
            </a:r>
            <a:r>
              <a:rPr lang="en-US" smtClean="0"/>
              <a:t> objects.</a:t>
            </a:r>
          </a:p>
          <a:p>
            <a:pPr lvl="1" eaLnBrk="1" hangingPunct="1"/>
            <a:endParaRPr lang="en-US" sz="800"/>
          </a:p>
          <a:p>
            <a:pPr lvl="1" eaLnBrk="1" hangingPunct="1"/>
            <a:r>
              <a:rPr lang="en-US" smtClean="0"/>
              <a:t>A </a:t>
            </a:r>
            <a:r>
              <a:rPr lang="en-US" smtClean="0">
                <a:latin typeface="Courier New" panose="02070309020205020404" pitchFamily="49" charset="0"/>
              </a:rPr>
              <a:t>Point</a:t>
            </a:r>
            <a:r>
              <a:rPr lang="en-US" smtClean="0"/>
              <a:t> would store a city's x/y data.</a:t>
            </a:r>
            <a:endParaRPr lang="en-US" sz="800"/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We could compare distances between </a:t>
            </a:r>
            <a:r>
              <a:rPr lang="en-US" smtClean="0">
                <a:latin typeface="Courier New" panose="02070309020205020404" pitchFamily="49" charset="0"/>
              </a:rPr>
              <a:t>Point</a:t>
            </a:r>
            <a:r>
              <a:rPr lang="en-US" smtClean="0"/>
              <a:t>s</a:t>
            </a:r>
            <a:br>
              <a:rPr lang="en-US" smtClean="0"/>
            </a:br>
            <a:r>
              <a:rPr lang="en-US" smtClean="0"/>
              <a:t>to see whether the earthquake hit a given city.</a:t>
            </a:r>
            <a:endParaRPr lang="en-US" sz="800"/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Each </a:t>
            </a:r>
            <a:r>
              <a:rPr lang="en-US" smtClean="0">
                <a:latin typeface="Courier New" panose="02070309020205020404" pitchFamily="49" charset="0"/>
              </a:rPr>
              <a:t>Point</a:t>
            </a:r>
            <a:r>
              <a:rPr lang="en-US" smtClean="0"/>
              <a:t> would know how to draw itself.</a:t>
            </a:r>
            <a:endParaRPr lang="en-US" sz="800"/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The overall program would be shorter and cleaner.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1285876"/>
            <a:ext cx="2019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9718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Inheritance and constructors</a:t>
            </a:r>
          </a:p>
        </p:txBody>
      </p:sp>
      <p:sp>
        <p:nvSpPr>
          <p:cNvPr id="11612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Imagine that we want to give employees more vacation days the longer they've been with the company.</a:t>
            </a:r>
          </a:p>
          <a:p>
            <a:pPr lvl="1" eaLnBrk="1" hangingPunct="1"/>
            <a:r>
              <a:rPr lang="en-US" smtClean="0"/>
              <a:t>For each year worked, we'll award 2 additional vacation days.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When an Employee object is constructed, we'll pass in the number of years the person has been with the company.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This will require us to modify our </a:t>
            </a:r>
            <a:r>
              <a:rPr lang="en-US" smtClean="0">
                <a:latin typeface="Courier New" panose="02070309020205020404" pitchFamily="49" charset="0"/>
              </a:rPr>
              <a:t>Employee</a:t>
            </a:r>
            <a:r>
              <a:rPr lang="en-US" smtClean="0"/>
              <a:t> class and add some new state and behavior.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Exercise: Make necessary modifications to the </a:t>
            </a:r>
            <a:r>
              <a:rPr lang="en-US" smtClean="0">
                <a:latin typeface="Courier New" panose="02070309020205020404" pitchFamily="49" charset="0"/>
              </a:rPr>
              <a:t>Employee</a:t>
            </a:r>
            <a:r>
              <a:rPr lang="en-US" smtClean="0"/>
              <a:t> class.</a:t>
            </a:r>
          </a:p>
        </p:txBody>
      </p:sp>
    </p:spTree>
    <p:extLst>
      <p:ext uri="{BB962C8B-B14F-4D97-AF65-F5344CB8AC3E}">
        <p14:creationId xmlns="" xmlns:p14="http://schemas.microsoft.com/office/powerpoint/2010/main" val="553693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1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Modified </a:t>
            </a:r>
            <a:r>
              <a:rPr lang="en-US" smtClean="0">
                <a:latin typeface="Courier New" panose="02070309020205020404" pitchFamily="49" charset="0"/>
              </a:rPr>
              <a:t>Employee</a:t>
            </a:r>
            <a:r>
              <a:rPr lang="en-US" smtClean="0"/>
              <a:t> class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class Employee:    </a:t>
            </a:r>
            <a:r>
              <a:rPr lang="en-US" sz="700" dirty="0" smtClean="0">
                <a:latin typeface="Courier New" panose="02070309020205020404" pitchFamily="49" charset="0"/>
              </a:rPr>
              <a:t>    </a:t>
            </a: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__</a:t>
            </a:r>
            <a:r>
              <a:rPr lang="en-US" sz="1600" b="1" dirty="0" err="1" smtClean="0">
                <a:latin typeface="Courier New" panose="02070309020205020404" pitchFamily="49" charset="0"/>
              </a:rPr>
              <a:t>init</a:t>
            </a:r>
            <a:r>
              <a:rPr lang="en-US" sz="1600" b="1" dirty="0" smtClean="0">
                <a:latin typeface="Courier New" panose="02070309020205020404" pitchFamily="49" charset="0"/>
              </a:rPr>
              <a:t>__(self, </a:t>
            </a:r>
            <a:r>
              <a:rPr lang="en-US" sz="1600" b="1" dirty="0" err="1" smtClean="0">
                <a:latin typeface="Courier New" panose="02070309020205020404" pitchFamily="49" charset="0"/>
              </a:rPr>
              <a:t>initial_years</a:t>
            </a:r>
            <a:r>
              <a:rPr lang="en-US" sz="1600" b="1" dirty="0" smtClean="0">
                <a:latin typeface="Courier New" panose="02070309020205020404" pitchFamily="49" charset="0"/>
              </a:rPr>
              <a:t>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        </a:t>
            </a:r>
            <a:r>
              <a:rPr lang="en-US" sz="1600" b="1" dirty="0" err="1" smtClean="0">
                <a:latin typeface="Courier New" panose="02070309020205020404" pitchFamily="49" charset="0"/>
              </a:rPr>
              <a:t>self.__years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</a:rPr>
              <a:t>= </a:t>
            </a:r>
            <a:r>
              <a:rPr lang="en-US" sz="1600" b="1" dirty="0" err="1" smtClean="0">
                <a:latin typeface="Courier New" panose="02070309020205020404" pitchFamily="49" charset="0"/>
              </a:rPr>
              <a:t>initial_years</a:t>
            </a:r>
            <a:endParaRPr lang="en-US" sz="1600" b="1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700" dirty="0" smtClean="0">
                <a:latin typeface="Courier New" panose="02070309020205020404" pitchFamily="49" charset="0"/>
              </a:rPr>
              <a:t>    </a:t>
            </a: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get_hours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</a:t>
            </a:r>
            <a:r>
              <a:rPr lang="en-US" sz="1600" dirty="0" smtClean="0">
                <a:latin typeface="Courier New" panose="02070309020205020404" pitchFamily="49" charset="0"/>
              </a:rPr>
              <a:t>40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7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get_salary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</a:t>
            </a:r>
            <a:r>
              <a:rPr lang="en-US" sz="1600" dirty="0" smtClean="0">
                <a:latin typeface="Courier New" panose="02070309020205020404" pitchFamily="49" charset="0"/>
              </a:rPr>
              <a:t>50000.0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7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get_vacation_days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        return 10 + 2 * </a:t>
            </a:r>
            <a:r>
              <a:rPr lang="en-US" sz="1600" b="1" dirty="0" err="1" smtClean="0">
                <a:latin typeface="Courier New" panose="02070309020205020404" pitchFamily="49" charset="0"/>
              </a:rPr>
              <a:t>self.__years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get_vacation_form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"yellow</a:t>
            </a:r>
            <a:r>
              <a:rPr lang="en-US" sz="1600" dirty="0" smtClean="0">
                <a:latin typeface="Courier New" panose="02070309020205020404" pitchFamily="49" charset="0"/>
              </a:rPr>
              <a:t>"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1061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with constructors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Now that we've added the constructor to the </a:t>
            </a:r>
            <a:r>
              <a:rPr lang="en-US" dirty="0" smtClean="0">
                <a:latin typeface="Courier New" panose="02070309020205020404" pitchFamily="49" charset="0"/>
              </a:rPr>
              <a:t>Employee</a:t>
            </a:r>
            <a:r>
              <a:rPr lang="en-US" dirty="0" smtClean="0"/>
              <a:t> class, our subclasses do not compile.  The error: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dirty="0" err="1">
                <a:solidFill>
                  <a:srgbClr val="800000"/>
                </a:solidFill>
                <a:latin typeface="Courier New" panose="02070309020205020404" pitchFamily="49" charset="0"/>
              </a:rPr>
              <a:t>TypeError</a:t>
            </a:r>
            <a:r>
              <a:rPr lang="en-US" dirty="0">
                <a:solidFill>
                  <a:srgbClr val="800000"/>
                </a:solidFill>
                <a:latin typeface="Courier New" panose="02070309020205020404" pitchFamily="49" charset="0"/>
              </a:rPr>
              <a:t>: __</a:t>
            </a:r>
            <a:r>
              <a:rPr lang="en-US" dirty="0" err="1">
                <a:solidFill>
                  <a:srgbClr val="800000"/>
                </a:solidFill>
                <a:latin typeface="Courier New" panose="02070309020205020404" pitchFamily="49" charset="0"/>
              </a:rPr>
              <a:t>init</a:t>
            </a:r>
            <a:r>
              <a:rPr lang="en-US" dirty="0">
                <a:solidFill>
                  <a:srgbClr val="800000"/>
                </a:solidFill>
                <a:latin typeface="Courier New" panose="02070309020205020404" pitchFamily="49" charset="0"/>
              </a:rPr>
              <a:t>__() missing 1 required positional argument: '</a:t>
            </a:r>
            <a:r>
              <a:rPr lang="en-US" dirty="0" err="1">
                <a:solidFill>
                  <a:srgbClr val="800000"/>
                </a:solidFill>
                <a:latin typeface="Courier New" panose="02070309020205020404" pitchFamily="49" charset="0"/>
              </a:rPr>
              <a:t>initial_years</a:t>
            </a:r>
            <a:r>
              <a:rPr lang="en-US" dirty="0">
                <a:solidFill>
                  <a:srgbClr val="800000"/>
                </a:solidFill>
                <a:latin typeface="Courier New" panose="02070309020205020404" pitchFamily="49" charset="0"/>
              </a:rPr>
              <a:t>'</a:t>
            </a:r>
            <a:endParaRPr lang="en-US" dirty="0" smtClean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The short explanation: Once we write a constructor (that requires parameters) in the superclass, we must now write constructors for our employee subclasses as well.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15279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Modified </a:t>
            </a:r>
            <a:r>
              <a:rPr lang="en-US" smtClean="0">
                <a:latin typeface="Courier New" panose="02070309020205020404" pitchFamily="49" charset="0"/>
              </a:rPr>
              <a:t>Marketer</a:t>
            </a:r>
            <a:r>
              <a:rPr lang="en-US" smtClean="0"/>
              <a:t> class</a:t>
            </a:r>
          </a:p>
        </p:txBody>
      </p:sp>
      <p:sp>
        <p:nvSpPr>
          <p:cNvPr id="1166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 class to represent marketers.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class Marketer(Employee):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 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__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init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__(years):</a:t>
            </a:r>
            <a:endParaRPr lang="en-US" sz="16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    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super(Marketer, self).__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init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__(years)</a:t>
            </a:r>
            <a:endParaRPr lang="en-US" sz="16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advertise():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selfprint</a:t>
            </a:r>
            <a:r>
              <a:rPr lang="en-US" sz="1600" dirty="0" smtClean="0">
                <a:latin typeface="Courier New" panose="02070309020205020404" pitchFamily="49" charset="0"/>
              </a:rPr>
              <a:t>("</a:t>
            </a:r>
            <a:r>
              <a:rPr lang="en-US" sz="1600" dirty="0">
                <a:latin typeface="Courier New" panose="02070309020205020404" pitchFamily="49" charset="0"/>
              </a:rPr>
              <a:t>Act now while supplies last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get_salary</a:t>
            </a:r>
            <a:r>
              <a:rPr lang="en-US" sz="1600" dirty="0" smtClean="0">
                <a:latin typeface="Courier New" panose="02070309020205020404" pitchFamily="49" charset="0"/>
              </a:rPr>
              <a:t>():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</a:t>
            </a:r>
            <a:r>
              <a:rPr lang="en-US" sz="1600" dirty="0" smtClean="0">
                <a:latin typeface="Courier New" panose="02070309020205020404" pitchFamily="49" charset="0"/>
              </a:rPr>
              <a:t>super(Marketer, self).</a:t>
            </a:r>
            <a:r>
              <a:rPr lang="en-US" sz="1600" dirty="0" err="1" smtClean="0">
                <a:latin typeface="Courier New" panose="02070309020205020404" pitchFamily="49" charset="0"/>
              </a:rPr>
              <a:t>get_salary</a:t>
            </a:r>
            <a:r>
              <a:rPr lang="en-US" sz="1600" dirty="0">
                <a:latin typeface="Courier New" panose="02070309020205020404" pitchFamily="49" charset="0"/>
              </a:rPr>
              <a:t>() + </a:t>
            </a:r>
            <a:r>
              <a:rPr lang="en-US" sz="1600" dirty="0" smtClean="0">
                <a:latin typeface="Courier New" panose="02070309020205020404" pitchFamily="49" charset="0"/>
              </a:rPr>
              <a:t>10000.0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 dirty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Exercise: Modify the </a:t>
            </a:r>
            <a:r>
              <a:rPr lang="en-US" dirty="0" smtClean="0">
                <a:latin typeface="Courier New" panose="02070309020205020404" pitchFamily="49" charset="0"/>
              </a:rPr>
              <a:t>Secretary</a:t>
            </a:r>
            <a:r>
              <a:rPr lang="en-US" dirty="0" smtClean="0"/>
              <a:t> subclass.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Secretaries' years of employment are not tracked.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They do not earn extra vacation for years worked.</a:t>
            </a:r>
          </a:p>
        </p:txBody>
      </p:sp>
    </p:spTree>
    <p:extLst>
      <p:ext uri="{BB962C8B-B14F-4D97-AF65-F5344CB8AC3E}">
        <p14:creationId xmlns="" xmlns:p14="http://schemas.microsoft.com/office/powerpoint/2010/main" val="40581865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Modified </a:t>
            </a:r>
            <a:r>
              <a:rPr lang="en-US" smtClean="0">
                <a:latin typeface="Courier New" panose="02070309020205020404" pitchFamily="49" charset="0"/>
              </a:rPr>
              <a:t>Secretary</a:t>
            </a:r>
            <a:r>
              <a:rPr lang="en-US" smtClean="0"/>
              <a:t> class</a:t>
            </a:r>
          </a:p>
        </p:txBody>
      </p:sp>
      <p:sp>
        <p:nvSpPr>
          <p:cNvPr id="1167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 class to represent secretaries.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class Secretary(Employee):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 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__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init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__(self):</a:t>
            </a:r>
            <a:endParaRPr lang="en-US" sz="16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    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super(Secretary, self).__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init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__(0)</a:t>
            </a:r>
            <a:endParaRPr lang="en-US" sz="16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take_dictation</a:t>
            </a:r>
            <a:r>
              <a:rPr lang="en-US" sz="1600" dirty="0" smtClean="0">
                <a:latin typeface="Courier New" panose="02070309020205020404" pitchFamily="49" charset="0"/>
              </a:rPr>
              <a:t>(self, </a:t>
            </a:r>
            <a:r>
              <a:rPr lang="en-US" sz="1600" dirty="0">
                <a:latin typeface="Courier New" panose="02070309020205020404" pitchFamily="49" charset="0"/>
              </a:rPr>
              <a:t>text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Taking dictation of text: " + text</a:t>
            </a:r>
            <a:r>
              <a:rPr lang="en-US" sz="1600" dirty="0" smtClean="0">
                <a:latin typeface="Courier New" panose="02070309020205020404" pitchFamily="49" charset="0"/>
              </a:rPr>
              <a:t>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Since </a:t>
            </a:r>
            <a:r>
              <a:rPr lang="en-US" dirty="0" smtClean="0">
                <a:latin typeface="Courier New" panose="02070309020205020404" pitchFamily="49" charset="0"/>
              </a:rPr>
              <a:t>Secretary</a:t>
            </a:r>
            <a:r>
              <a:rPr lang="en-US" dirty="0" smtClean="0"/>
              <a:t> doesn't require any parameters to its constructor, </a:t>
            </a:r>
            <a:r>
              <a:rPr lang="en-US" dirty="0" err="1" smtClean="0">
                <a:latin typeface="Courier New" panose="02070309020205020404" pitchFamily="49" charset="0"/>
              </a:rPr>
              <a:t>LegalSecretary</a:t>
            </a:r>
            <a:r>
              <a:rPr lang="en-US" dirty="0" smtClean="0"/>
              <a:t> compiles without a constructor.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Its default constructor calls the </a:t>
            </a:r>
            <a:r>
              <a:rPr lang="en-US" dirty="0" smtClean="0">
                <a:latin typeface="Courier New" panose="02070309020205020404" pitchFamily="49" charset="0"/>
              </a:rPr>
              <a:t>Secretary</a:t>
            </a:r>
            <a:r>
              <a:rPr lang="en-US" dirty="0" smtClean="0"/>
              <a:t> constructor.</a:t>
            </a:r>
          </a:p>
        </p:txBody>
      </p:sp>
    </p:spTree>
    <p:extLst>
      <p:ext uri="{BB962C8B-B14F-4D97-AF65-F5344CB8AC3E}">
        <p14:creationId xmlns="" xmlns:p14="http://schemas.microsoft.com/office/powerpoint/2010/main" val="40817507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Inheritance and fields</a:t>
            </a:r>
          </a:p>
        </p:txBody>
      </p:sp>
      <p:sp>
        <p:nvSpPr>
          <p:cNvPr id="14448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Try to give lawyers $5000 for each year at the company:</a:t>
            </a:r>
            <a:endParaRPr lang="en-US" sz="900" dirty="0"/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class Lawyer(Employee):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def</a:t>
            </a:r>
            <a:r>
              <a:rPr lang="en-US" sz="1800" b="1" dirty="0" smtClean="0">
                <a:latin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</a:rPr>
              <a:t>get_salary</a:t>
            </a:r>
            <a:r>
              <a:rPr lang="en-US" sz="1800" b="1" dirty="0" smtClean="0">
                <a:latin typeface="Courier New" panose="02070309020205020404" pitchFamily="49" charset="0"/>
              </a:rPr>
              <a:t>(self):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        return </a:t>
            </a:r>
            <a:r>
              <a:rPr lang="en-US" sz="18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super(Lawyer, self).</a:t>
            </a:r>
            <a:r>
              <a:rPr lang="en-US" sz="1800" b="1" dirty="0" err="1" smtClean="0">
                <a:solidFill>
                  <a:srgbClr val="800000"/>
                </a:solidFill>
                <a:latin typeface="Courier New" panose="02070309020205020404" pitchFamily="49" charset="0"/>
              </a:rPr>
              <a:t>get_salary</a:t>
            </a:r>
            <a:r>
              <a:rPr 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() + 5000 * </a:t>
            </a:r>
            <a:r>
              <a:rPr lang="en-US" sz="18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years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...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Does not work; the error is the following: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 err="1">
                <a:solidFill>
                  <a:srgbClr val="800000"/>
                </a:solidFill>
                <a:latin typeface="Courier New" panose="02070309020205020404" pitchFamily="49" charset="0"/>
              </a:rPr>
              <a:t>AttributeError</a:t>
            </a: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: </a:t>
            </a:r>
            <a:r>
              <a:rPr lang="en-US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'Lawyer' </a:t>
            </a: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object has no attribute '_</a:t>
            </a:r>
            <a:r>
              <a:rPr lang="en-US" sz="1800" dirty="0" err="1">
                <a:solidFill>
                  <a:srgbClr val="800000"/>
                </a:solidFill>
                <a:latin typeface="Courier New" panose="02070309020205020404" pitchFamily="49" charset="0"/>
              </a:rPr>
              <a:t>Employee__years</a:t>
            </a: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'                                          ^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18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Private fields cannot be directly accessed from subclasses.</a:t>
            </a:r>
          </a:p>
          <a:p>
            <a:pPr lvl="1" eaLnBrk="1" hangingPunct="1"/>
            <a:r>
              <a:rPr lang="en-US" dirty="0" smtClean="0"/>
              <a:t>One reason: So that </a:t>
            </a:r>
            <a:r>
              <a:rPr lang="en-US" dirty="0" err="1" smtClean="0"/>
              <a:t>subclassing</a:t>
            </a:r>
            <a:r>
              <a:rPr lang="en-US" dirty="0" smtClean="0"/>
              <a:t> can't break encapsulation.</a:t>
            </a:r>
          </a:p>
          <a:p>
            <a:pPr lvl="1" eaLnBrk="1" hangingPunct="1"/>
            <a:r>
              <a:rPr lang="en-US" dirty="0" smtClean="0"/>
              <a:t>How can we get around this limitation?</a:t>
            </a:r>
          </a:p>
        </p:txBody>
      </p:sp>
    </p:spTree>
    <p:extLst>
      <p:ext uri="{BB962C8B-B14F-4D97-AF65-F5344CB8AC3E}">
        <p14:creationId xmlns="" xmlns:p14="http://schemas.microsoft.com/office/powerpoint/2010/main" val="2482314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4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4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4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4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4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4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44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44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44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867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Improved </a:t>
            </a:r>
            <a:r>
              <a:rPr lang="en-US" smtClean="0">
                <a:latin typeface="Courier New" panose="02070309020205020404" pitchFamily="49" charset="0"/>
              </a:rPr>
              <a:t>Employee</a:t>
            </a:r>
            <a:r>
              <a:rPr lang="en-US" smtClean="0"/>
              <a:t> code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/>
              <a:t>Add an </a:t>
            </a:r>
            <a:r>
              <a:rPr lang="en-US" dirty="0" err="1" smtClean="0"/>
              <a:t>accessor</a:t>
            </a:r>
            <a:r>
              <a:rPr lang="en-US" dirty="0" smtClean="0"/>
              <a:t> for any field needed by the subclass.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class Employee: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self.__years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__</a:t>
            </a:r>
            <a:r>
              <a:rPr lang="en-US" sz="1600" dirty="0" err="1" smtClean="0">
                <a:latin typeface="Courier New" panose="02070309020205020404" pitchFamily="49" charset="0"/>
              </a:rPr>
              <a:t>init</a:t>
            </a:r>
            <a:r>
              <a:rPr lang="en-US" sz="1600" dirty="0" smtClean="0">
                <a:latin typeface="Courier New" panose="02070309020205020404" pitchFamily="49" charset="0"/>
              </a:rPr>
              <a:t>__(self, </a:t>
            </a:r>
            <a:r>
              <a:rPr lang="en-US" sz="1600" dirty="0" err="1" smtClean="0">
                <a:latin typeface="Courier New" panose="02070309020205020404" pitchFamily="49" charset="0"/>
              </a:rPr>
              <a:t>initial_years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self.__years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err="1" smtClean="0">
                <a:latin typeface="Courier New" panose="02070309020205020404" pitchFamily="49" charset="0"/>
              </a:rPr>
              <a:t>initial_years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 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get_years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(self):</a:t>
            </a:r>
            <a:endParaRPr lang="en-US" sz="16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     return 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self.__years</a:t>
            </a:r>
            <a:endParaRPr lang="en-US" sz="16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...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class Lawyer(Employee):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__</a:t>
            </a:r>
            <a:r>
              <a:rPr lang="en-US" sz="1600" dirty="0" err="1" smtClean="0">
                <a:latin typeface="Courier New" panose="02070309020205020404" pitchFamily="49" charset="0"/>
              </a:rPr>
              <a:t>init</a:t>
            </a:r>
            <a:r>
              <a:rPr lang="en-US" sz="1600" dirty="0" smtClean="0">
                <a:latin typeface="Courier New" panose="02070309020205020404" pitchFamily="49" charset="0"/>
              </a:rPr>
              <a:t>__(self, years):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super(Lawyer, self).__</a:t>
            </a:r>
            <a:r>
              <a:rPr lang="en-US" sz="1600" dirty="0" err="1" smtClean="0">
                <a:latin typeface="Courier New" panose="02070309020205020404" pitchFamily="49" charset="0"/>
              </a:rPr>
              <a:t>init</a:t>
            </a:r>
            <a:r>
              <a:rPr lang="en-US" sz="1600" dirty="0" smtClean="0">
                <a:latin typeface="Courier New" panose="02070309020205020404" pitchFamily="49" charset="0"/>
              </a:rPr>
              <a:t>__(years)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get_salary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</a:t>
            </a:r>
            <a:r>
              <a:rPr lang="en-US" sz="1600" dirty="0" smtClean="0">
                <a:latin typeface="Courier New" panose="02070309020205020404" pitchFamily="49" charset="0"/>
              </a:rPr>
              <a:t>super(Lawyer, self).</a:t>
            </a:r>
            <a:r>
              <a:rPr lang="en-US" sz="1600" dirty="0" err="1" smtClean="0">
                <a:latin typeface="Courier New" panose="02070309020205020404" pitchFamily="49" charset="0"/>
              </a:rPr>
              <a:t>get_salary</a:t>
            </a:r>
            <a:r>
              <a:rPr lang="en-US" sz="1600" dirty="0">
                <a:latin typeface="Courier New" panose="02070309020205020404" pitchFamily="49" charset="0"/>
              </a:rPr>
              <a:t>() + 5000 * </a:t>
            </a:r>
            <a:r>
              <a:rPr lang="en-US" sz="16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get_years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...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2423638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Revisiting </a:t>
            </a:r>
            <a:r>
              <a:rPr lang="en-US" smtClean="0">
                <a:latin typeface="Courier New" panose="02070309020205020404" pitchFamily="49" charset="0"/>
              </a:rPr>
              <a:t>Secretary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</a:rPr>
              <a:t>Secretary</a:t>
            </a:r>
            <a:r>
              <a:rPr lang="en-US" dirty="0" smtClean="0"/>
              <a:t> class currently has a poor solution.</a:t>
            </a:r>
          </a:p>
          <a:p>
            <a:pPr lvl="1" eaLnBrk="1" hangingPunct="1"/>
            <a:r>
              <a:rPr lang="en-US" dirty="0" smtClean="0"/>
              <a:t>We set all Secretaries to 0 years because they do not get a vacation bonus for their service.</a:t>
            </a:r>
          </a:p>
          <a:p>
            <a:pPr lvl="1" eaLnBrk="1" hangingPunct="1"/>
            <a:r>
              <a:rPr lang="en-US" dirty="0" smtClean="0"/>
              <a:t>If we call </a:t>
            </a:r>
            <a:r>
              <a:rPr lang="en-US" dirty="0" err="1" smtClean="0">
                <a:latin typeface="Courier New" panose="02070309020205020404" pitchFamily="49" charset="0"/>
              </a:rPr>
              <a:t>get_years</a:t>
            </a:r>
            <a:r>
              <a:rPr lang="en-US" dirty="0" smtClean="0"/>
              <a:t> on a </a:t>
            </a:r>
            <a:r>
              <a:rPr lang="en-US" dirty="0" smtClean="0">
                <a:latin typeface="Courier New" panose="02070309020205020404" pitchFamily="49" charset="0"/>
              </a:rPr>
              <a:t>Secretary</a:t>
            </a:r>
            <a:r>
              <a:rPr lang="en-US" dirty="0" smtClean="0"/>
              <a:t> object, we'll always get 0.</a:t>
            </a:r>
          </a:p>
          <a:p>
            <a:pPr lvl="1" eaLnBrk="1" hangingPunct="1"/>
            <a:r>
              <a:rPr lang="en-US" dirty="0" smtClean="0"/>
              <a:t>This isn't a good solution; what if we wanted to give some other reward to </a:t>
            </a:r>
            <a:r>
              <a:rPr lang="en-US" i="1" dirty="0" smtClean="0"/>
              <a:t>all</a:t>
            </a:r>
            <a:r>
              <a:rPr lang="en-US" dirty="0" smtClean="0"/>
              <a:t> employees based on years of service?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Redesign our </a:t>
            </a:r>
            <a:r>
              <a:rPr lang="en-US" dirty="0" smtClean="0">
                <a:latin typeface="Courier New" panose="02070309020205020404" pitchFamily="49" charset="0"/>
              </a:rPr>
              <a:t>Employee</a:t>
            </a:r>
            <a:r>
              <a:rPr lang="en-US" dirty="0" smtClean="0"/>
              <a:t> class to allow for a better solution.</a:t>
            </a:r>
          </a:p>
        </p:txBody>
      </p:sp>
    </p:spTree>
    <p:extLst>
      <p:ext uri="{BB962C8B-B14F-4D97-AF65-F5344CB8AC3E}">
        <p14:creationId xmlns="" xmlns:p14="http://schemas.microsoft.com/office/powerpoint/2010/main" val="398242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Improved </a:t>
            </a:r>
            <a:r>
              <a:rPr lang="en-US" smtClean="0">
                <a:latin typeface="Courier New" panose="02070309020205020404" pitchFamily="49" charset="0"/>
              </a:rPr>
              <a:t>Employee</a:t>
            </a:r>
            <a:r>
              <a:rPr lang="en-US" smtClean="0"/>
              <a:t> code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288925" indent="-288925">
              <a:buFontTx/>
              <a:buChar char="•"/>
            </a:pPr>
            <a:r>
              <a:rPr lang="en-US" dirty="0" smtClean="0"/>
              <a:t>Let's separate the standard 10 vacation days from those that are awarded based on seniority.</a:t>
            </a:r>
            <a:endParaRPr lang="en-US" sz="1800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class Employee:    </a:t>
            </a:r>
            <a:endParaRPr lang="en-US" sz="1600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__</a:t>
            </a:r>
            <a:r>
              <a:rPr lang="en-US" sz="1600" dirty="0" err="1" smtClean="0">
                <a:latin typeface="Courier New" panose="02070309020205020404" pitchFamily="49" charset="0"/>
              </a:rPr>
              <a:t>init</a:t>
            </a:r>
            <a:r>
              <a:rPr lang="en-US" sz="1600" dirty="0" smtClean="0">
                <a:latin typeface="Courier New" panose="02070309020205020404" pitchFamily="49" charset="0"/>
              </a:rPr>
              <a:t>__(self, </a:t>
            </a:r>
            <a:r>
              <a:rPr lang="en-US" sz="1600" dirty="0" err="1" smtClean="0">
                <a:latin typeface="Courier New" panose="02070309020205020404" pitchFamily="49" charset="0"/>
              </a:rPr>
              <a:t>initial_years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self.__years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err="1" smtClean="0">
                <a:latin typeface="Courier New" panose="02070309020205020404" pitchFamily="49" charset="0"/>
              </a:rPr>
              <a:t>initial_years</a:t>
            </a:r>
            <a:endParaRPr lang="en-US" sz="1600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get_vacation_days</a:t>
            </a:r>
            <a:r>
              <a:rPr lang="en-US" sz="1600" dirty="0" smtClean="0">
                <a:latin typeface="Courier New" panose="02070309020205020404" pitchFamily="49" charset="0"/>
              </a:rPr>
              <a:t>(self):</a:t>
            </a:r>
            <a:endParaRPr lang="en-US" sz="1600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return 10 + </a:t>
            </a:r>
            <a:r>
              <a:rPr lang="en-US" sz="1600" dirty="0" err="1" smtClean="0">
                <a:latin typeface="Courier New" panose="02070309020205020404" pitchFamily="49" charset="0"/>
              </a:rPr>
              <a:t>self.</a:t>
            </a:r>
            <a:r>
              <a:rPr lang="en-US" sz="1600" b="1" dirty="0" err="1" smtClean="0">
                <a:latin typeface="Courier New" panose="02070309020205020404" pitchFamily="49" charset="0"/>
              </a:rPr>
              <a:t>get_seniority_bonus</a:t>
            </a:r>
            <a:r>
              <a:rPr lang="en-US" sz="1600" b="1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marL="742950" lvl="1" indent="-285750">
              <a:lnSpc>
                <a:spcPct val="60000"/>
              </a:lnSpc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vacation days given for each year in the company</a:t>
            </a:r>
          </a:p>
          <a:p>
            <a:pPr marL="742950" lvl="1" indent="-285750">
              <a:lnSpc>
                <a:spcPct val="60000"/>
              </a:lnSpc>
              <a:buNone/>
            </a:pPr>
            <a:r>
              <a:rPr lang="en-US" sz="1600" b="1" dirty="0">
                <a:latin typeface="Courier New" panose="02070309020205020404" pitchFamily="49" charset="0"/>
              </a:rPr>
              <a:t>   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</a:rPr>
              <a:t>get_seniority_bonus</a:t>
            </a:r>
            <a:r>
              <a:rPr lang="en-US" sz="1600" b="1" dirty="0" smtClean="0">
                <a:latin typeface="Courier New" panose="02070309020205020404" pitchFamily="49" charset="0"/>
              </a:rPr>
              <a:t>(self):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</a:pPr>
            <a:r>
              <a:rPr lang="en-US" sz="1600" b="1" dirty="0">
                <a:latin typeface="Courier New" panose="02070309020205020404" pitchFamily="49" charset="0"/>
              </a:rPr>
              <a:t>        return 2 * </a:t>
            </a:r>
            <a:r>
              <a:rPr lang="en-US" sz="1600" b="1" dirty="0" err="1" smtClean="0">
                <a:latin typeface="Courier New" panose="02070309020205020404" pitchFamily="49" charset="0"/>
              </a:rPr>
              <a:t>self.__years</a:t>
            </a:r>
            <a:endParaRPr lang="en-US" sz="1600" b="1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...</a:t>
            </a:r>
            <a:endParaRPr lang="en-US" sz="1600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</a:p>
          <a:p>
            <a:pPr marL="742950" lvl="1" indent="-285750"/>
            <a:r>
              <a:rPr lang="en-US" dirty="0" smtClean="0"/>
              <a:t>How does this help us improve the </a:t>
            </a:r>
            <a:r>
              <a:rPr lang="en-US" dirty="0" smtClean="0">
                <a:latin typeface="Courier New" panose="02070309020205020404" pitchFamily="49" charset="0"/>
              </a:rPr>
              <a:t>Secretary</a:t>
            </a:r>
            <a:r>
              <a:rPr lang="en-US" dirty="0" smtClean="0"/>
              <a:t>?</a:t>
            </a:r>
          </a:p>
          <a:p>
            <a:pPr marL="288925" indent="-288925">
              <a:lnSpc>
                <a:spcPct val="60000"/>
              </a:lnSpc>
              <a:buNone/>
            </a:pPr>
            <a:endParaRPr lang="en-US" sz="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0422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Improved </a:t>
            </a:r>
            <a:r>
              <a:rPr lang="en-US" smtClean="0">
                <a:latin typeface="Courier New" panose="02070309020205020404" pitchFamily="49" charset="0"/>
              </a:rPr>
              <a:t>Secretary</a:t>
            </a:r>
            <a:r>
              <a:rPr lang="en-US" smtClean="0"/>
              <a:t> code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88925" indent="-288925">
              <a:buFontTx/>
              <a:buChar char="•"/>
            </a:pPr>
            <a:r>
              <a:rPr lang="en-US" dirty="0" smtClean="0">
                <a:latin typeface="Courier New" panose="02070309020205020404" pitchFamily="49" charset="0"/>
              </a:rPr>
              <a:t>Secretary</a:t>
            </a:r>
            <a:r>
              <a:rPr lang="en-US" dirty="0" smtClean="0"/>
              <a:t> can selectively override </a:t>
            </a:r>
            <a:r>
              <a:rPr lang="en-US" dirty="0" err="1" smtClean="0">
                <a:latin typeface="Courier New" panose="02070309020205020404" pitchFamily="49" charset="0"/>
              </a:rPr>
              <a:t>get_seniority_bonus</a:t>
            </a:r>
            <a:r>
              <a:rPr lang="en-US" dirty="0" smtClean="0"/>
              <a:t>; when </a:t>
            </a:r>
            <a:r>
              <a:rPr lang="en-US" dirty="0" err="1" smtClean="0">
                <a:latin typeface="Courier New" panose="02070309020205020404" pitchFamily="49" charset="0"/>
              </a:rPr>
              <a:t>get_vacation_days</a:t>
            </a:r>
            <a:r>
              <a:rPr lang="en-US" dirty="0" smtClean="0"/>
              <a:t> runs, it will use the new version.</a:t>
            </a:r>
          </a:p>
          <a:p>
            <a:pPr marL="744538" lvl="1" indent="-285750"/>
            <a:r>
              <a:rPr lang="en-US" dirty="0" smtClean="0"/>
              <a:t>Choosing a method at runtime is called </a:t>
            </a:r>
            <a:r>
              <a:rPr lang="en-US" i="1" dirty="0" smtClean="0"/>
              <a:t>dynamic binding</a:t>
            </a:r>
            <a:r>
              <a:rPr lang="en-US" dirty="0" smtClean="0"/>
              <a:t>.</a:t>
            </a:r>
            <a:endParaRPr lang="en-US" sz="1600" dirty="0">
              <a:latin typeface="Courier New" panose="02070309020205020404" pitchFamily="49" charset="0"/>
            </a:endParaRPr>
          </a:p>
          <a:p>
            <a:pPr marL="744538" lvl="1" indent="-285750">
              <a:lnSpc>
                <a:spcPct val="80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marL="744538" lvl="1" indent="-285750">
              <a:lnSpc>
                <a:spcPct val="80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marL="744538" lvl="1" indent="-285750">
              <a:lnSpc>
                <a:spcPct val="8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class Secretary(Employee):</a:t>
            </a:r>
            <a:endParaRPr lang="en-US" sz="1600" dirty="0">
              <a:latin typeface="Courier New" panose="02070309020205020404" pitchFamily="49" charset="0"/>
            </a:endParaRPr>
          </a:p>
          <a:p>
            <a:pPr marL="744538" lvl="1" indent="-285750">
              <a:lnSpc>
                <a:spcPct val="8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__</a:t>
            </a:r>
            <a:r>
              <a:rPr lang="en-US" sz="1600" dirty="0" err="1" smtClean="0">
                <a:latin typeface="Courier New" panose="02070309020205020404" pitchFamily="49" charset="0"/>
              </a:rPr>
              <a:t>init</a:t>
            </a:r>
            <a:r>
              <a:rPr lang="en-US" sz="1600" dirty="0" smtClean="0">
                <a:latin typeface="Courier New" panose="02070309020205020404" pitchFamily="49" charset="0"/>
              </a:rPr>
              <a:t>__(self, years):</a:t>
            </a:r>
            <a:endParaRPr lang="en-US" sz="1600" dirty="0">
              <a:latin typeface="Courier New" panose="02070309020205020404" pitchFamily="49" charset="0"/>
            </a:endParaRPr>
          </a:p>
          <a:p>
            <a:pPr marL="744538" lvl="1" indent="-285750">
              <a:lnSpc>
                <a:spcPct val="8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super(Secretary, self).__</a:t>
            </a:r>
            <a:r>
              <a:rPr lang="en-US" sz="1600" dirty="0" err="1" smtClean="0">
                <a:latin typeface="Courier New" panose="02070309020205020404" pitchFamily="49" charset="0"/>
              </a:rPr>
              <a:t>init</a:t>
            </a:r>
            <a:r>
              <a:rPr lang="en-US" sz="1600" dirty="0" smtClean="0">
                <a:latin typeface="Courier New" panose="02070309020205020404" pitchFamily="49" charset="0"/>
              </a:rPr>
              <a:t>__(years)</a:t>
            </a:r>
            <a:endParaRPr lang="en-US" sz="1600" dirty="0">
              <a:latin typeface="Courier New" panose="02070309020205020404" pitchFamily="49" charset="0"/>
            </a:endParaRPr>
          </a:p>
          <a:p>
            <a:pPr marL="744538" lvl="1" indent="-285750">
              <a:lnSpc>
                <a:spcPct val="8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marL="744538" lvl="1" indent="-285750">
              <a:lnSpc>
                <a:spcPct val="80000"/>
              </a:lnSpc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Secretaries don't get a bonus for their years of service.</a:t>
            </a:r>
          </a:p>
          <a:p>
            <a:pPr marL="744538" lvl="1" indent="-285750">
              <a:lnSpc>
                <a:spcPct val="80000"/>
              </a:lnSpc>
              <a:buNone/>
            </a:pPr>
            <a:r>
              <a:rPr lang="en-US" sz="1600" b="1" dirty="0">
                <a:latin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</a:rPr>
              <a:t>get_seniority_bonus</a:t>
            </a:r>
            <a:r>
              <a:rPr lang="en-US" sz="1600" b="1" dirty="0" smtClean="0">
                <a:latin typeface="Courier New" panose="02070309020205020404" pitchFamily="49" charset="0"/>
              </a:rPr>
              <a:t>(self):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marL="744538" lvl="1" indent="-285750">
              <a:lnSpc>
                <a:spcPct val="80000"/>
              </a:lnSpc>
              <a:buNone/>
            </a:pPr>
            <a:r>
              <a:rPr lang="en-US" sz="1600" b="1" dirty="0">
                <a:latin typeface="Courier New" panose="02070309020205020404" pitchFamily="49" charset="0"/>
              </a:rPr>
              <a:t>        return </a:t>
            </a:r>
            <a:r>
              <a:rPr lang="en-US" sz="1600" b="1" dirty="0" smtClean="0">
                <a:latin typeface="Courier New" panose="02070309020205020404" pitchFamily="49" charset="0"/>
              </a:rPr>
              <a:t>0</a:t>
            </a:r>
            <a:endParaRPr lang="en-US" sz="1600" b="1" dirty="0">
              <a:latin typeface="Courier New" panose="02070309020205020404" pitchFamily="49" charset="0"/>
            </a:endParaRPr>
          </a:p>
          <a:p>
            <a:pPr marL="744538" lvl="1" indent="-285750">
              <a:lnSpc>
                <a:spcPct val="8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marL="744538" lvl="1" indent="-285750">
              <a:lnSpc>
                <a:spcPct val="8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take_dictation</a:t>
            </a:r>
            <a:r>
              <a:rPr lang="en-US" sz="1600" dirty="0" smtClean="0">
                <a:latin typeface="Courier New" panose="02070309020205020404" pitchFamily="49" charset="0"/>
              </a:rPr>
              <a:t>(self, </a:t>
            </a:r>
            <a:r>
              <a:rPr lang="en-US" sz="1600" dirty="0">
                <a:latin typeface="Courier New" panose="02070309020205020404" pitchFamily="49" charset="0"/>
              </a:rPr>
              <a:t>text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marL="744538" lvl="1" indent="-285750">
              <a:lnSpc>
                <a:spcPct val="8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Taking dictation of text: " + text</a:t>
            </a:r>
            <a:r>
              <a:rPr lang="en-US" sz="1600" dirty="0" smtClean="0">
                <a:latin typeface="Courier New" panose="02070309020205020404" pitchFamily="49" charset="0"/>
              </a:rPr>
              <a:t>)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2207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Abstraction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abstraction</a:t>
            </a:r>
            <a:r>
              <a:rPr lang="en-US" smtClean="0"/>
              <a:t>: A distancing between ideas and details.</a:t>
            </a:r>
          </a:p>
          <a:p>
            <a:pPr lvl="1" eaLnBrk="1" hangingPunct="1"/>
            <a:r>
              <a:rPr lang="en-US" smtClean="0"/>
              <a:t>We can use objects without knowing how they work.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/>
          </a:p>
          <a:p>
            <a:pPr eaLnBrk="1" hangingPunct="1"/>
            <a:r>
              <a:rPr lang="en-US" smtClean="0"/>
              <a:t>abstraction in an iPod:</a:t>
            </a:r>
          </a:p>
          <a:p>
            <a:pPr lvl="1" eaLnBrk="1" hangingPunct="1"/>
            <a:r>
              <a:rPr lang="en-US" smtClean="0"/>
              <a:t>You understand its external behavior (buttons, screen).</a:t>
            </a:r>
          </a:p>
          <a:p>
            <a:pPr lvl="1" eaLnBrk="1" hangingPunct="1"/>
            <a:r>
              <a:rPr lang="en-US" smtClean="0"/>
              <a:t>You don't understand its inner details, and you don't need to.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5236084" y="4306528"/>
            <a:ext cx="4974715" cy="1899009"/>
            <a:chOff x="2400" y="3003"/>
            <a:chExt cx="3360" cy="1317"/>
          </a:xfrm>
        </p:grpSpPr>
        <p:pic>
          <p:nvPicPr>
            <p:cNvPr id="12294" name="Picture 5" descr="boardb44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3003"/>
              <a:ext cx="1680" cy="1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5" name="Picture 6" descr="r-4c_r-4b_improve-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3009"/>
              <a:ext cx="1560" cy="1311"/>
            </a:xfrm>
            <a:prstGeom prst="rect">
              <a:avLst/>
            </a:prstGeom>
            <a:noFill/>
            <a:ln w="9525">
              <a:solidFill>
                <a:srgbClr val="A5002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296" name="Group 7"/>
            <p:cNvGrpSpPr>
              <a:grpSpLocks/>
            </p:cNvGrpSpPr>
            <p:nvPr/>
          </p:nvGrpSpPr>
          <p:grpSpPr bwMode="auto">
            <a:xfrm>
              <a:off x="2400" y="3024"/>
              <a:ext cx="3360" cy="1200"/>
              <a:chOff x="2400" y="3024"/>
              <a:chExt cx="3360" cy="1200"/>
            </a:xfrm>
          </p:grpSpPr>
          <p:sp>
            <p:nvSpPr>
              <p:cNvPr id="12297" name="Line 8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3312" cy="120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298" name="Line 9"/>
              <p:cNvSpPr>
                <a:spLocks noChangeShapeType="1"/>
              </p:cNvSpPr>
              <p:nvPr/>
            </p:nvSpPr>
            <p:spPr bwMode="auto">
              <a:xfrm flipH="1">
                <a:off x="2400" y="3024"/>
                <a:ext cx="3360" cy="120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pic>
        <p:nvPicPr>
          <p:cNvPr id="12293" name="Picture 10" descr="video-ipo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2513620" y="4336808"/>
            <a:ext cx="1156679" cy="1835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60261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Blueprint analogy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124200" y="1358900"/>
            <a:ext cx="4876800" cy="219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u="sng" dirty="0">
                <a:cs typeface="Times New Roman" panose="02020603050405020304" pitchFamily="18" charset="0"/>
              </a:rPr>
              <a:t>iPod blueprint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400" b="1" u="sng" dirty="0">
                <a:cs typeface="Times New Roman" panose="02020603050405020304" pitchFamily="18" charset="0"/>
              </a:rPr>
              <a:t>state:</a:t>
            </a:r>
            <a:br>
              <a:rPr lang="en-US" sz="1400" b="1" u="sng" dirty="0">
                <a:cs typeface="Times New Roman" panose="02020603050405020304" pitchFamily="18" charset="0"/>
              </a:rPr>
            </a:br>
            <a:r>
              <a:rPr lang="en-US" sz="1400" b="1" dirty="0">
                <a:cs typeface="Times New Roman" panose="02020603050405020304" pitchFamily="18" charset="0"/>
              </a:rPr>
              <a:t>  </a:t>
            </a:r>
            <a:r>
              <a:rPr lang="en-US" sz="1400" dirty="0">
                <a:cs typeface="Times New Roman" panose="02020603050405020304" pitchFamily="18" charset="0"/>
              </a:rPr>
              <a:t>current song</a:t>
            </a:r>
            <a:br>
              <a:rPr lang="en-US" sz="1400" dirty="0">
                <a:cs typeface="Times New Roman" panose="02020603050405020304" pitchFamily="18" charset="0"/>
              </a:rPr>
            </a:br>
            <a:r>
              <a:rPr lang="en-US" sz="1400" dirty="0">
                <a:cs typeface="Times New Roman" panose="02020603050405020304" pitchFamily="18" charset="0"/>
              </a:rPr>
              <a:t>  volume</a:t>
            </a:r>
            <a:br>
              <a:rPr lang="en-US" sz="1400" dirty="0">
                <a:cs typeface="Times New Roman" panose="02020603050405020304" pitchFamily="18" charset="0"/>
              </a:rPr>
            </a:br>
            <a:r>
              <a:rPr lang="en-US" sz="1400" dirty="0">
                <a:cs typeface="Times New Roman" panose="02020603050405020304" pitchFamily="18" charset="0"/>
              </a:rPr>
              <a:t>  battery life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400" b="1" u="sng" dirty="0">
                <a:cs typeface="Times New Roman" panose="02020603050405020304" pitchFamily="18" charset="0"/>
              </a:rPr>
              <a:t>behavior:</a:t>
            </a:r>
            <a:br>
              <a:rPr lang="en-US" sz="1400" b="1" u="sng" dirty="0">
                <a:cs typeface="Times New Roman" panose="02020603050405020304" pitchFamily="18" charset="0"/>
              </a:rPr>
            </a:br>
            <a:r>
              <a:rPr lang="en-US" sz="1400" b="1" dirty="0">
                <a:cs typeface="Times New Roman" panose="02020603050405020304" pitchFamily="18" charset="0"/>
              </a:rPr>
              <a:t>  </a:t>
            </a:r>
            <a:r>
              <a:rPr lang="en-US" sz="1400" dirty="0">
                <a:cs typeface="Times New Roman" panose="02020603050405020304" pitchFamily="18" charset="0"/>
              </a:rPr>
              <a:t>power on/off</a:t>
            </a:r>
            <a:br>
              <a:rPr lang="en-US" sz="1400" dirty="0">
                <a:cs typeface="Times New Roman" panose="02020603050405020304" pitchFamily="18" charset="0"/>
              </a:rPr>
            </a:br>
            <a:r>
              <a:rPr lang="en-US" sz="1400" dirty="0">
                <a:cs typeface="Times New Roman" panose="02020603050405020304" pitchFamily="18" charset="0"/>
              </a:rPr>
              <a:t>  change station/song</a:t>
            </a:r>
            <a:br>
              <a:rPr lang="en-US" sz="1400" dirty="0">
                <a:cs typeface="Times New Roman" panose="02020603050405020304" pitchFamily="18" charset="0"/>
              </a:rPr>
            </a:br>
            <a:r>
              <a:rPr lang="en-US" sz="1400" dirty="0">
                <a:cs typeface="Times New Roman" panose="02020603050405020304" pitchFamily="18" charset="0"/>
              </a:rPr>
              <a:t>  change volume</a:t>
            </a:r>
            <a:br>
              <a:rPr lang="en-US" sz="1400" dirty="0">
                <a:cs typeface="Times New Roman" panose="02020603050405020304" pitchFamily="18" charset="0"/>
              </a:rPr>
            </a:br>
            <a:r>
              <a:rPr lang="en-US" sz="1400" dirty="0">
                <a:cs typeface="Times New Roman" panose="02020603050405020304" pitchFamily="18" charset="0"/>
              </a:rPr>
              <a:t>  choose random song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1828800" y="4387850"/>
            <a:ext cx="8077200" cy="2012950"/>
            <a:chOff x="192" y="2967"/>
            <a:chExt cx="5088" cy="1268"/>
          </a:xfrm>
        </p:grpSpPr>
        <p:sp>
          <p:nvSpPr>
            <p:cNvPr id="13327" name="Text Box 5"/>
            <p:cNvSpPr txBox="1">
              <a:spLocks noChangeArrowheads="1"/>
            </p:cNvSpPr>
            <p:nvPr/>
          </p:nvSpPr>
          <p:spPr bwMode="auto">
            <a:xfrm>
              <a:off x="192" y="2967"/>
              <a:ext cx="1344" cy="12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iPod #1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song = "</a:t>
              </a:r>
              <a:r>
                <a:rPr lang="en-US" sz="12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1,000,000 Miles</a:t>
              </a:r>
              <a: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"</a:t>
              </a:r>
              <a:b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volume = 17</a:t>
              </a:r>
              <a:b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battery life = 2.5 hrs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  power on/off</a:t>
              </a:r>
              <a:b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  change station/song</a:t>
              </a:r>
              <a:b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  change volume</a:t>
              </a:r>
              <a:b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  choose random song</a:t>
              </a:r>
            </a:p>
          </p:txBody>
        </p:sp>
        <p:sp>
          <p:nvSpPr>
            <p:cNvPr id="13328" name="Text Box 6"/>
            <p:cNvSpPr txBox="1">
              <a:spLocks noChangeArrowheads="1"/>
            </p:cNvSpPr>
            <p:nvPr/>
          </p:nvSpPr>
          <p:spPr bwMode="auto">
            <a:xfrm>
              <a:off x="2016" y="2967"/>
              <a:ext cx="1344" cy="12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iPod #2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song = "Letting You"</a:t>
              </a:r>
              <a:b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volume = 9</a:t>
              </a:r>
              <a:b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battery life = 3.41 hrs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  power on/off</a:t>
              </a:r>
              <a:b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  change station/song</a:t>
              </a:r>
              <a:b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  change volume</a:t>
              </a:r>
              <a:b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  choose random song</a:t>
              </a:r>
            </a:p>
          </p:txBody>
        </p:sp>
        <p:sp>
          <p:nvSpPr>
            <p:cNvPr id="13329" name="Text Box 7"/>
            <p:cNvSpPr txBox="1">
              <a:spLocks noChangeArrowheads="1"/>
            </p:cNvSpPr>
            <p:nvPr/>
          </p:nvSpPr>
          <p:spPr bwMode="auto">
            <a:xfrm>
              <a:off x="3936" y="2967"/>
              <a:ext cx="1344" cy="12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iPod #3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song = "Discipline"</a:t>
              </a:r>
              <a:b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volume = 24</a:t>
              </a:r>
              <a:b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battery life = 1.8 hrs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  power on/off</a:t>
              </a:r>
              <a:b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  change station/song</a:t>
              </a:r>
              <a:b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  change volume</a:t>
              </a:r>
              <a:b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  choose random song</a:t>
              </a:r>
            </a:p>
          </p:txBody>
        </p:sp>
      </p:grpSp>
      <p:grpSp>
        <p:nvGrpSpPr>
          <p:cNvPr id="13317" name="Group 8"/>
          <p:cNvGrpSpPr>
            <a:grpSpLocks/>
          </p:cNvGrpSpPr>
          <p:nvPr/>
        </p:nvGrpSpPr>
        <p:grpSpPr bwMode="auto">
          <a:xfrm>
            <a:off x="3810000" y="3563938"/>
            <a:ext cx="4419600" cy="823912"/>
            <a:chOff x="1440" y="2313"/>
            <a:chExt cx="2784" cy="519"/>
          </a:xfrm>
        </p:grpSpPr>
        <p:grpSp>
          <p:nvGrpSpPr>
            <p:cNvPr id="13322" name="Group 9"/>
            <p:cNvGrpSpPr>
              <a:grpSpLocks/>
            </p:cNvGrpSpPr>
            <p:nvPr/>
          </p:nvGrpSpPr>
          <p:grpSpPr bwMode="auto">
            <a:xfrm>
              <a:off x="1440" y="2313"/>
              <a:ext cx="2640" cy="519"/>
              <a:chOff x="1440" y="2304"/>
              <a:chExt cx="2640" cy="519"/>
            </a:xfrm>
          </p:grpSpPr>
          <p:sp>
            <p:nvSpPr>
              <p:cNvPr id="13324" name="Line 10"/>
              <p:cNvSpPr>
                <a:spLocks noChangeShapeType="1"/>
              </p:cNvSpPr>
              <p:nvPr/>
            </p:nvSpPr>
            <p:spPr bwMode="auto">
              <a:xfrm flipH="1">
                <a:off x="1440" y="2304"/>
                <a:ext cx="1152" cy="5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325" name="Line 11"/>
              <p:cNvSpPr>
                <a:spLocks noChangeShapeType="1"/>
              </p:cNvSpPr>
              <p:nvPr/>
            </p:nvSpPr>
            <p:spPr bwMode="auto">
              <a:xfrm>
                <a:off x="2592" y="2304"/>
                <a:ext cx="96" cy="5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326" name="Line 12"/>
              <p:cNvSpPr>
                <a:spLocks noChangeShapeType="1"/>
              </p:cNvSpPr>
              <p:nvPr/>
            </p:nvSpPr>
            <p:spPr bwMode="auto">
              <a:xfrm>
                <a:off x="2592" y="2304"/>
                <a:ext cx="1488" cy="5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3323" name="Text Box 13"/>
            <p:cNvSpPr txBox="1">
              <a:spLocks noChangeArrowheads="1"/>
            </p:cNvSpPr>
            <p:nvPr/>
          </p:nvSpPr>
          <p:spPr bwMode="auto">
            <a:xfrm>
              <a:off x="3590" y="2352"/>
              <a:ext cx="6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i="1">
                  <a:latin typeface="Tahoma" panose="020B0604030504040204" pitchFamily="34" charset="0"/>
                  <a:cs typeface="Times New Roman" panose="02020603050405020304" pitchFamily="18" charset="0"/>
                </a:rPr>
                <a:t>creates</a:t>
              </a:r>
            </a:p>
          </p:txBody>
        </p:sp>
      </p:grpSp>
      <p:pic>
        <p:nvPicPr>
          <p:cNvPr id="13318" name="Picture 14" descr="bluepr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492250"/>
            <a:ext cx="22098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15" descr="video-ipo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3733800" y="5378450"/>
            <a:ext cx="6238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6" descr="video-ipo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6705600" y="5378450"/>
            <a:ext cx="6238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17" descr="video-ipo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9753600" y="5378450"/>
            <a:ext cx="6238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297235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Object Concept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smtClean="0"/>
              <a:t>procedural programming:  </a:t>
            </a:r>
            <a:r>
              <a:rPr lang="en-US" smtClean="0"/>
              <a:t>Programs that perform their behavior as a series of steps to be carried out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smtClean="0"/>
          </a:p>
          <a:p>
            <a:r>
              <a:rPr lang="en-US" b="1" smtClean="0"/>
              <a:t>object-oriented programming (OOP)</a:t>
            </a:r>
            <a:r>
              <a:rPr lang="en-US" smtClean="0"/>
              <a:t>: Programs that perform their behavior as interactions between objects</a:t>
            </a:r>
          </a:p>
          <a:p>
            <a:pPr lvl="1"/>
            <a:r>
              <a:rPr lang="en-US" smtClean="0"/>
              <a:t>Takes practice to understand the object concept</a:t>
            </a:r>
          </a:p>
        </p:txBody>
      </p:sp>
    </p:spTree>
    <p:extLst>
      <p:ext uri="{BB962C8B-B14F-4D97-AF65-F5344CB8AC3E}">
        <p14:creationId xmlns="" xmlns:p14="http://schemas.microsoft.com/office/powerpoint/2010/main" val="11787788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3827</Words>
  <Application>Microsoft Office PowerPoint</Application>
  <PresentationFormat>Custom</PresentationFormat>
  <Paragraphs>905</Paragraphs>
  <Slides>69</Slides>
  <Notes>1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1" baseType="lpstr">
      <vt:lpstr>Office Theme</vt:lpstr>
      <vt:lpstr>Equation</vt:lpstr>
      <vt:lpstr>Building Python Programs</vt:lpstr>
      <vt:lpstr>Clients of objects</vt:lpstr>
      <vt:lpstr>Classes and objects</vt:lpstr>
      <vt:lpstr>A programming problem</vt:lpstr>
      <vt:lpstr>Observations</vt:lpstr>
      <vt:lpstr>Observations</vt:lpstr>
      <vt:lpstr>Abstraction</vt:lpstr>
      <vt:lpstr>Blueprint analogy</vt:lpstr>
      <vt:lpstr>The Object Concept</vt:lpstr>
      <vt:lpstr>Our task</vt:lpstr>
      <vt:lpstr>Point objects (desired)</vt:lpstr>
      <vt:lpstr>Point class as blueprint</vt:lpstr>
      <vt:lpstr>Point class, version 1</vt:lpstr>
      <vt:lpstr>Attributes</vt:lpstr>
      <vt:lpstr>Accessing attributes</vt:lpstr>
      <vt:lpstr>A class and its client</vt:lpstr>
      <vt:lpstr>point_main client example</vt:lpstr>
      <vt:lpstr>Client code redundancy</vt:lpstr>
      <vt:lpstr>Eliminating redundancy, v1</vt:lpstr>
      <vt:lpstr>Problems with function solution</vt:lpstr>
      <vt:lpstr>Instance methods</vt:lpstr>
      <vt:lpstr>Instance method example</vt:lpstr>
      <vt:lpstr>Point objects w/ method</vt:lpstr>
      <vt:lpstr>The implicit parameter</vt:lpstr>
      <vt:lpstr>Point class, version 2</vt:lpstr>
      <vt:lpstr>Class method questions</vt:lpstr>
      <vt:lpstr>Class method answers</vt:lpstr>
      <vt:lpstr>Point objects w/ method</vt:lpstr>
      <vt:lpstr>Kinds of methods</vt:lpstr>
      <vt:lpstr>Initializing objects</vt:lpstr>
      <vt:lpstr>Printing objects</vt:lpstr>
      <vt:lpstr>The __str__ method</vt:lpstr>
      <vt:lpstr>__str__ syntax</vt:lpstr>
      <vt:lpstr>Slide 34</vt:lpstr>
      <vt:lpstr>Encapsulation</vt:lpstr>
      <vt:lpstr>Private fields</vt:lpstr>
      <vt:lpstr>Accessing private state</vt:lpstr>
      <vt:lpstr>Benefits of encapsulation</vt:lpstr>
      <vt:lpstr>Point class, version 4</vt:lpstr>
      <vt:lpstr>Client code, version 4</vt:lpstr>
      <vt:lpstr>Slide 41</vt:lpstr>
      <vt:lpstr>The software crisis</vt:lpstr>
      <vt:lpstr>Law firm employee analogy</vt:lpstr>
      <vt:lpstr>Separating behavior</vt:lpstr>
      <vt:lpstr>Is-a relationships, hierarchies</vt:lpstr>
      <vt:lpstr>Employee regulations</vt:lpstr>
      <vt:lpstr>An Employee class</vt:lpstr>
      <vt:lpstr>Redundant Secretary class</vt:lpstr>
      <vt:lpstr>Desire for code-sharing</vt:lpstr>
      <vt:lpstr>Inheritance</vt:lpstr>
      <vt:lpstr>Inheritance syntax</vt:lpstr>
      <vt:lpstr>Improved Secretary code</vt:lpstr>
      <vt:lpstr>Implementing Lawyer</vt:lpstr>
      <vt:lpstr>Overriding methods</vt:lpstr>
      <vt:lpstr>Lawyer class</vt:lpstr>
      <vt:lpstr>Marketer class</vt:lpstr>
      <vt:lpstr>Levels of inheritance</vt:lpstr>
      <vt:lpstr>LegalSecretary class</vt:lpstr>
      <vt:lpstr>Calling overridden methods</vt:lpstr>
      <vt:lpstr>Inheritance and constructors</vt:lpstr>
      <vt:lpstr>Modified Employee class</vt:lpstr>
      <vt:lpstr>Problem with constructors</vt:lpstr>
      <vt:lpstr>Modified Marketer class</vt:lpstr>
      <vt:lpstr>Modified Secretary class</vt:lpstr>
      <vt:lpstr>Inheritance and fields</vt:lpstr>
      <vt:lpstr>Improved Employee code</vt:lpstr>
      <vt:lpstr>Revisiting Secretary</vt:lpstr>
      <vt:lpstr>Improved Employee code</vt:lpstr>
      <vt:lpstr>Improved Secretary code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</dc:creator>
  <cp:lastModifiedBy>Registered User</cp:lastModifiedBy>
  <cp:revision>18</cp:revision>
  <dcterms:created xsi:type="dcterms:W3CDTF">2016-11-06T01:38:56Z</dcterms:created>
  <dcterms:modified xsi:type="dcterms:W3CDTF">2024-12-30T16:29:05Z</dcterms:modified>
</cp:coreProperties>
</file>