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7" r:id="rId2"/>
    <p:sldId id="27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78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838A9-3836-43E8-8AD7-EBDFCF6AB7D1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1C148-697C-49D0-907B-607708338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5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6B7E91-157D-4CA5-B650-B9BC25941D9A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459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DD4B-8DF9-4DE7-9B02-36BC3AD0C17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246884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smtClean="0"/>
              <a:t>Building Python Programs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34532" y="3476737"/>
            <a:ext cx="9144000" cy="62299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Chapter </a:t>
            </a:r>
            <a:r>
              <a:rPr lang="en-US" sz="3600" dirty="0" smtClean="0"/>
              <a:t>10: Searching </a:t>
            </a:r>
            <a:r>
              <a:rPr lang="en-US" sz="3600" smtClean="0"/>
              <a:t>and Sorting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482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Sorting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547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sorting</a:t>
            </a:r>
            <a:r>
              <a:rPr lang="en-US" dirty="0" smtClean="0">
                <a:latin typeface="Tahoma" panose="020B0604030504040204" pitchFamily="34" charset="0"/>
              </a:rPr>
              <a:t>: Rearranging the values in a list into a specific order (usually into their "natural ordering").</a:t>
            </a:r>
          </a:p>
          <a:p>
            <a:pPr lvl="1" eaLnBrk="1" hangingPunct="1"/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one of the fundamental problems in computer science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can be solved in many ways: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there are many sorting algorithms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are faster/slower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use more/less memory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work better with specific kinds of data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can utilize multiple computers / processors, ...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i="1" dirty="0" smtClean="0">
                <a:latin typeface="Tahoma" panose="020B0604030504040204" pitchFamily="34" charset="0"/>
              </a:rPr>
              <a:t>comparison-based sorting</a:t>
            </a:r>
            <a:r>
              <a:rPr lang="en-US" dirty="0" smtClean="0">
                <a:latin typeface="Tahoma" panose="020B0604030504040204" pitchFamily="34" charset="0"/>
              </a:rPr>
              <a:t> : determining order by</a:t>
            </a:r>
            <a:br>
              <a:rPr lang="en-US" dirty="0" smtClean="0">
                <a:latin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</a:rPr>
              <a:t>comparing pairs of elements:</a:t>
            </a:r>
          </a:p>
          <a:p>
            <a:pPr lvl="2" eaLnBrk="1" hangingPunct="1">
              <a:buClr>
                <a:schemeClr val="tx1"/>
              </a:buClr>
            </a:pP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>
                <a:latin typeface="Tahoma" panose="020B0604030504040204" pitchFamily="34" charset="0"/>
              </a:rPr>
              <a:t>,  </a:t>
            </a:r>
            <a:r>
              <a:rPr lang="en-US" dirty="0" smtClean="0">
                <a:latin typeface="Courier New" panose="02070309020205020404" pitchFamily="49" charset="0"/>
              </a:rPr>
              <a:t>&gt;</a:t>
            </a:r>
            <a:r>
              <a:rPr lang="en-US" dirty="0" smtClean="0">
                <a:latin typeface="Tahoma" panose="020B0604030504040204" pitchFamily="34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34353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look for the smallest element, move to 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list in 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list based 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5417657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bogo sort</a:t>
            </a:r>
            <a:r>
              <a:rPr lang="en-US" smtClean="0">
                <a:latin typeface="Tahoma" panose="020B0604030504040204" pitchFamily="34" charset="0"/>
              </a:rPr>
              <a:t>: Orders a list of values by repetitively shuffling them and checking if they are sorted.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name comes from the word "bogus"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Scan the list, seeing if it is sorted.  If so, stop.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Else, shuffle the values in the list and repeat.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This sorting algorithm (obviously) has terrible performance!</a:t>
            </a:r>
          </a:p>
        </p:txBody>
      </p:sp>
    </p:spTree>
    <p:extLst>
      <p:ext uri="{BB962C8B-B14F-4D97-AF65-F5344CB8AC3E}">
        <p14:creationId xmlns:p14="http://schemas.microsoft.com/office/powerpoint/2010/main" val="24122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64067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Places the elements of a into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bogo_sort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(not </a:t>
            </a:r>
            <a:r>
              <a:rPr lang="en-US" sz="2000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shuffle(a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true if a's elements 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are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&gt; 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+ 1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False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15578" y="2733152"/>
            <a:ext cx="6705600" cy="38183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Swaps a[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] with a[j].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swap</a:t>
            </a:r>
            <a:r>
              <a:rPr lang="en-US" sz="2000" dirty="0" smtClean="0">
                <a:latin typeface="Courier New" panose="02070309020205020404" pitchFamily="49" charset="0"/>
              </a:rPr>
              <a:t>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if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!=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temp =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 = a[j]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a[j] = temp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Shuffles a list by randomly swapping each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element with an element ahead of it in the list.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shuffle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pick a random index in [i+1, a.length-1]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range 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- 1 -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 + 1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j = (random() * range +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swap(a,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</a:t>
            </a:r>
          </a:p>
        </p:txBody>
      </p:sp>
    </p:spTree>
    <p:extLst>
      <p:ext uri="{BB962C8B-B14F-4D97-AF65-F5344CB8AC3E}">
        <p14:creationId xmlns:p14="http://schemas.microsoft.com/office/powerpoint/2010/main" val="58240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selection sort</a:t>
            </a:r>
            <a:r>
              <a:rPr lang="en-US" smtClean="0">
                <a:latin typeface="Tahoma" panose="020B0604030504040204" pitchFamily="34" charset="0"/>
              </a:rPr>
              <a:t>: Orders a list of values by repeatedly putting the smallest or largest unplaced value into its final position.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0.</a:t>
            </a:r>
          </a:p>
          <a:p>
            <a:pPr lvl="1" eaLnBrk="1" hangingPunct="1"/>
            <a:endParaRPr lang="en-US" sz="80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second-smallest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1.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	...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Repeat until all values are in their proper places.</a:t>
            </a:r>
          </a:p>
        </p:txBody>
      </p:sp>
    </p:spTree>
    <p:extLst>
      <p:ext uri="{BB962C8B-B14F-4D97-AF65-F5344CB8AC3E}">
        <p14:creationId xmlns:p14="http://schemas.microsoft.com/office/powerpoint/2010/main" val="42507046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899"/>
            <a:ext cx="10515600" cy="495106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Initial list: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After 1st, 2nd, and 3rd passes:</a:t>
            </a:r>
          </a:p>
        </p:txBody>
      </p:sp>
      <p:graphicFrame>
        <p:nvGraphicFramePr>
          <p:cNvPr id="306180" name="Group 4"/>
          <p:cNvGraphicFramePr>
            <a:graphicFrameLocks noGrp="1"/>
          </p:cNvGraphicFramePr>
          <p:nvPr>
            <p:extLst/>
          </p:nvPr>
        </p:nvGraphicFramePr>
        <p:xfrm>
          <a:off x="1752600" y="1800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39" name="Group 63"/>
          <p:cNvGraphicFramePr>
            <a:graphicFrameLocks noGrp="1"/>
          </p:cNvGraphicFramePr>
          <p:nvPr>
            <p:extLst/>
          </p:nvPr>
        </p:nvGraphicFramePr>
        <p:xfrm>
          <a:off x="1752600" y="34766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98" name="Group 122"/>
          <p:cNvGraphicFramePr>
            <a:graphicFrameLocks noGrp="1"/>
          </p:cNvGraphicFramePr>
          <p:nvPr>
            <p:extLst/>
          </p:nvPr>
        </p:nvGraphicFramePr>
        <p:xfrm>
          <a:off x="1752600" y="4467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357" name="Group 181"/>
          <p:cNvGraphicFramePr>
            <a:graphicFrameLocks noGrp="1"/>
          </p:cNvGraphicFramePr>
          <p:nvPr>
            <p:extLst/>
          </p:nvPr>
        </p:nvGraphicFramePr>
        <p:xfrm>
          <a:off x="1752600" y="5486401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3556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selection sort algorithm.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selection_sort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find index of smallest remaining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for </a:t>
            </a:r>
            <a:r>
              <a:rPr lang="en-US" sz="2000" dirty="0" smtClean="0">
                <a:latin typeface="Courier New" panose="02070309020205020404" pitchFamily="49" charset="0"/>
              </a:rPr>
              <a:t>j in range(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if (a[j] &lt; a[min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    min = </a:t>
            </a:r>
            <a:r>
              <a:rPr lang="en-US" sz="2000" dirty="0" smtClean="0">
                <a:latin typeface="Courier New" panose="02070309020205020404" pitchFamily="49" charset="0"/>
              </a:rPr>
              <a:t>j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swap smallest value its proper place, a[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</a:rPr>
              <a:t>swap</a:t>
            </a:r>
            <a:r>
              <a:rPr lang="en-US" sz="2000" dirty="0">
                <a:latin typeface="Courier New" panose="02070309020205020404" pitchFamily="49" charset="0"/>
              </a:rPr>
              <a:t>(a,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, min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3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runtime </a:t>
            </a:r>
            <a:r>
              <a:rPr lang="en-US" sz="2400">
                <a:latin typeface="Tahoma" panose="020B0604030504040204" pitchFamily="34" charset="0"/>
              </a:rPr>
              <a:t>(Fig. 13.6)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7349"/>
            <a:ext cx="10515600" cy="464961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selection sort have to do?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09788"/>
            <a:ext cx="80772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0285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4212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Similar algorithms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851"/>
            <a:ext cx="10515600" cy="4961112"/>
          </a:xfrm>
        </p:spPr>
        <p:txBody>
          <a:bodyPr>
            <a:normAutofit/>
          </a:bodyPr>
          <a:lstStyle/>
          <a:p>
            <a:pPr lvl="1"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bubble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Make repeated passes, swapping adjacent values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slower than selection sort (has to do more swaps)</a:t>
            </a:r>
          </a:p>
          <a:p>
            <a:pPr lvl="1" eaLnBrk="1" hangingPunct="1">
              <a:lnSpc>
                <a:spcPct val="110000"/>
              </a:lnSpc>
              <a:buFont typeface="Wingdings 2" charset="0"/>
              <a:buChar char=""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393700" lvl="1" indent="0">
              <a:lnSpc>
                <a:spcPct val="110000"/>
              </a:lnSpc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sz="1800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insertion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Shift each element into a sorted </a:t>
            </a:r>
            <a:r>
              <a:rPr lang="en-US" dirty="0" smtClean="0">
                <a:latin typeface="Tahoma" charset="0"/>
                <a:ea typeface="ＭＳ Ｐゴシック" charset="0"/>
              </a:rPr>
              <a:t>sub-list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faster than selection sort (examines fewer values)</a:t>
            </a: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>
            <p:extLst/>
          </p:nvPr>
        </p:nvGraphicFramePr>
        <p:xfrm>
          <a:off x="1752600" y="1287420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311" name="Group 63"/>
          <p:cNvGraphicFramePr>
            <a:graphicFrameLocks noGrp="1"/>
          </p:cNvGraphicFramePr>
          <p:nvPr>
            <p:extLst/>
          </p:nvPr>
        </p:nvGraphicFramePr>
        <p:xfrm>
          <a:off x="1752600" y="318656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506" name="Text Box 122"/>
          <p:cNvSpPr txBox="1">
            <a:spLocks noChangeArrowheads="1"/>
          </p:cNvSpPr>
          <p:nvPr/>
        </p:nvSpPr>
        <p:spPr bwMode="auto">
          <a:xfrm>
            <a:off x="2527301" y="4027942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>
            <a:off x="2971800" y="4281941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8" name="Text Box 124"/>
          <p:cNvSpPr txBox="1">
            <a:spLocks noChangeArrowheads="1"/>
          </p:cNvSpPr>
          <p:nvPr/>
        </p:nvSpPr>
        <p:spPr bwMode="auto">
          <a:xfrm>
            <a:off x="58039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50</a:t>
            </a:r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>
            <a:off x="62484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72136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91</a:t>
            </a:r>
          </a:p>
        </p:txBody>
      </p:sp>
      <p:sp>
        <p:nvSpPr>
          <p:cNvPr id="16511" name="Line 127"/>
          <p:cNvSpPr>
            <a:spLocks noChangeShapeType="1"/>
          </p:cNvSpPr>
          <p:nvPr/>
        </p:nvSpPr>
        <p:spPr bwMode="auto">
          <a:xfrm>
            <a:off x="7620000" y="4281941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95758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98</a:t>
            </a:r>
          </a:p>
        </p:txBody>
      </p:sp>
      <p:sp>
        <p:nvSpPr>
          <p:cNvPr id="16513" name="Line 129"/>
          <p:cNvSpPr>
            <a:spLocks noChangeShapeType="1"/>
          </p:cNvSpPr>
          <p:nvPr/>
        </p:nvSpPr>
        <p:spPr bwMode="auto">
          <a:xfrm>
            <a:off x="100203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9378" name="Group 130"/>
          <p:cNvGraphicFramePr>
            <a:graphicFrameLocks noGrp="1"/>
          </p:cNvGraphicFramePr>
          <p:nvPr>
            <p:extLst/>
          </p:nvPr>
        </p:nvGraphicFramePr>
        <p:xfrm>
          <a:off x="1752600" y="53689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09437" name="Text Box 189"/>
          <p:cNvSpPr txBox="1">
            <a:spLocks noChangeArrowheads="1"/>
          </p:cNvSpPr>
          <p:nvPr/>
        </p:nvSpPr>
        <p:spPr bwMode="auto">
          <a:xfrm>
            <a:off x="6351588" y="6359526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309438" name="Line 190"/>
          <p:cNvSpPr>
            <a:spLocks noChangeShapeType="1"/>
          </p:cNvSpPr>
          <p:nvPr/>
        </p:nvSpPr>
        <p:spPr bwMode="auto">
          <a:xfrm flipH="1" flipV="1">
            <a:off x="3276600" y="65881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39" name="Text Box 191"/>
          <p:cNvSpPr txBox="1">
            <a:spLocks noChangeArrowheads="1"/>
          </p:cNvSpPr>
          <p:nvPr/>
        </p:nvSpPr>
        <p:spPr bwMode="auto">
          <a:xfrm>
            <a:off x="2654300" y="6130926"/>
            <a:ext cx="3360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Tahoma" panose="020B0604030504040204" pitchFamily="34" charset="0"/>
              </a:rPr>
              <a:t>sorted </a:t>
            </a:r>
            <a:r>
              <a:rPr lang="en-US" sz="2000" dirty="0" smtClean="0">
                <a:latin typeface="Tahoma" panose="020B0604030504040204" pitchFamily="34" charset="0"/>
              </a:rPr>
              <a:t>sub-list </a:t>
            </a:r>
            <a:r>
              <a:rPr lang="en-US" sz="2000" dirty="0">
                <a:latin typeface="Tahoma" panose="020B0604030504040204" pitchFamily="34" charset="0"/>
              </a:rPr>
              <a:t>(indexes 0-7)</a:t>
            </a:r>
          </a:p>
        </p:txBody>
      </p:sp>
    </p:spTree>
    <p:extLst>
      <p:ext uri="{BB962C8B-B14F-4D97-AF65-F5344CB8AC3E}">
        <p14:creationId xmlns:p14="http://schemas.microsoft.com/office/powerpoint/2010/main" val="1603307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37" grpId="0"/>
      <p:bldP spid="309438" grpId="0" animBg="1"/>
      <p:bldP spid="3094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Searching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182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Repeatedly divides the data in half, sorts each half, and combines the sorted halves into a sorted whole.</a:t>
            </a:r>
          </a:p>
          <a:p>
            <a:pPr lvl="1" eaLnBrk="1" hangingPunct="1">
              <a:buFontTx/>
              <a:buNone/>
            </a:pPr>
            <a:endParaRPr lang="en-US" sz="800" dirty="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Divide the list into two roughly equal halves.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Sort the left half.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Sort the right half.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Merge the two sorted halves into one sorted list.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Often implemented recursively.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An example of a "divide and conquer" algorithm.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Invented by John von Neumann in 1945</a:t>
            </a:r>
          </a:p>
        </p:txBody>
      </p:sp>
    </p:spTree>
    <p:extLst>
      <p:ext uri="{BB962C8B-B14F-4D97-AF65-F5344CB8AC3E}">
        <p14:creationId xmlns:p14="http://schemas.microsoft.com/office/powerpoint/2010/main" val="170538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/>
          </p:nvPr>
        </p:nvGraphicFramePr>
        <p:xfrm>
          <a:off x="3886200" y="1295401"/>
          <a:ext cx="4425950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/>
        </p:nvGraphicFramePr>
        <p:xfrm>
          <a:off x="3344863" y="2562226"/>
          <a:ext cx="1795462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143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/>
        </p:nvGraphicFramePr>
        <p:xfrm>
          <a:off x="28114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/>
        </p:nvGraphicFramePr>
        <p:xfrm>
          <a:off x="26495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/>
        </p:nvGraphicFramePr>
        <p:xfrm>
          <a:off x="34147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/>
        </p:nvGraphicFramePr>
        <p:xfrm>
          <a:off x="28082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981200" y="4343401"/>
            <a:ext cx="1665288" cy="366713"/>
            <a:chOff x="288" y="2736"/>
            <a:chExt cx="1049" cy="231"/>
          </a:xfrm>
        </p:grpSpPr>
        <p:grpSp>
          <p:nvGrpSpPr>
            <p:cNvPr id="19737" name="Group 76"/>
            <p:cNvGrpSpPr>
              <a:grpSpLocks/>
            </p:cNvGrpSpPr>
            <p:nvPr/>
          </p:nvGrpSpPr>
          <p:grpSpPr bwMode="auto">
            <a:xfrm>
              <a:off x="857" y="2736"/>
              <a:ext cx="480" cy="144"/>
              <a:chOff x="1056" y="2736"/>
              <a:chExt cx="480" cy="144"/>
            </a:xfrm>
          </p:grpSpPr>
          <p:sp>
            <p:nvSpPr>
              <p:cNvPr id="19739" name="Line 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0" name="Line 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8" name="Text Box 79"/>
            <p:cNvSpPr txBox="1">
              <a:spLocks noChangeArrowheads="1"/>
            </p:cNvSpPr>
            <p:nvPr/>
          </p:nvSpPr>
          <p:spPr bwMode="auto">
            <a:xfrm>
              <a:off x="288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2214564" y="3505200"/>
            <a:ext cx="1355725" cy="381000"/>
            <a:chOff x="435" y="2208"/>
            <a:chExt cx="854" cy="240"/>
          </a:xfrm>
        </p:grpSpPr>
        <p:grpSp>
          <p:nvGrpSpPr>
            <p:cNvPr id="19733" name="Group 81"/>
            <p:cNvGrpSpPr>
              <a:grpSpLocks/>
            </p:cNvGrpSpPr>
            <p:nvPr/>
          </p:nvGrpSpPr>
          <p:grpSpPr bwMode="auto">
            <a:xfrm>
              <a:off x="905" y="2352"/>
              <a:ext cx="384" cy="96"/>
              <a:chOff x="1104" y="2352"/>
              <a:chExt cx="384" cy="96"/>
            </a:xfrm>
          </p:grpSpPr>
          <p:sp>
            <p:nvSpPr>
              <p:cNvPr id="19735" name="Line 82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6" name="Line 83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4" name="Text Box 84"/>
            <p:cNvSpPr txBox="1">
              <a:spLocks noChangeArrowheads="1"/>
            </p:cNvSpPr>
            <p:nvPr/>
          </p:nvSpPr>
          <p:spPr bwMode="auto">
            <a:xfrm>
              <a:off x="435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381" name="Group 85"/>
          <p:cNvGraphicFramePr>
            <a:graphicFrameLocks noGrp="1"/>
          </p:cNvGraphicFramePr>
          <p:nvPr/>
        </p:nvGraphicFramePr>
        <p:xfrm>
          <a:off x="47815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89" name="Group 93"/>
          <p:cNvGraphicFramePr>
            <a:graphicFrameLocks noGrp="1"/>
          </p:cNvGraphicFramePr>
          <p:nvPr/>
        </p:nvGraphicFramePr>
        <p:xfrm>
          <a:off x="46196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95" name="Group 99"/>
          <p:cNvGraphicFramePr>
            <a:graphicFrameLocks noGrp="1"/>
          </p:cNvGraphicFramePr>
          <p:nvPr/>
        </p:nvGraphicFramePr>
        <p:xfrm>
          <a:off x="53848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01" name="Group 105"/>
          <p:cNvGraphicFramePr>
            <a:graphicFrameLocks noGrp="1"/>
          </p:cNvGraphicFramePr>
          <p:nvPr/>
        </p:nvGraphicFramePr>
        <p:xfrm>
          <a:off x="47783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3951289" y="4343401"/>
            <a:ext cx="1665287" cy="366713"/>
            <a:chOff x="1529" y="2736"/>
            <a:chExt cx="1049" cy="231"/>
          </a:xfrm>
        </p:grpSpPr>
        <p:grpSp>
          <p:nvGrpSpPr>
            <p:cNvPr id="19729" name="Group 114"/>
            <p:cNvGrpSpPr>
              <a:grpSpLocks/>
            </p:cNvGrpSpPr>
            <p:nvPr/>
          </p:nvGrpSpPr>
          <p:grpSpPr bwMode="auto">
            <a:xfrm>
              <a:off x="2098" y="2736"/>
              <a:ext cx="480" cy="144"/>
              <a:chOff x="2297" y="2736"/>
              <a:chExt cx="480" cy="144"/>
            </a:xfrm>
          </p:grpSpPr>
          <p:sp>
            <p:nvSpPr>
              <p:cNvPr id="19731" name="Line 115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2" name="Line 116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0" name="Text Box 117"/>
            <p:cNvSpPr txBox="1">
              <a:spLocks noChangeArrowheads="1"/>
            </p:cNvSpPr>
            <p:nvPr/>
          </p:nvSpPr>
          <p:spPr bwMode="auto">
            <a:xfrm>
              <a:off x="1529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4184651" y="3505200"/>
            <a:ext cx="1355725" cy="381000"/>
            <a:chOff x="1676" y="2208"/>
            <a:chExt cx="854" cy="240"/>
          </a:xfrm>
        </p:grpSpPr>
        <p:grpSp>
          <p:nvGrpSpPr>
            <p:cNvPr id="19725" name="Group 119"/>
            <p:cNvGrpSpPr>
              <a:grpSpLocks/>
            </p:cNvGrpSpPr>
            <p:nvPr/>
          </p:nvGrpSpPr>
          <p:grpSpPr bwMode="auto">
            <a:xfrm>
              <a:off x="2146" y="2352"/>
              <a:ext cx="384" cy="96"/>
              <a:chOff x="2345" y="2352"/>
              <a:chExt cx="384" cy="96"/>
            </a:xfrm>
          </p:grpSpPr>
          <p:sp>
            <p:nvSpPr>
              <p:cNvPr id="19727" name="Line 120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8" name="Line 121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26" name="Text Box 122"/>
            <p:cNvSpPr txBox="1">
              <a:spLocks noChangeArrowheads="1"/>
            </p:cNvSpPr>
            <p:nvPr/>
          </p:nvSpPr>
          <p:spPr bwMode="auto">
            <a:xfrm>
              <a:off x="1676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10" name="Group 123"/>
          <p:cNvGrpSpPr>
            <a:grpSpLocks/>
          </p:cNvGrpSpPr>
          <p:nvPr/>
        </p:nvGrpSpPr>
        <p:grpSpPr bwMode="auto">
          <a:xfrm>
            <a:off x="2747964" y="2819400"/>
            <a:ext cx="2422525" cy="381000"/>
            <a:chOff x="771" y="1776"/>
            <a:chExt cx="1526" cy="240"/>
          </a:xfrm>
        </p:grpSpPr>
        <p:sp>
          <p:nvSpPr>
            <p:cNvPr id="19721" name="Text Box 124"/>
            <p:cNvSpPr txBox="1">
              <a:spLocks noChangeArrowheads="1"/>
            </p:cNvSpPr>
            <p:nvPr/>
          </p:nvSpPr>
          <p:spPr bwMode="auto">
            <a:xfrm>
              <a:off x="771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22" name="Group 125"/>
            <p:cNvGrpSpPr>
              <a:grpSpLocks/>
            </p:cNvGrpSpPr>
            <p:nvPr/>
          </p:nvGrpSpPr>
          <p:grpSpPr bwMode="auto">
            <a:xfrm>
              <a:off x="1145" y="1872"/>
              <a:ext cx="1152" cy="144"/>
              <a:chOff x="1344" y="1872"/>
              <a:chExt cx="1152" cy="144"/>
            </a:xfrm>
          </p:grpSpPr>
          <p:sp>
            <p:nvSpPr>
              <p:cNvPr id="19723" name="Line 126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4" name="Line 127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424" name="Group 128"/>
          <p:cNvGraphicFramePr>
            <a:graphicFrameLocks noGrp="1"/>
          </p:cNvGraphicFramePr>
          <p:nvPr/>
        </p:nvGraphicFramePr>
        <p:xfrm>
          <a:off x="33416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36" name="Group 140"/>
          <p:cNvGraphicFramePr>
            <a:graphicFrameLocks noGrp="1"/>
          </p:cNvGraphicFramePr>
          <p:nvPr/>
        </p:nvGraphicFramePr>
        <p:xfrm>
          <a:off x="7612063" y="2562226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48" name="Group 152"/>
          <p:cNvGraphicFramePr>
            <a:graphicFrameLocks noGrp="1"/>
          </p:cNvGraphicFramePr>
          <p:nvPr/>
        </p:nvGraphicFramePr>
        <p:xfrm>
          <a:off x="70786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/>
        </p:nvGraphicFramePr>
        <p:xfrm>
          <a:off x="69167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/>
        </p:nvGraphicFramePr>
        <p:xfrm>
          <a:off x="76819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8" name="Group 172"/>
          <p:cNvGraphicFramePr>
            <a:graphicFrameLocks noGrp="1"/>
          </p:cNvGraphicFramePr>
          <p:nvPr/>
        </p:nvGraphicFramePr>
        <p:xfrm>
          <a:off x="70754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6248400" y="4343401"/>
            <a:ext cx="1665288" cy="366713"/>
            <a:chOff x="2976" y="2736"/>
            <a:chExt cx="1049" cy="231"/>
          </a:xfrm>
        </p:grpSpPr>
        <p:grpSp>
          <p:nvGrpSpPr>
            <p:cNvPr id="19717" name="Group 181"/>
            <p:cNvGrpSpPr>
              <a:grpSpLocks/>
            </p:cNvGrpSpPr>
            <p:nvPr/>
          </p:nvGrpSpPr>
          <p:grpSpPr bwMode="auto">
            <a:xfrm>
              <a:off x="3545" y="2736"/>
              <a:ext cx="480" cy="144"/>
              <a:chOff x="1056" y="2736"/>
              <a:chExt cx="480" cy="144"/>
            </a:xfrm>
          </p:grpSpPr>
          <p:sp>
            <p:nvSpPr>
              <p:cNvPr id="19719" name="Line 1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0" name="Line 1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8" name="Text Box 184"/>
            <p:cNvSpPr txBox="1">
              <a:spLocks noChangeArrowheads="1"/>
            </p:cNvSpPr>
            <p:nvPr/>
          </p:nvSpPr>
          <p:spPr bwMode="auto">
            <a:xfrm>
              <a:off x="2976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4" name="Group 185"/>
          <p:cNvGrpSpPr>
            <a:grpSpLocks/>
          </p:cNvGrpSpPr>
          <p:nvPr/>
        </p:nvGrpSpPr>
        <p:grpSpPr bwMode="auto">
          <a:xfrm>
            <a:off x="6481764" y="3505200"/>
            <a:ext cx="1355725" cy="381000"/>
            <a:chOff x="3123" y="2208"/>
            <a:chExt cx="854" cy="240"/>
          </a:xfrm>
        </p:grpSpPr>
        <p:grpSp>
          <p:nvGrpSpPr>
            <p:cNvPr id="19713" name="Group 186"/>
            <p:cNvGrpSpPr>
              <a:grpSpLocks/>
            </p:cNvGrpSpPr>
            <p:nvPr/>
          </p:nvGrpSpPr>
          <p:grpSpPr bwMode="auto">
            <a:xfrm>
              <a:off x="3593" y="2352"/>
              <a:ext cx="384" cy="96"/>
              <a:chOff x="1104" y="2352"/>
              <a:chExt cx="384" cy="96"/>
            </a:xfrm>
          </p:grpSpPr>
          <p:sp>
            <p:nvSpPr>
              <p:cNvPr id="19715" name="Line 187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6" name="Line 188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4" name="Text Box 189"/>
            <p:cNvSpPr txBox="1">
              <a:spLocks noChangeArrowheads="1"/>
            </p:cNvSpPr>
            <p:nvPr/>
          </p:nvSpPr>
          <p:spPr bwMode="auto">
            <a:xfrm>
              <a:off x="3123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486" name="Group 190"/>
          <p:cNvGraphicFramePr>
            <a:graphicFrameLocks noGrp="1"/>
          </p:cNvGraphicFramePr>
          <p:nvPr/>
        </p:nvGraphicFramePr>
        <p:xfrm>
          <a:off x="90487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94" name="Group 198"/>
          <p:cNvGraphicFramePr>
            <a:graphicFrameLocks noGrp="1"/>
          </p:cNvGraphicFramePr>
          <p:nvPr/>
        </p:nvGraphicFramePr>
        <p:xfrm>
          <a:off x="88868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0" name="Group 204"/>
          <p:cNvGraphicFramePr>
            <a:graphicFrameLocks noGrp="1"/>
          </p:cNvGraphicFramePr>
          <p:nvPr/>
        </p:nvGraphicFramePr>
        <p:xfrm>
          <a:off x="96520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6" name="Group 210"/>
          <p:cNvGraphicFramePr>
            <a:graphicFrameLocks noGrp="1"/>
          </p:cNvGraphicFramePr>
          <p:nvPr/>
        </p:nvGraphicFramePr>
        <p:xfrm>
          <a:off x="90455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218"/>
          <p:cNvGrpSpPr>
            <a:grpSpLocks/>
          </p:cNvGrpSpPr>
          <p:nvPr/>
        </p:nvGrpSpPr>
        <p:grpSpPr bwMode="auto">
          <a:xfrm>
            <a:off x="8218489" y="4343401"/>
            <a:ext cx="1665287" cy="366713"/>
            <a:chOff x="4217" y="2736"/>
            <a:chExt cx="1049" cy="231"/>
          </a:xfrm>
        </p:grpSpPr>
        <p:grpSp>
          <p:nvGrpSpPr>
            <p:cNvPr id="19709" name="Group 219"/>
            <p:cNvGrpSpPr>
              <a:grpSpLocks/>
            </p:cNvGrpSpPr>
            <p:nvPr/>
          </p:nvGrpSpPr>
          <p:grpSpPr bwMode="auto">
            <a:xfrm>
              <a:off x="4786" y="2736"/>
              <a:ext cx="480" cy="144"/>
              <a:chOff x="2297" y="2736"/>
              <a:chExt cx="480" cy="144"/>
            </a:xfrm>
          </p:grpSpPr>
          <p:sp>
            <p:nvSpPr>
              <p:cNvPr id="19711" name="Line 220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2" name="Line 221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0" name="Text Box 222"/>
            <p:cNvSpPr txBox="1">
              <a:spLocks noChangeArrowheads="1"/>
            </p:cNvSpPr>
            <p:nvPr/>
          </p:nvSpPr>
          <p:spPr bwMode="auto">
            <a:xfrm>
              <a:off x="4217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8" name="Group 223"/>
          <p:cNvGrpSpPr>
            <a:grpSpLocks/>
          </p:cNvGrpSpPr>
          <p:nvPr/>
        </p:nvGrpSpPr>
        <p:grpSpPr bwMode="auto">
          <a:xfrm>
            <a:off x="8451851" y="3505200"/>
            <a:ext cx="1355725" cy="381000"/>
            <a:chOff x="4364" y="2208"/>
            <a:chExt cx="854" cy="240"/>
          </a:xfrm>
        </p:grpSpPr>
        <p:grpSp>
          <p:nvGrpSpPr>
            <p:cNvPr id="19705" name="Group 224"/>
            <p:cNvGrpSpPr>
              <a:grpSpLocks/>
            </p:cNvGrpSpPr>
            <p:nvPr/>
          </p:nvGrpSpPr>
          <p:grpSpPr bwMode="auto">
            <a:xfrm>
              <a:off x="4834" y="2352"/>
              <a:ext cx="384" cy="96"/>
              <a:chOff x="2345" y="2352"/>
              <a:chExt cx="384" cy="96"/>
            </a:xfrm>
          </p:grpSpPr>
          <p:sp>
            <p:nvSpPr>
              <p:cNvPr id="19707" name="Line 225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8" name="Line 226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06" name="Text Box 227"/>
            <p:cNvSpPr txBox="1">
              <a:spLocks noChangeArrowheads="1"/>
            </p:cNvSpPr>
            <p:nvPr/>
          </p:nvSpPr>
          <p:spPr bwMode="auto">
            <a:xfrm>
              <a:off x="4364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20" name="Group 228"/>
          <p:cNvGrpSpPr>
            <a:grpSpLocks/>
          </p:cNvGrpSpPr>
          <p:nvPr/>
        </p:nvGrpSpPr>
        <p:grpSpPr bwMode="auto">
          <a:xfrm>
            <a:off x="7015164" y="2819400"/>
            <a:ext cx="2422525" cy="381000"/>
            <a:chOff x="3459" y="1776"/>
            <a:chExt cx="1526" cy="240"/>
          </a:xfrm>
        </p:grpSpPr>
        <p:sp>
          <p:nvSpPr>
            <p:cNvPr id="19701" name="Text Box 229"/>
            <p:cNvSpPr txBox="1">
              <a:spLocks noChangeArrowheads="1"/>
            </p:cNvSpPr>
            <p:nvPr/>
          </p:nvSpPr>
          <p:spPr bwMode="auto">
            <a:xfrm>
              <a:off x="3459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02" name="Group 230"/>
            <p:cNvGrpSpPr>
              <a:grpSpLocks/>
            </p:cNvGrpSpPr>
            <p:nvPr/>
          </p:nvGrpSpPr>
          <p:grpSpPr bwMode="auto">
            <a:xfrm>
              <a:off x="3833" y="1872"/>
              <a:ext cx="1152" cy="144"/>
              <a:chOff x="1344" y="1872"/>
              <a:chExt cx="1152" cy="144"/>
            </a:xfrm>
          </p:grpSpPr>
          <p:sp>
            <p:nvSpPr>
              <p:cNvPr id="19703" name="Line 231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4" name="Line 232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529" name="Group 233"/>
          <p:cNvGraphicFramePr>
            <a:graphicFrameLocks noGrp="1"/>
          </p:cNvGraphicFramePr>
          <p:nvPr/>
        </p:nvGraphicFramePr>
        <p:xfrm>
          <a:off x="76088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4664075" y="6157914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65"/>
          <p:cNvGrpSpPr>
            <a:grpSpLocks/>
          </p:cNvGrpSpPr>
          <p:nvPr/>
        </p:nvGrpSpPr>
        <p:grpSpPr bwMode="auto">
          <a:xfrm>
            <a:off x="4419600" y="2057400"/>
            <a:ext cx="3810000" cy="457200"/>
            <a:chOff x="1824" y="1296"/>
            <a:chExt cx="2400" cy="288"/>
          </a:xfrm>
        </p:grpSpPr>
        <p:sp>
          <p:nvSpPr>
            <p:cNvPr id="19697" name="Text Box 266"/>
            <p:cNvSpPr txBox="1">
              <a:spLocks noChangeArrowheads="1"/>
            </p:cNvSpPr>
            <p:nvPr/>
          </p:nvSpPr>
          <p:spPr bwMode="auto">
            <a:xfrm>
              <a:off x="1930" y="129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698" name="Group 267"/>
            <p:cNvGrpSpPr>
              <a:grpSpLocks/>
            </p:cNvGrpSpPr>
            <p:nvPr/>
          </p:nvGrpSpPr>
          <p:grpSpPr bwMode="auto">
            <a:xfrm>
              <a:off x="1824" y="1344"/>
              <a:ext cx="2400" cy="240"/>
              <a:chOff x="1824" y="1344"/>
              <a:chExt cx="2400" cy="240"/>
            </a:xfrm>
          </p:grpSpPr>
          <p:sp>
            <p:nvSpPr>
              <p:cNvPr id="19699" name="Line 268"/>
              <p:cNvSpPr>
                <a:spLocks noChangeShapeType="1"/>
              </p:cNvSpPr>
              <p:nvPr/>
            </p:nvSpPr>
            <p:spPr bwMode="auto">
              <a:xfrm flipH="1">
                <a:off x="1824" y="1344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0" name="Line 269"/>
              <p:cNvSpPr>
                <a:spLocks noChangeShapeType="1"/>
              </p:cNvSpPr>
              <p:nvPr/>
            </p:nvSpPr>
            <p:spPr bwMode="auto">
              <a:xfrm>
                <a:off x="2976" y="1344"/>
                <a:ext cx="12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2525714" y="5029200"/>
            <a:ext cx="2720975" cy="381000"/>
            <a:chOff x="631" y="3168"/>
            <a:chExt cx="1714" cy="240"/>
          </a:xfrm>
        </p:grpSpPr>
        <p:grpSp>
          <p:nvGrpSpPr>
            <p:cNvPr id="19693" name="Group 271"/>
            <p:cNvGrpSpPr>
              <a:grpSpLocks/>
            </p:cNvGrpSpPr>
            <p:nvPr/>
          </p:nvGrpSpPr>
          <p:grpSpPr bwMode="auto">
            <a:xfrm>
              <a:off x="1097" y="3168"/>
              <a:ext cx="1248" cy="144"/>
              <a:chOff x="1056" y="2736"/>
              <a:chExt cx="480" cy="144"/>
            </a:xfrm>
          </p:grpSpPr>
          <p:sp>
            <p:nvSpPr>
              <p:cNvPr id="19695" name="Line 27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6" name="Line 27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4" name="Text Box 274"/>
            <p:cNvSpPr txBox="1">
              <a:spLocks noChangeArrowheads="1"/>
            </p:cNvSpPr>
            <p:nvPr/>
          </p:nvSpPr>
          <p:spPr bwMode="auto">
            <a:xfrm>
              <a:off x="631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6" name="Group 275"/>
          <p:cNvGrpSpPr>
            <a:grpSpLocks/>
          </p:cNvGrpSpPr>
          <p:nvPr/>
        </p:nvGrpSpPr>
        <p:grpSpPr bwMode="auto">
          <a:xfrm>
            <a:off x="6792914" y="5029200"/>
            <a:ext cx="2720975" cy="381000"/>
            <a:chOff x="3319" y="3168"/>
            <a:chExt cx="1714" cy="240"/>
          </a:xfrm>
        </p:grpSpPr>
        <p:grpSp>
          <p:nvGrpSpPr>
            <p:cNvPr id="19689" name="Group 276"/>
            <p:cNvGrpSpPr>
              <a:grpSpLocks/>
            </p:cNvGrpSpPr>
            <p:nvPr/>
          </p:nvGrpSpPr>
          <p:grpSpPr bwMode="auto">
            <a:xfrm>
              <a:off x="3785" y="3168"/>
              <a:ext cx="1248" cy="144"/>
              <a:chOff x="1056" y="2736"/>
              <a:chExt cx="480" cy="144"/>
            </a:xfrm>
          </p:grpSpPr>
          <p:sp>
            <p:nvSpPr>
              <p:cNvPr id="19691" name="Line 2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2" name="Line 2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0" name="Text Box 279"/>
            <p:cNvSpPr txBox="1">
              <a:spLocks noChangeArrowheads="1"/>
            </p:cNvSpPr>
            <p:nvPr/>
          </p:nvSpPr>
          <p:spPr bwMode="auto">
            <a:xfrm>
              <a:off x="3319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8" name="Group 280"/>
          <p:cNvGrpSpPr>
            <a:grpSpLocks/>
          </p:cNvGrpSpPr>
          <p:nvPr/>
        </p:nvGrpSpPr>
        <p:grpSpPr bwMode="auto">
          <a:xfrm>
            <a:off x="4125914" y="5715001"/>
            <a:ext cx="4408487" cy="442913"/>
            <a:chOff x="1639" y="3600"/>
            <a:chExt cx="2777" cy="279"/>
          </a:xfrm>
        </p:grpSpPr>
        <p:grpSp>
          <p:nvGrpSpPr>
            <p:cNvPr id="19685" name="Group 281"/>
            <p:cNvGrpSpPr>
              <a:grpSpLocks/>
            </p:cNvGrpSpPr>
            <p:nvPr/>
          </p:nvGrpSpPr>
          <p:grpSpPr bwMode="auto">
            <a:xfrm>
              <a:off x="1728" y="3600"/>
              <a:ext cx="2688" cy="240"/>
              <a:chOff x="1056" y="2736"/>
              <a:chExt cx="480" cy="144"/>
            </a:xfrm>
          </p:grpSpPr>
          <p:sp>
            <p:nvSpPr>
              <p:cNvPr id="19687" name="Line 2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8" name="Line 2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86" name="Text Box 284"/>
            <p:cNvSpPr txBox="1">
              <a:spLocks noChangeArrowheads="1"/>
            </p:cNvSpPr>
            <p:nvPr/>
          </p:nvSpPr>
          <p:spPr bwMode="auto">
            <a:xfrm>
              <a:off x="1639" y="3648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00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halves code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1189677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Merges the left/right elements into a sorted result.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left/right are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merge(result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left, </a:t>
            </a:r>
            <a:r>
              <a:rPr lang="en-US" sz="2000" dirty="0">
                <a:latin typeface="Courier New" panose="02070309020205020404" pitchFamily="49" charset="0"/>
              </a:rPr>
              <a:t>right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i1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left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i2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right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(result)):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</a:t>
            </a:r>
            <a:r>
              <a:rPr lang="en-US" sz="2000" dirty="0" smtClean="0">
                <a:latin typeface="Courier New" panose="02070309020205020404" pitchFamily="49" charset="0"/>
              </a:rPr>
              <a:t>i2 </a:t>
            </a:r>
            <a:r>
              <a:rPr lang="en-US" sz="2000" dirty="0">
                <a:latin typeface="Courier New" panose="02070309020205020404" pitchFamily="49" charset="0"/>
              </a:rPr>
              <a:t>&gt;=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(right) or (i1 </a:t>
            </a:r>
            <a:r>
              <a:rPr lang="en-US" sz="2000" dirty="0">
                <a:latin typeface="Courier New" panose="02070309020205020404" pitchFamily="49" charset="0"/>
              </a:rPr>
              <a:t>&lt;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(left) and </a:t>
            </a:r>
            <a:r>
              <a:rPr lang="en-US" sz="2000" dirty="0">
                <a:latin typeface="Courier New" panose="02070309020205020404" pitchFamily="49" charset="0"/>
              </a:rPr>
              <a:t>left[i1] &lt;= right[i2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left[i1</a:t>
            </a:r>
            <a:r>
              <a:rPr lang="en-US" sz="2000" dirty="0" smtClean="0">
                <a:latin typeface="Courier New" panose="02070309020205020404" pitchFamily="49" charset="0"/>
              </a:rPr>
              <a:t>]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left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i1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right[i2</a:t>
            </a:r>
            <a:r>
              <a:rPr lang="en-US" sz="2000" dirty="0" smtClean="0">
                <a:latin typeface="Courier New" panose="02070309020205020404" pitchFamily="49" charset="0"/>
              </a:rPr>
              <a:t>]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i2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7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Merge sort code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merge sort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algorithm.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merge_sort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if </a:t>
            </a:r>
            <a:r>
              <a:rPr lang="en-US" sz="2000" b="1" dirty="0" err="1" smtClean="0">
                <a:latin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</a:rPr>
              <a:t>(a) </a:t>
            </a:r>
            <a:r>
              <a:rPr lang="en-US" sz="2000" b="1" dirty="0">
                <a:latin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</a:rPr>
              <a:t>2: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split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into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left 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a[0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right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sort the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(left)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(right)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 the sorted halves into a sorted whole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merge(a, left, right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runtime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merge sort have to do?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755776"/>
            <a:ext cx="6005513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9231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Activity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>
            <p:extLst/>
          </p:nvPr>
        </p:nvGraphicFramePr>
        <p:xfrm>
          <a:off x="3624943" y="1395884"/>
          <a:ext cx="4425950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3470869" y="765061"/>
            <a:ext cx="4798925" cy="525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</a:rPr>
              <a:t>merge sort the following list: </a:t>
            </a:r>
          </a:p>
        </p:txBody>
      </p:sp>
    </p:spTree>
    <p:extLst>
      <p:ext uri="{BB962C8B-B14F-4D97-AF65-F5344CB8AC3E}">
        <p14:creationId xmlns:p14="http://schemas.microsoft.com/office/powerpoint/2010/main" val="39859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look for the smallest element, move to 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list in 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list based 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1648700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Sequential search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+mn-cs"/>
              </a:rPr>
              <a:t>sequential search</a:t>
            </a:r>
            <a:r>
              <a:rPr lang="en-US" dirty="0" smtClean="0">
                <a:ea typeface="ＭＳ Ｐゴシック" charset="0"/>
                <a:cs typeface="+mn-cs"/>
              </a:rPr>
              <a:t>: Locates a target value in a list by examining each element from start to finish. Used in 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index</a:t>
            </a:r>
            <a:r>
              <a:rPr lang="en-US" dirty="0" smtClean="0">
                <a:ea typeface="ＭＳ Ｐゴシック" charset="0"/>
                <a:cs typeface="+mn-cs"/>
              </a:rPr>
              <a:t>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Example: Searching the list below for the value </a:t>
            </a:r>
            <a:r>
              <a:rPr lang="en-US" b="1" dirty="0" smtClean="0">
                <a:ea typeface="ＭＳ Ｐゴシック" charset="-128"/>
              </a:rPr>
              <a:t>42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marL="346075" lvl="1" indent="0">
              <a:buNone/>
              <a:defRPr/>
            </a:pP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904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01283"/>
              </p:ext>
            </p:extLst>
          </p:nvPr>
        </p:nvGraphicFramePr>
        <p:xfrm>
          <a:off x="1782745" y="4253697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90527" name="Group 63"/>
          <p:cNvGrpSpPr>
            <a:grpSpLocks/>
          </p:cNvGrpSpPr>
          <p:nvPr/>
        </p:nvGrpSpPr>
        <p:grpSpPr bwMode="auto">
          <a:xfrm>
            <a:off x="2535221" y="5044272"/>
            <a:ext cx="619125" cy="833438"/>
            <a:chOff x="618" y="2880"/>
            <a:chExt cx="390" cy="525"/>
          </a:xfrm>
        </p:grpSpPr>
        <p:sp>
          <p:nvSpPr>
            <p:cNvPr id="190528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i</a:t>
              </a:r>
            </a:p>
          </p:txBody>
        </p:sp>
        <p:sp>
          <p:nvSpPr>
            <p:cNvPr id="190529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80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37084 0.0060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Sequential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How many elements will be checked?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def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index(value):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for i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in range(0, size):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    if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my_list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[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r>
              <a:rPr lang="en-US" sz="2000" dirty="0">
                <a:latin typeface="Courier New" charset="0"/>
                <a:ea typeface="ＭＳ Ｐゴシック" charset="0"/>
              </a:rPr>
              <a:t>] ==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value: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        return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return -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1   </a:t>
            </a:r>
            <a:r>
              <a:rPr lang="en-US" sz="2000" dirty="0" smtClean="0">
                <a:solidFill>
                  <a:srgbClr val="006666"/>
                </a:solidFill>
                <a:latin typeface="Courier New" charset="0"/>
                <a:ea typeface="ＭＳ Ｐゴシック" charset="0"/>
              </a:rPr>
              <a:t># not found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On average how many elements will be checked?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ea typeface="ＭＳ Ｐゴシック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634072"/>
              </p:ext>
            </p:extLst>
          </p:nvPr>
        </p:nvGraphicFramePr>
        <p:xfrm>
          <a:off x="1712406" y="4211934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8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Binary search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+mn-cs"/>
              </a:rPr>
              <a:t>binary search</a:t>
            </a:r>
            <a:r>
              <a:rPr lang="en-US" dirty="0" smtClean="0">
                <a:ea typeface="ＭＳ Ｐゴシック" charset="0"/>
                <a:cs typeface="+mn-cs"/>
              </a:rPr>
              <a:t>: Locates a target value in a </a:t>
            </a:r>
            <a:r>
              <a:rPr lang="en-US" i="1" dirty="0" smtClean="0">
                <a:ea typeface="ＭＳ Ｐゴシック" charset="0"/>
                <a:cs typeface="+mn-cs"/>
              </a:rPr>
              <a:t>sorted </a:t>
            </a:r>
            <a:r>
              <a:rPr lang="en-US" dirty="0" smtClean="0">
                <a:ea typeface="ＭＳ Ｐゴシック" charset="0"/>
                <a:cs typeface="+mn-cs"/>
              </a:rPr>
              <a:t>list by successively eliminating half of the list from consideration.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Example: Searching the list below for the value </a:t>
            </a:r>
            <a:r>
              <a:rPr lang="en-US" b="1" dirty="0" smtClean="0">
                <a:ea typeface="ＭＳ Ｐゴシック" charset="-128"/>
              </a:rPr>
              <a:t>42</a:t>
            </a:r>
            <a:r>
              <a:rPr lang="en-US" dirty="0" smtClean="0">
                <a:ea typeface="ＭＳ Ｐゴシック" charset="-128"/>
              </a:rPr>
              <a:t>: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70267"/>
              </p:ext>
            </p:extLst>
          </p:nvPr>
        </p:nvGraphicFramePr>
        <p:xfrm>
          <a:off x="1752600" y="3781425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91551" name="Group 63"/>
          <p:cNvGrpSpPr>
            <a:grpSpLocks/>
          </p:cNvGrpSpPr>
          <p:nvPr/>
        </p:nvGrpSpPr>
        <p:grpSpPr bwMode="auto">
          <a:xfrm>
            <a:off x="2505076" y="4572000"/>
            <a:ext cx="619125" cy="833438"/>
            <a:chOff x="618" y="2880"/>
            <a:chExt cx="390" cy="525"/>
          </a:xfrm>
        </p:grpSpPr>
        <p:sp>
          <p:nvSpPr>
            <p:cNvPr id="191552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min</a:t>
              </a:r>
            </a:p>
          </p:txBody>
        </p:sp>
        <p:sp>
          <p:nvSpPr>
            <p:cNvPr id="191553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4" name="Group 66"/>
          <p:cNvGrpSpPr>
            <a:grpSpLocks/>
          </p:cNvGrpSpPr>
          <p:nvPr/>
        </p:nvGrpSpPr>
        <p:grpSpPr bwMode="auto">
          <a:xfrm>
            <a:off x="6086476" y="4572000"/>
            <a:ext cx="619125" cy="833438"/>
            <a:chOff x="618" y="2880"/>
            <a:chExt cx="390" cy="525"/>
          </a:xfrm>
        </p:grpSpPr>
        <p:sp>
          <p:nvSpPr>
            <p:cNvPr id="191555" name="Text Box 67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mid</a:t>
              </a:r>
            </a:p>
          </p:txBody>
        </p:sp>
        <p:sp>
          <p:nvSpPr>
            <p:cNvPr id="191556" name="Line 68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7" name="Group 69"/>
          <p:cNvGrpSpPr>
            <a:grpSpLocks/>
          </p:cNvGrpSpPr>
          <p:nvPr/>
        </p:nvGrpSpPr>
        <p:grpSpPr bwMode="auto">
          <a:xfrm>
            <a:off x="9829801" y="4572000"/>
            <a:ext cx="619125" cy="833438"/>
            <a:chOff x="618" y="2880"/>
            <a:chExt cx="390" cy="525"/>
          </a:xfrm>
        </p:grpSpPr>
        <p:sp>
          <p:nvSpPr>
            <p:cNvPr id="191558" name="Text Box 70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max</a:t>
              </a:r>
            </a:p>
          </p:txBody>
        </p:sp>
        <p:sp>
          <p:nvSpPr>
            <p:cNvPr id="191559" name="Line 71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763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0"/>
                <a:cs typeface="+mj-cs"/>
              </a:rPr>
              <a:t>Binary search runtime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For an list of size N, it eliminates </a:t>
            </a:r>
            <a:r>
              <a:rPr lang="en-US" dirty="0" smtClean="0">
                <a:cs typeface="Tahoma" panose="020B0604030504040204" pitchFamily="34" charset="0"/>
              </a:rPr>
              <a:t>½</a:t>
            </a:r>
            <a:r>
              <a:rPr lang="en-US" dirty="0" smtClean="0"/>
              <a:t> until 1 element remains.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N, N/2, N/4, N/8, ..., 4, 2, 1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How many divisions does it take?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Think of it from the other direction:</a:t>
            </a:r>
          </a:p>
          <a:p>
            <a:pPr lvl="1" eaLnBrk="1" hangingPunct="1"/>
            <a:r>
              <a:rPr lang="en-US" dirty="0" smtClean="0"/>
              <a:t>How many times do I have to multiply by 2 to reach N?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1, 2, 4, 8, ..., N/4, N/2, N</a:t>
            </a:r>
          </a:p>
          <a:p>
            <a:pPr lvl="1" eaLnBrk="1" hangingPunct="1"/>
            <a:r>
              <a:rPr lang="en-US" dirty="0" smtClean="0"/>
              <a:t>Call this number of multiplications "x".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buFontTx/>
              <a:buNone/>
            </a:pPr>
            <a:r>
              <a:rPr lang="en-US" dirty="0" smtClean="0"/>
              <a:t>	2</a:t>
            </a:r>
            <a:r>
              <a:rPr lang="en-US" baseline="30000" dirty="0" smtClean="0"/>
              <a:t>x</a:t>
            </a:r>
            <a:r>
              <a:rPr lang="en-US" dirty="0" smtClean="0"/>
              <a:t>	= N</a:t>
            </a:r>
          </a:p>
          <a:p>
            <a:pPr lvl="1" eaLnBrk="1" hangingPunct="1">
              <a:buFontTx/>
              <a:buNone/>
            </a:pPr>
            <a:r>
              <a:rPr lang="en-US" b="1" dirty="0" smtClean="0"/>
              <a:t>	x	= log</a:t>
            </a:r>
            <a:r>
              <a:rPr lang="en-US" b="1" baseline="-25000" dirty="0" smtClean="0"/>
              <a:t>2</a:t>
            </a:r>
            <a:r>
              <a:rPr lang="en-US" b="1" dirty="0" smtClean="0"/>
              <a:t> N</a:t>
            </a:r>
          </a:p>
          <a:p>
            <a:pPr lvl="1" eaLnBrk="1" hangingPunct="1"/>
            <a:endParaRPr lang="en-US" sz="1200" b="1" dirty="0"/>
          </a:p>
          <a:p>
            <a:pPr eaLnBrk="1" hangingPunct="1"/>
            <a:r>
              <a:rPr lang="en-US" dirty="0" smtClean="0"/>
              <a:t>Binary search looks at a </a:t>
            </a:r>
            <a:r>
              <a:rPr lang="en-US" b="1" dirty="0" smtClean="0"/>
              <a:t>logarithmic</a:t>
            </a:r>
            <a:r>
              <a:rPr lang="en-US" dirty="0" smtClean="0"/>
              <a:t> number of elements</a:t>
            </a:r>
          </a:p>
        </p:txBody>
      </p:sp>
    </p:spTree>
    <p:extLst>
      <p:ext uri="{BB962C8B-B14F-4D97-AF65-F5344CB8AC3E}">
        <p14:creationId xmlns:p14="http://schemas.microsoft.com/office/powerpoint/2010/main" val="35964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9"/>
            <a:ext cx="10515600" cy="4247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ea typeface="ＭＳ Ｐゴシック" charset="0"/>
                <a:cs typeface="Courier New" panose="02070309020205020404" pitchFamily="49" charset="0"/>
              </a:rPr>
              <a:t>Write the following two functions: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200" dirty="0">
              <a:ea typeface="ＭＳ Ｐゴシック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an entire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returns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the index the value should be inserted at to maintain sorted order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>
                <a:latin typeface="Courier New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given portion of a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examines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min_index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(inclusive) through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max_index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(exclusive)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returns the index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of the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value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or -(index it should be inserted at + 1)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min_index</a:t>
            </a:r>
            <a:r>
              <a:rPr lang="en-US" sz="2000" dirty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max_index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)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Using </a:t>
            </a: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90688"/>
            <a:ext cx="9215438" cy="4862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index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0  1  2  3   4   5   6   7   8   9  10  11  12  13  14  15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a  =  </a:t>
            </a:r>
            <a:r>
              <a:rPr lang="en-US" sz="1600" dirty="0">
                <a:latin typeface="Courier New" charset="0"/>
                <a:ea typeface="ＭＳ Ｐゴシック" charset="0"/>
              </a:rPr>
              <a:t>[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-</a:t>
            </a:r>
            <a:r>
              <a:rPr lang="en-US" sz="1600" dirty="0">
                <a:latin typeface="Courier New" charset="0"/>
                <a:ea typeface="ＭＳ Ｐゴシック" charset="0"/>
              </a:rPr>
              <a:t>4, 2, 7, 9, 15, 19, 25, 28, 30, 36, 42, 50, 56, 68, 85,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92</a:t>
            </a:r>
            <a:r>
              <a:rPr lang="en-US" sz="1600" dirty="0">
                <a:latin typeface="Courier New" charset="0"/>
                <a:ea typeface="ＭＳ Ｐゴシック" charset="0"/>
              </a:rPr>
              <a:t>]</a:t>
            </a:r>
            <a:endParaRPr lang="en-US" sz="1600" dirty="0" smtClean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index1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index2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21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index3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17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16)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</a:rPr>
              <a:t>index2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10)</a:t>
            </a:r>
            <a:endParaRPr lang="en-US" sz="1600" dirty="0"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binary_search</a:t>
            </a:r>
            <a:r>
              <a:rPr lang="en-US" dirty="0" smtClean="0">
                <a:latin typeface="Courier New" charset="0"/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returns the index of the number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				or</a:t>
            </a:r>
            <a:endParaRPr lang="en-US" dirty="0"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+mn-cs"/>
              </a:rPr>
              <a:t> (index where the value </a:t>
            </a:r>
            <a:r>
              <a:rPr lang="en-US" dirty="0" smtClean="0">
                <a:ea typeface="ＭＳ Ｐゴシック" charset="0"/>
              </a:rPr>
              <a:t>should be inserted + 1)</a:t>
            </a:r>
            <a:endParaRPr lang="en-US" sz="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5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code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the index of an occurrence of target in a,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or a negative number if the target is not found.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elements of a are in sorted order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binary_search</a:t>
            </a:r>
            <a:r>
              <a:rPr lang="en-US" sz="2000" dirty="0" smtClean="0">
                <a:latin typeface="Courier New" panose="02070309020205020404" pitchFamily="49" charset="0"/>
              </a:rPr>
              <a:t>(a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target, start, stop):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start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max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stop - 1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&lt;= </a:t>
            </a:r>
            <a:r>
              <a:rPr lang="en-US" sz="2000" dirty="0" smtClean="0">
                <a:latin typeface="Courier New" panose="02070309020205020404" pitchFamily="49" charset="0"/>
              </a:rPr>
              <a:t>max: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mid </a:t>
            </a:r>
            <a:r>
              <a:rPr lang="en-US" sz="2000" dirty="0">
                <a:latin typeface="Courier New" panose="02070309020205020404" pitchFamily="49" charset="0"/>
              </a:rPr>
              <a:t>= (min + max) </a:t>
            </a:r>
            <a:r>
              <a:rPr lang="en-US" sz="2000" dirty="0" smtClean="0">
                <a:latin typeface="Courier New" panose="02070309020205020404" pitchFamily="49" charset="0"/>
              </a:rPr>
              <a:t>// 2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</a:t>
            </a:r>
            <a:r>
              <a:rPr lang="en-US" sz="2000" dirty="0" smtClean="0">
                <a:latin typeface="Courier New" panose="02070309020205020404" pitchFamily="49" charset="0"/>
              </a:rPr>
              <a:t>a[mid</a:t>
            </a:r>
            <a:r>
              <a:rPr lang="en-US" sz="2000" dirty="0">
                <a:latin typeface="Courier New" panose="02070309020205020404" pitchFamily="49" charset="0"/>
              </a:rPr>
              <a:t>] &lt;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min = mid +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elif</a:t>
            </a:r>
            <a:r>
              <a:rPr lang="en-US" sz="2000" dirty="0" smtClean="0">
                <a:latin typeface="Courier New" panose="02070309020205020404" pitchFamily="49" charset="0"/>
              </a:rPr>
              <a:t> a[mid</a:t>
            </a:r>
            <a:r>
              <a:rPr lang="en-US" sz="2000" dirty="0">
                <a:latin typeface="Courier New" panose="02070309020205020404" pitchFamily="49" charset="0"/>
              </a:rPr>
              <a:t>] &gt;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max = mid -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mid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-(min + 1</a:t>
            </a:r>
            <a:r>
              <a:rPr lang="en-US" sz="2000" dirty="0" smtClean="0">
                <a:latin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not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2022</Words>
  <Application>Microsoft Office PowerPoint</Application>
  <PresentationFormat>Widescreen</PresentationFormat>
  <Paragraphs>725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MS PGothic</vt:lpstr>
      <vt:lpstr>MS PGothic</vt:lpstr>
      <vt:lpstr>Arial</vt:lpstr>
      <vt:lpstr>Calibri</vt:lpstr>
      <vt:lpstr>Calibri Light</vt:lpstr>
      <vt:lpstr>Courier New</vt:lpstr>
      <vt:lpstr>Tahoma</vt:lpstr>
      <vt:lpstr>Verdana</vt:lpstr>
      <vt:lpstr>Wingdings</vt:lpstr>
      <vt:lpstr>Wingdings 2</vt:lpstr>
      <vt:lpstr>Office Theme</vt:lpstr>
      <vt:lpstr>Building Python Programs</vt:lpstr>
      <vt:lpstr>PowerPoint Presentation</vt:lpstr>
      <vt:lpstr>Sequential search</vt:lpstr>
      <vt:lpstr>Sequential search</vt:lpstr>
      <vt:lpstr>Binary search</vt:lpstr>
      <vt:lpstr>Binary search runtime</vt:lpstr>
      <vt:lpstr>binary_search</vt:lpstr>
      <vt:lpstr>Using binary_search</vt:lpstr>
      <vt:lpstr>Binary search code</vt:lpstr>
      <vt:lpstr>PowerPoint Presentation</vt:lpstr>
      <vt:lpstr>Sorting</vt:lpstr>
      <vt:lpstr>Sorting algorithms</vt:lpstr>
      <vt:lpstr>Bogo sort</vt:lpstr>
      <vt:lpstr>Bogo sort code</vt:lpstr>
      <vt:lpstr>Selection sort</vt:lpstr>
      <vt:lpstr>Selection sort example</vt:lpstr>
      <vt:lpstr>Selection sort code</vt:lpstr>
      <vt:lpstr>Selection sort runtime (Fig. 13.6)</vt:lpstr>
      <vt:lpstr>Similar algorithms</vt:lpstr>
      <vt:lpstr>Merge sort</vt:lpstr>
      <vt:lpstr>Merge sort example</vt:lpstr>
      <vt:lpstr>Merge halves code</vt:lpstr>
      <vt:lpstr>Merge sort code</vt:lpstr>
      <vt:lpstr>Merge sort runtime</vt:lpstr>
      <vt:lpstr>Activity</vt:lpstr>
      <vt:lpstr>Sorting algorithms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17</cp:revision>
  <dcterms:created xsi:type="dcterms:W3CDTF">2016-11-28T01:46:24Z</dcterms:created>
  <dcterms:modified xsi:type="dcterms:W3CDTF">2018-09-29T09:09:18Z</dcterms:modified>
</cp:coreProperties>
</file>