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9" r:id="rId3"/>
    <p:sldId id="260" r:id="rId4"/>
    <p:sldId id="279" r:id="rId5"/>
    <p:sldId id="263" r:id="rId6"/>
    <p:sldId id="264" r:id="rId7"/>
    <p:sldId id="265" r:id="rId8"/>
    <p:sldId id="281" r:id="rId9"/>
    <p:sldId id="267" r:id="rId10"/>
    <p:sldId id="268" r:id="rId11"/>
    <p:sldId id="269" r:id="rId12"/>
    <p:sldId id="282" r:id="rId13"/>
    <p:sldId id="270" r:id="rId14"/>
    <p:sldId id="283" r:id="rId15"/>
    <p:sldId id="284" r:id="rId16"/>
    <p:sldId id="288" r:id="rId17"/>
    <p:sldId id="285" r:id="rId18"/>
    <p:sldId id="286" r:id="rId19"/>
    <p:sldId id="287" r:id="rId20"/>
    <p:sldId id="289" r:id="rId21"/>
    <p:sldId id="290" r:id="rId22"/>
    <p:sldId id="293" r:id="rId23"/>
    <p:sldId id="294" r:id="rId24"/>
    <p:sldId id="295" r:id="rId25"/>
    <p:sldId id="296" r:id="rId26"/>
    <p:sldId id="297" r:id="rId27"/>
    <p:sldId id="29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3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7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9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9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12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7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0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9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8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4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FFE0-D0E3-444B-9A21-391AC92A2E9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3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634532" y="2468843"/>
            <a:ext cx="9144000" cy="937549"/>
          </a:xfrm>
        </p:spPr>
        <p:txBody>
          <a:bodyPr/>
          <a:lstStyle/>
          <a:p>
            <a:pPr eaLnBrk="1" hangingPunct="1"/>
            <a:r>
              <a:rPr lang="en-US" dirty="0" smtClean="0"/>
              <a:t>Building Python Programs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634532" y="3476737"/>
            <a:ext cx="9144000" cy="62299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sz="3600" dirty="0" smtClean="0"/>
              <a:t>Chapter </a:t>
            </a:r>
            <a:r>
              <a:rPr lang="en-US" sz="3600" dirty="0" smtClean="0"/>
              <a:t>8</a:t>
            </a:r>
            <a:r>
              <a:rPr lang="en-US" sz="3600" smtClean="0"/>
              <a:t>: Dictionaries and Sets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5368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Using dictionaries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dictionary allows you to get from one half of a pair to the other.</a:t>
            </a:r>
          </a:p>
          <a:p>
            <a:pPr lvl="1" eaLnBrk="1" hangingPunct="1"/>
            <a:r>
              <a:rPr lang="en-US" dirty="0" smtClean="0"/>
              <a:t>Remembers one piece of information about every index (key).</a:t>
            </a:r>
            <a:endParaRPr lang="en-US" i="1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/>
            <a:r>
              <a:rPr lang="en-US" dirty="0" smtClean="0"/>
              <a:t>Later, we can supply only the key and get back the related value:</a:t>
            </a:r>
          </a:p>
          <a:p>
            <a:pPr lvl="2" eaLnBrk="1" hangingPunct="1">
              <a:buFontTx/>
              <a:buNone/>
            </a:pPr>
            <a:r>
              <a:rPr lang="en-US" i="1" dirty="0" smtClean="0"/>
              <a:t>	</a:t>
            </a:r>
            <a:r>
              <a:rPr lang="en-US" dirty="0" smtClean="0"/>
              <a:t>Allows us to ask: </a:t>
            </a:r>
            <a:r>
              <a:rPr lang="en-US" i="1" dirty="0" smtClean="0"/>
              <a:t>What is Suzy's phone number?</a:t>
            </a:r>
          </a:p>
        </p:txBody>
      </p:sp>
      <p:sp>
        <p:nvSpPr>
          <p:cNvPr id="436228" name="Oval 4"/>
          <p:cNvSpPr>
            <a:spLocks noChangeArrowheads="1"/>
          </p:cNvSpPr>
          <p:nvPr/>
        </p:nvSpPr>
        <p:spPr bwMode="auto">
          <a:xfrm>
            <a:off x="6705600" y="5130800"/>
            <a:ext cx="2209800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436229" name="Line 5"/>
          <p:cNvSpPr>
            <a:spLocks noChangeShapeType="1"/>
          </p:cNvSpPr>
          <p:nvPr/>
        </p:nvSpPr>
        <p:spPr bwMode="auto">
          <a:xfrm>
            <a:off x="4724400" y="5400675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6230" name="Text Box 6"/>
          <p:cNvSpPr txBox="1">
            <a:spLocks noChangeArrowheads="1"/>
          </p:cNvSpPr>
          <p:nvPr/>
        </p:nvSpPr>
        <p:spPr bwMode="auto">
          <a:xfrm>
            <a:off x="4491614" y="5054601"/>
            <a:ext cx="24903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ourier New" charset="0"/>
              </a:rPr>
              <a:t>my_dict</a:t>
            </a:r>
            <a:r>
              <a:rPr lang="en-US" dirty="0" smtClean="0">
                <a:latin typeface="Courier New" charset="0"/>
              </a:rPr>
              <a:t>["Suzy"]</a:t>
            </a:r>
            <a:endParaRPr lang="en-US" dirty="0">
              <a:latin typeface="Courier New" charset="0"/>
            </a:endParaRPr>
          </a:p>
        </p:txBody>
      </p:sp>
      <p:sp>
        <p:nvSpPr>
          <p:cNvPr id="436231" name="Text Box 7"/>
          <p:cNvSpPr txBox="1">
            <a:spLocks noChangeArrowheads="1"/>
          </p:cNvSpPr>
          <p:nvPr/>
        </p:nvSpPr>
        <p:spPr bwMode="auto">
          <a:xfrm>
            <a:off x="4648200" y="5754688"/>
            <a:ext cx="209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Courier New" charset="0"/>
              </a:rPr>
              <a:t>"206-685-2181"</a:t>
            </a:r>
          </a:p>
        </p:txBody>
      </p:sp>
      <p:sp>
        <p:nvSpPr>
          <p:cNvPr id="436232" name="Oval 8"/>
          <p:cNvSpPr>
            <a:spLocks noChangeArrowheads="1"/>
          </p:cNvSpPr>
          <p:nvPr/>
        </p:nvSpPr>
        <p:spPr bwMode="auto">
          <a:xfrm>
            <a:off x="6750050" y="2735263"/>
            <a:ext cx="2209800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436233" name="Line 9"/>
          <p:cNvSpPr>
            <a:spLocks noChangeShapeType="1"/>
          </p:cNvSpPr>
          <p:nvPr/>
        </p:nvSpPr>
        <p:spPr bwMode="auto">
          <a:xfrm>
            <a:off x="2590800" y="3192463"/>
            <a:ext cx="408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6234" name="Text Box 10"/>
          <p:cNvSpPr txBox="1">
            <a:spLocks noChangeArrowheads="1"/>
          </p:cNvSpPr>
          <p:nvPr/>
        </p:nvSpPr>
        <p:spPr bwMode="auto">
          <a:xfrm>
            <a:off x="2059912" y="2551113"/>
            <a:ext cx="49891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#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         key     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value</a:t>
            </a:r>
          </a:p>
          <a:p>
            <a:pPr>
              <a:defRPr/>
            </a:pPr>
            <a:r>
              <a:rPr lang="en-US" dirty="0" err="1" smtClean="0">
                <a:latin typeface="Courier New" charset="0"/>
              </a:rPr>
              <a:t>my_dict</a:t>
            </a:r>
            <a:r>
              <a:rPr lang="en-US" dirty="0" smtClean="0">
                <a:latin typeface="Courier New" charset="0"/>
              </a:rPr>
              <a:t>["Suzy"] = </a:t>
            </a:r>
            <a:r>
              <a:rPr lang="en-US" dirty="0">
                <a:latin typeface="Courier New" charset="0"/>
              </a:rPr>
              <a:t>"206-685-2181</a:t>
            </a:r>
            <a:r>
              <a:rPr lang="en-US" dirty="0" smtClean="0">
                <a:latin typeface="Courier New" charset="0"/>
              </a:rPr>
              <a:t>"</a:t>
            </a:r>
            <a:endParaRPr lang="en-US" dirty="0">
              <a:latin typeface="Courier New" charset="0"/>
            </a:endParaRPr>
          </a:p>
        </p:txBody>
      </p:sp>
      <p:sp>
        <p:nvSpPr>
          <p:cNvPr id="436235" name="Line 11"/>
          <p:cNvSpPr>
            <a:spLocks noChangeShapeType="1"/>
          </p:cNvSpPr>
          <p:nvPr/>
        </p:nvSpPr>
        <p:spPr bwMode="auto">
          <a:xfrm>
            <a:off x="4724400" y="5754688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782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Dictionaries and tallying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3544"/>
            <a:ext cx="10515600" cy="4351338"/>
          </a:xfrm>
        </p:spPr>
        <p:txBody>
          <a:bodyPr/>
          <a:lstStyle/>
          <a:p>
            <a:pPr>
              <a:tabLst>
                <a:tab pos="2228850" algn="l"/>
              </a:tabLst>
            </a:pPr>
            <a:r>
              <a:rPr lang="en-US" dirty="0" smtClean="0"/>
              <a:t>a dictionary can be thought of as generalization of a tallying list</a:t>
            </a:r>
          </a:p>
          <a:p>
            <a:pPr lvl="1">
              <a:tabLst>
                <a:tab pos="2228850" algn="l"/>
              </a:tabLst>
            </a:pPr>
            <a:r>
              <a:rPr lang="en-US" dirty="0" smtClean="0"/>
              <a:t>the "index" (key) doesn't have to be an </a:t>
            </a:r>
            <a:r>
              <a:rPr lang="en-US" dirty="0" err="1" smtClean="0">
                <a:latin typeface="Courier New" panose="02070309020205020404" pitchFamily="49" charset="0"/>
              </a:rPr>
              <a:t>int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tabLst>
                <a:tab pos="2228850" algn="l"/>
              </a:tabLst>
            </a:pPr>
            <a:endParaRPr lang="en-US" sz="800" dirty="0"/>
          </a:p>
          <a:p>
            <a:pPr lvl="1">
              <a:tabLst>
                <a:tab pos="2228850" algn="l"/>
              </a:tabLst>
            </a:pPr>
            <a:r>
              <a:rPr lang="en-US" dirty="0" smtClean="0"/>
              <a:t>count digits: </a:t>
            </a:r>
            <a:r>
              <a:rPr lang="en-US" dirty="0" smtClean="0">
                <a:latin typeface="Courier New" panose="02070309020205020404" pitchFamily="49" charset="0"/>
              </a:rPr>
              <a:t>22092310907</a:t>
            </a:r>
          </a:p>
          <a:p>
            <a:pPr lvl="1">
              <a:tabLst>
                <a:tab pos="2228850" algn="l"/>
              </a:tabLst>
            </a:pPr>
            <a:endParaRPr lang="en-US" dirty="0" smtClean="0"/>
          </a:p>
          <a:p>
            <a:pPr lvl="1">
              <a:tabLst>
                <a:tab pos="2228850" algn="l"/>
              </a:tabLst>
            </a:pPr>
            <a:endParaRPr lang="en-US" dirty="0" smtClean="0"/>
          </a:p>
          <a:p>
            <a:pPr lvl="1">
              <a:lnSpc>
                <a:spcPct val="70000"/>
              </a:lnSpc>
              <a:buNone/>
              <a:tabLst>
                <a:tab pos="2228850" algn="l"/>
              </a:tabLst>
            </a:pPr>
            <a:r>
              <a:rPr lang="en-US" dirty="0" smtClean="0"/>
              <a:t>		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(T)rump, (C)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linton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, (I)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ndependent</a:t>
            </a:r>
            <a:endParaRPr lang="en-US" dirty="0" smtClean="0"/>
          </a:p>
          <a:p>
            <a:pPr lvl="1">
              <a:lnSpc>
                <a:spcPct val="70000"/>
              </a:lnSpc>
              <a:tabLst>
                <a:tab pos="2228850" algn="l"/>
              </a:tabLst>
            </a:pPr>
            <a:r>
              <a:rPr lang="en-US" dirty="0" smtClean="0"/>
              <a:t>count votes:	</a:t>
            </a:r>
            <a:r>
              <a:rPr lang="en-US" dirty="0" smtClean="0">
                <a:latin typeface="Courier New" panose="02070309020205020404" pitchFamily="49" charset="0"/>
              </a:rPr>
              <a:t>"TCCCCCCTTTTTCCCCCCTCTTITCTTITCCTIC"</a:t>
            </a:r>
          </a:p>
        </p:txBody>
      </p:sp>
      <p:graphicFrame>
        <p:nvGraphicFramePr>
          <p:cNvPr id="433156" name="Group 4"/>
          <p:cNvGraphicFramePr>
            <a:graphicFrameLocks noGrp="1"/>
          </p:cNvGraphicFramePr>
          <p:nvPr/>
        </p:nvGraphicFramePr>
        <p:xfrm>
          <a:off x="6124576" y="2655888"/>
          <a:ext cx="4086225" cy="793750"/>
        </p:xfrm>
        <a:graphic>
          <a:graphicData uri="http://schemas.openxmlformats.org/drawingml/2006/table">
            <a:tbl>
              <a:tblPr/>
              <a:tblGrid>
                <a:gridCol w="782638"/>
                <a:gridCol w="330200"/>
                <a:gridCol w="330200"/>
                <a:gridCol w="330200"/>
                <a:gridCol w="330200"/>
                <a:gridCol w="331787"/>
                <a:gridCol w="330200"/>
                <a:gridCol w="330200"/>
                <a:gridCol w="330200"/>
                <a:gridCol w="330200"/>
                <a:gridCol w="3302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index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3192" name="Line 40"/>
          <p:cNvSpPr>
            <a:spLocks noChangeShapeType="1"/>
          </p:cNvSpPr>
          <p:nvPr/>
        </p:nvSpPr>
        <p:spPr bwMode="auto">
          <a:xfrm>
            <a:off x="4495800" y="314166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graphicFrame>
        <p:nvGraphicFramePr>
          <p:cNvPr id="433193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903290"/>
              </p:ext>
            </p:extLst>
          </p:nvPr>
        </p:nvGraphicFramePr>
        <p:xfrm>
          <a:off x="2619376" y="5131551"/>
          <a:ext cx="2638425" cy="792228"/>
        </p:xfrm>
        <a:graphic>
          <a:graphicData uri="http://schemas.openxmlformats.org/drawingml/2006/table">
            <a:tbl>
              <a:tblPr/>
              <a:tblGrid>
                <a:gridCol w="855663"/>
                <a:gridCol w="636587"/>
                <a:gridCol w="619125"/>
                <a:gridCol w="527050"/>
              </a:tblGrid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</a:t>
                      </a: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"T"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"C"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"I"</a:t>
                      </a: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657" marB="4565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33208" name="Group 56"/>
          <p:cNvGrpSpPr>
            <a:grpSpLocks/>
          </p:cNvGrpSpPr>
          <p:nvPr/>
        </p:nvGrpSpPr>
        <p:grpSpPr bwMode="auto">
          <a:xfrm>
            <a:off x="6872288" y="4733277"/>
            <a:ext cx="3262312" cy="1695450"/>
            <a:chOff x="3129" y="3216"/>
            <a:chExt cx="2055" cy="1068"/>
          </a:xfrm>
        </p:grpSpPr>
        <p:sp>
          <p:nvSpPr>
            <p:cNvPr id="433209" name="Oval 57"/>
            <p:cNvSpPr>
              <a:spLocks noChangeArrowheads="1"/>
            </p:cNvSpPr>
            <p:nvPr/>
          </p:nvSpPr>
          <p:spPr bwMode="auto">
            <a:xfrm>
              <a:off x="3168" y="3216"/>
              <a:ext cx="816" cy="8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0" name="Text Box 58"/>
            <p:cNvSpPr txBox="1">
              <a:spLocks noChangeArrowheads="1"/>
            </p:cNvSpPr>
            <p:nvPr/>
          </p:nvSpPr>
          <p:spPr bwMode="auto">
            <a:xfrm>
              <a:off x="3504" y="3264"/>
              <a:ext cx="31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"T"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1" name="Text Box 59"/>
            <p:cNvSpPr txBox="1">
              <a:spLocks noChangeArrowheads="1"/>
            </p:cNvSpPr>
            <p:nvPr/>
          </p:nvSpPr>
          <p:spPr bwMode="auto">
            <a:xfrm>
              <a:off x="3129" y="3504"/>
              <a:ext cx="32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"C"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2" name="Text Box 60"/>
            <p:cNvSpPr txBox="1">
              <a:spLocks noChangeArrowheads="1"/>
            </p:cNvSpPr>
            <p:nvPr/>
          </p:nvSpPr>
          <p:spPr bwMode="auto">
            <a:xfrm>
              <a:off x="3456" y="3801"/>
              <a:ext cx="2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"I"</a:t>
              </a:r>
            </a:p>
          </p:txBody>
        </p:sp>
        <p:sp>
          <p:nvSpPr>
            <p:cNvPr id="433213" name="Oval 61"/>
            <p:cNvSpPr>
              <a:spLocks noChangeArrowheads="1"/>
            </p:cNvSpPr>
            <p:nvPr/>
          </p:nvSpPr>
          <p:spPr bwMode="auto">
            <a:xfrm>
              <a:off x="4368" y="3216"/>
              <a:ext cx="816" cy="8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4" name="Text Box 62"/>
            <p:cNvSpPr txBox="1">
              <a:spLocks noChangeArrowheads="1"/>
            </p:cNvSpPr>
            <p:nvPr/>
          </p:nvSpPr>
          <p:spPr bwMode="auto">
            <a:xfrm>
              <a:off x="4574" y="3801"/>
              <a:ext cx="2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15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5" name="Text Box 63"/>
            <p:cNvSpPr txBox="1">
              <a:spLocks noChangeArrowheads="1"/>
            </p:cNvSpPr>
            <p:nvPr/>
          </p:nvSpPr>
          <p:spPr bwMode="auto">
            <a:xfrm>
              <a:off x="4797" y="3552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3</a:t>
              </a:r>
            </a:p>
          </p:txBody>
        </p:sp>
        <p:sp>
          <p:nvSpPr>
            <p:cNvPr id="433216" name="Text Box 64"/>
            <p:cNvSpPr txBox="1">
              <a:spLocks noChangeArrowheads="1"/>
            </p:cNvSpPr>
            <p:nvPr/>
          </p:nvSpPr>
          <p:spPr bwMode="auto">
            <a:xfrm>
              <a:off x="4704" y="3216"/>
              <a:ext cx="2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15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7" name="Line 65"/>
            <p:cNvSpPr>
              <a:spLocks noChangeShapeType="1"/>
            </p:cNvSpPr>
            <p:nvPr/>
          </p:nvSpPr>
          <p:spPr bwMode="auto">
            <a:xfrm>
              <a:off x="3840" y="3456"/>
              <a:ext cx="72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8" name="Line 66"/>
            <p:cNvSpPr>
              <a:spLocks noChangeShapeType="1"/>
            </p:cNvSpPr>
            <p:nvPr/>
          </p:nvSpPr>
          <p:spPr bwMode="auto">
            <a:xfrm flipV="1">
              <a:off x="3456" y="3360"/>
              <a:ext cx="12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9" name="Line 67"/>
            <p:cNvSpPr>
              <a:spLocks noChangeShapeType="1"/>
            </p:cNvSpPr>
            <p:nvPr/>
          </p:nvSpPr>
          <p:spPr bwMode="auto">
            <a:xfrm flipV="1">
              <a:off x="3744" y="3696"/>
              <a:ext cx="105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20" name="Text Box 68"/>
            <p:cNvSpPr txBox="1">
              <a:spLocks noChangeArrowheads="1"/>
            </p:cNvSpPr>
            <p:nvPr/>
          </p:nvSpPr>
          <p:spPr bwMode="auto">
            <a:xfrm>
              <a:off x="3344" y="4052"/>
              <a:ext cx="4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keys</a:t>
              </a:r>
            </a:p>
          </p:txBody>
        </p:sp>
        <p:sp>
          <p:nvSpPr>
            <p:cNvPr id="433221" name="Text Box 69"/>
            <p:cNvSpPr txBox="1">
              <a:spLocks noChangeArrowheads="1"/>
            </p:cNvSpPr>
            <p:nvPr/>
          </p:nvSpPr>
          <p:spPr bwMode="auto">
            <a:xfrm>
              <a:off x="4523" y="4053"/>
              <a:ext cx="5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values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525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Looping over a set or dictionary?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73301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You must use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element in </a:t>
            </a:r>
            <a:r>
              <a:rPr lang="en-US" dirty="0" smtClean="0"/>
              <a:t>structure loop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needed because sets have no indexes; can't </a:t>
            </a:r>
            <a:r>
              <a:rPr lang="en-US" dirty="0" smtClean="0">
                <a:latin typeface="Courier New" panose="02070309020205020404" pitchFamily="49" charset="0"/>
              </a:rPr>
              <a:t>get</a:t>
            </a:r>
            <a:r>
              <a:rPr lang="en-US" dirty="0" smtClean="0"/>
              <a:t> element </a:t>
            </a:r>
            <a:r>
              <a:rPr lang="en-US" dirty="0">
                <a:latin typeface="Courier New" panose="02070309020205020404" pitchFamily="49" charset="0"/>
              </a:rPr>
              <a:t>i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 smtClean="0"/>
              <a:t>Example:</a:t>
            </a:r>
            <a:endParaRPr lang="en-US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   for item in a: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print(item)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Outputs: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the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happy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hello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b="1" dirty="0" smtClean="0">
              <a:latin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8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items, keys </a:t>
            </a:r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</a:rPr>
              <a:t>values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items </a:t>
            </a:r>
            <a:r>
              <a:rPr lang="en-US" dirty="0" smtClean="0"/>
              <a:t>function returns tuples of each key-value pair</a:t>
            </a:r>
          </a:p>
          <a:p>
            <a:pPr lvl="1" eaLnBrk="1" hangingPunct="1"/>
            <a:r>
              <a:rPr lang="en-US" dirty="0" smtClean="0"/>
              <a:t>can loop over the keys in a for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{}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ages["Merlin"] = 4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ages("Chester"] = 2</a:t>
            </a:r>
            <a:endParaRPr lang="en-US" sz="18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ages["Percival"] = 12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b="1" dirty="0" smtClean="0">
                <a:latin typeface="Courier New" panose="02070309020205020404" pitchFamily="49" charset="0"/>
              </a:rPr>
              <a:t>cat, age</a:t>
            </a:r>
            <a:r>
              <a:rPr lang="en-US" sz="1800" dirty="0" smtClean="0">
                <a:latin typeface="Courier New" panose="02070309020205020404" pitchFamily="49" charset="0"/>
              </a:rPr>
              <a:t> in </a:t>
            </a:r>
            <a:r>
              <a:rPr lang="en-US" sz="1800" b="1" dirty="0" err="1" smtClean="0">
                <a:latin typeface="Courier New" panose="02070309020205020404" pitchFamily="49" charset="0"/>
              </a:rPr>
              <a:t>ages.items</a:t>
            </a:r>
            <a:r>
              <a:rPr lang="en-US" sz="1800" b="1" dirty="0" smtClean="0">
                <a:latin typeface="Courier New" panose="02070309020205020404" pitchFamily="49" charset="0"/>
              </a:rPr>
              <a:t>()</a:t>
            </a:r>
            <a:r>
              <a:rPr lang="en-US" sz="1800" dirty="0" smtClean="0">
                <a:latin typeface="Courier New" panose="02070309020205020404" pitchFamily="49" charset="0"/>
              </a:rPr>
              <a:t>):                </a:t>
            </a:r>
            <a:endParaRPr lang="en-US" sz="1800" b="1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print(name + " -&gt; " + 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(age))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values</a:t>
            </a:r>
            <a:r>
              <a:rPr lang="en-US" dirty="0" smtClean="0"/>
              <a:t> function returns all values in the dictionary</a:t>
            </a:r>
          </a:p>
          <a:p>
            <a:pPr lvl="1" eaLnBrk="1" hangingPunct="1"/>
            <a:r>
              <a:rPr lang="en-US" dirty="0" smtClean="0"/>
              <a:t>no easy way to get from a value to its associated key(s)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keys </a:t>
            </a:r>
            <a:r>
              <a:rPr lang="en-US" dirty="0" smtClean="0"/>
              <a:t>function returns all keys in the dictionary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65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9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9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Use word counts to figure out if a document is positive or negative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Count all of the positive words and count all of the negative words.</a:t>
            </a:r>
          </a:p>
          <a:p>
            <a:pPr lvl="1" eaLnBrk="1" hangingPunct="1"/>
            <a:r>
              <a:rPr lang="en-US" dirty="0" smtClean="0"/>
              <a:t>Whichever count is bigger is the sentiment of the document.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How do we know which words are positive and which are negative?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5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140"/>
            <a:ext cx="11159532" cy="5978769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Consider the following </a:t>
            </a:r>
            <a:r>
              <a:rPr lang="en-US" dirty="0" smtClean="0"/>
              <a:t>function: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mystery(list1, list2):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result =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(list1)):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result[list1[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]] = list2[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result[list2[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]] = list1[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result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What is returned after calls with the following parameters?</a:t>
            </a: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list1</a:t>
            </a:r>
            <a:r>
              <a:rPr lang="en-US" dirty="0"/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[b, l, u, e]        list2</a:t>
            </a:r>
            <a:r>
              <a:rPr lang="en-US" dirty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[s, p, o, t]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dictionary returned:__________________________________________________________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list1</a:t>
            </a:r>
            <a:r>
              <a:rPr lang="en-US" dirty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[k, e, e, p]        list2</a:t>
            </a:r>
            <a:r>
              <a:rPr lang="en-US" dirty="0"/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[s, a, f, e]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dictionary returned:__________________________________________________________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list1</a:t>
            </a:r>
            <a:r>
              <a:rPr lang="en-US" dirty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[s, o, b, e, r]     list2</a:t>
            </a:r>
            <a:r>
              <a:rPr lang="en-US" dirty="0"/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[b, o, o, k, s]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dictionary returned:__________________________________________________________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2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Choosing the Right </a:t>
            </a:r>
            <a:r>
              <a:rPr lang="en-US" sz="4400" dirty="0">
                <a:solidFill>
                  <a:schemeClr val="tx2"/>
                </a:solidFill>
              </a:rPr>
              <a:t>S</a:t>
            </a:r>
            <a:r>
              <a:rPr lang="en-US" sz="4400" dirty="0" smtClean="0">
                <a:solidFill>
                  <a:schemeClr val="tx2"/>
                </a:solidFill>
              </a:rPr>
              <a:t>tructure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4520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the right structure?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You want to store a bunch of colors so you can later choose one at random.</a:t>
            </a:r>
          </a:p>
          <a:p>
            <a:pPr eaLnBrk="1" hangingPunct="1"/>
            <a:r>
              <a:rPr lang="en-US" dirty="0" smtClean="0"/>
              <a:t>Batting order of a baseball team.</a:t>
            </a:r>
          </a:p>
          <a:p>
            <a:pPr eaLnBrk="1" hangingPunct="1"/>
            <a:r>
              <a:rPr lang="en-US" dirty="0" smtClean="0"/>
              <a:t>Students names and their grades on a project.</a:t>
            </a:r>
          </a:p>
          <a:p>
            <a:pPr eaLnBrk="1" hangingPunct="1"/>
            <a:r>
              <a:rPr lang="en-US" dirty="0" smtClean="0"/>
              <a:t>Friends names and their phone numbers</a:t>
            </a:r>
          </a:p>
          <a:p>
            <a:pPr eaLnBrk="1" hangingPunct="1"/>
            <a:r>
              <a:rPr lang="en-US" dirty="0" smtClean="0"/>
              <a:t>Height, width and location of a sports field.</a:t>
            </a:r>
          </a:p>
          <a:p>
            <a:pPr eaLnBrk="1" hangingPunct="1"/>
            <a:r>
              <a:rPr lang="en-US" dirty="0" smtClean="0"/>
              <a:t>Movies a person has watched.</a:t>
            </a:r>
          </a:p>
          <a:p>
            <a:pPr eaLnBrk="1" hangingPunct="1"/>
            <a:r>
              <a:rPr lang="en-US" dirty="0" smtClean="0"/>
              <a:t>Items in a shopping cart.</a:t>
            </a:r>
          </a:p>
          <a:p>
            <a:pPr eaLnBrk="1" hangingPunct="1"/>
            <a:r>
              <a:rPr lang="en-US" dirty="0" smtClean="0"/>
              <a:t>A student's grades.</a:t>
            </a:r>
          </a:p>
        </p:txBody>
      </p:sp>
    </p:spTree>
    <p:extLst>
      <p:ext uri="{BB962C8B-B14F-4D97-AF65-F5344CB8AC3E}">
        <p14:creationId xmlns:p14="http://schemas.microsoft.com/office/powerpoint/2010/main" val="120787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the right structure?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The grades for all students in a class</a:t>
            </a:r>
          </a:p>
          <a:p>
            <a:pPr eaLnBrk="1" hangingPunct="1"/>
            <a:r>
              <a:rPr lang="en-US" dirty="0" smtClean="0"/>
              <a:t>All books in a store arranged by category</a:t>
            </a:r>
          </a:p>
          <a:p>
            <a:pPr eaLnBrk="1" hangingPunct="1"/>
            <a:r>
              <a:rPr lang="en-US" dirty="0" smtClean="0"/>
              <a:t>Many recipes each containing many steps</a:t>
            </a:r>
          </a:p>
          <a:p>
            <a:pPr eaLnBrk="1" hangingPunct="1"/>
            <a:r>
              <a:rPr lang="en-US" dirty="0" smtClean="0"/>
              <a:t>Phone numbers that have been called this month on a phone plan divided by area and country code for billing simplicity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205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would like to store data for the class so that we can: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Access the entire class list easily</a:t>
            </a:r>
          </a:p>
          <a:p>
            <a:pPr lvl="1" eaLnBrk="1" hangingPunct="1"/>
            <a:r>
              <a:rPr lang="en-US" dirty="0" smtClean="0"/>
              <a:t>Access </a:t>
            </a:r>
            <a:r>
              <a:rPr lang="en-US" dirty="0"/>
              <a:t>a</a:t>
            </a:r>
            <a:r>
              <a:rPr lang="en-US" dirty="0" smtClean="0"/>
              <a:t> section list easily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structure is appropriate for this problem?</a:t>
            </a:r>
          </a:p>
          <a:p>
            <a:pPr lvl="1"/>
            <a:r>
              <a:rPr lang="en-US" dirty="0" smtClean="0"/>
              <a:t>Sometimes it can be helpful to store a structure inside another structure</a:t>
            </a:r>
          </a:p>
        </p:txBody>
      </p:sp>
    </p:spTree>
    <p:extLst>
      <p:ext uri="{BB962C8B-B14F-4D97-AF65-F5344CB8AC3E}">
        <p14:creationId xmlns:p14="http://schemas.microsoft.com/office/powerpoint/2010/main" val="28693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a program that counts the number of unique words in a large text file (say, </a:t>
            </a:r>
            <a:r>
              <a:rPr lang="en-US" i="1" dirty="0" smtClean="0"/>
              <a:t>Moby Dick</a:t>
            </a:r>
            <a:r>
              <a:rPr lang="en-US" dirty="0" smtClean="0"/>
              <a:t> or the King James Bible).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Store the words in a structure and report the # of unique words.</a:t>
            </a:r>
          </a:p>
          <a:p>
            <a:pPr lvl="1" eaLnBrk="1" hangingPunct="1"/>
            <a:r>
              <a:rPr lang="en-US" dirty="0" smtClean="0"/>
              <a:t>Once you've created this structure, allow the user to search it to see whether various words appear in the text file.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structure is appropriate for this problem? List? Tuple?</a:t>
            </a:r>
          </a:p>
        </p:txBody>
      </p:sp>
    </p:spTree>
    <p:extLst>
      <p:ext uri="{BB962C8B-B14F-4D97-AF65-F5344CB8AC3E}">
        <p14:creationId xmlns:p14="http://schemas.microsoft.com/office/powerpoint/2010/main" val="44420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2D Structures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951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240"/>
            <a:ext cx="10515600" cy="1325563"/>
          </a:xfrm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837" y="984736"/>
            <a:ext cx="11615895" cy="6370654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Consider the following </a:t>
            </a:r>
            <a:r>
              <a:rPr lang="en-US" dirty="0" smtClean="0"/>
              <a:t>function: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mystery(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letters):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letters.values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not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letters.keys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letters[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else: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letters[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+ 1        </a:t>
            </a:r>
            <a:r>
              <a:rPr lang="en-US" dirty="0" smtClean="0"/>
              <a:t>     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What is in the dictionary after calls with the following parameters?</a:t>
            </a: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dirty="0" smtClean="0"/>
              <a:t>: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[b, l, u, e]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letters</a:t>
            </a:r>
            <a:r>
              <a:rPr lang="en-US" dirty="0" smtClean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s:b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p:t, o:u, t:t}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/>
              <a:t>dictionary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:_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'o': 'u', 'p': 't', 'b': 0, 's': 'b', 'u': 2, 't': 't'} </a:t>
            </a:r>
            <a:r>
              <a:rPr lang="en-US" dirty="0" smtClean="0"/>
              <a:t>__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dirty="0" smtClean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[k, e, e, p]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letters</a:t>
            </a:r>
            <a:r>
              <a:rPr lang="en-US" dirty="0" smtClean="0"/>
              <a:t>: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s:y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a:k, f:e, e:f}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/>
              <a:t>dictionary</a:t>
            </a:r>
            <a:r>
              <a:rPr lang="en-US" dirty="0"/>
              <a:t>:_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{'s': 'y', 'a': 'k', 'f': 'e', 'e': 3, 'k': 0} </a:t>
            </a:r>
            <a:r>
              <a:rPr lang="en-US" dirty="0"/>
              <a:t>____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dirty="0" smtClean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[s, o, b, e,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r]     letters</a:t>
            </a:r>
            <a:r>
              <a:rPr lang="en-US" dirty="0" smtClean="0"/>
              <a:t>: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b:b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o:o, o:o, k:k, s:s}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/>
              <a:t>dictionary</a:t>
            </a:r>
            <a:r>
              <a:rPr lang="en-US" dirty="0"/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 {'o': 2, 'k': 'k', 's': 1, 'b': 3} __</a:t>
            </a:r>
          </a:p>
        </p:txBody>
      </p:sp>
    </p:spTree>
    <p:extLst>
      <p:ext uri="{BB962C8B-B14F-4D97-AF65-F5344CB8AC3E}">
        <p14:creationId xmlns:p14="http://schemas.microsoft.com/office/powerpoint/2010/main" val="298683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2d Structure Access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Given the following structure:</a:t>
            </a:r>
          </a:p>
          <a:p>
            <a:pPr lvl="1" eaLnBrk="1" hangingPunct="1"/>
            <a:endParaRPr lang="en-US" sz="800" dirty="0"/>
          </a:p>
          <a:p>
            <a:pPr marL="457200" lvl="1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grades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 {'Ali':[10, 16, 20, 13, 3, 17], 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'Ken':[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9, 16, 8, 19, 20, 20],</a:t>
            </a:r>
          </a:p>
          <a:p>
            <a:pPr marL="457200" lvl="1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'Daniel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':[8, 10, 20, 20, 20, 20]}</a:t>
            </a:r>
            <a:endParaRPr 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How can I access Ken's grade on project 3?</a:t>
            </a:r>
          </a:p>
          <a:p>
            <a:pPr eaLnBrk="1" hangingPunct="1"/>
            <a:r>
              <a:rPr lang="en-US" dirty="0" smtClean="0"/>
              <a:t>How can I find out how many students are in my class / grades?</a:t>
            </a:r>
          </a:p>
          <a:p>
            <a:pPr eaLnBrk="1" hangingPunct="1"/>
            <a:r>
              <a:rPr lang="en-US" dirty="0" smtClean="0"/>
              <a:t>How can I find out how many projects a student has done?</a:t>
            </a:r>
          </a:p>
        </p:txBody>
      </p:sp>
    </p:spTree>
    <p:extLst>
      <p:ext uri="{BB962C8B-B14F-4D97-AF65-F5344CB8AC3E}">
        <p14:creationId xmlns:p14="http://schemas.microsoft.com/office/powerpoint/2010/main" val="32348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415"/>
            <a:ext cx="10515600" cy="50340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does the following code produce?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grades = {'Ali':[10, 16, 20, 13, 3, 17],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'Ken':[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9, 16, 8, 19, 20, 20],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'Daniel':[8, 10, 20, 20, 20, 20]}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print(mystery(grades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mystery(grades,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= 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student in grades: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total += grades[student][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total /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(grades)</a:t>
            </a:r>
          </a:p>
        </p:txBody>
      </p:sp>
    </p:spTree>
    <p:extLst>
      <p:ext uri="{BB962C8B-B14F-4D97-AF65-F5344CB8AC3E}">
        <p14:creationId xmlns:p14="http://schemas.microsoft.com/office/powerpoint/2010/main" val="169537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796739"/>
          </a:xfrm>
        </p:spPr>
        <p:txBody>
          <a:bodyPr>
            <a:normAutofit/>
          </a:bodyPr>
          <a:lstStyle/>
          <a:p>
            <a:r>
              <a:rPr lang="en-US" dirty="0" smtClean="0"/>
              <a:t>Write a function to calculate the average grade of all students on all assignments.</a:t>
            </a:r>
          </a:p>
          <a:p>
            <a:pPr lvl="1"/>
            <a:r>
              <a:rPr lang="en-US" dirty="0" smtClean="0">
                <a:latin typeface="Calibri (Body)"/>
                <a:cs typeface="Courier New" panose="02070309020205020404" pitchFamily="49" charset="0"/>
              </a:rPr>
              <a:t>How can we get access to each grade?</a:t>
            </a:r>
          </a:p>
          <a:p>
            <a:pPr lvl="1"/>
            <a:r>
              <a:rPr lang="en-US" dirty="0" smtClean="0">
                <a:latin typeface="Calibri (Body)"/>
                <a:cs typeface="Courier New" panose="02070309020205020404" pitchFamily="49" charset="0"/>
              </a:rPr>
              <a:t>How can we know how many grades we need to sum?</a:t>
            </a:r>
          </a:p>
          <a:p>
            <a:pPr marL="457200" lvl="1" indent="0">
              <a:buNone/>
            </a:pPr>
            <a:endParaRPr lang="en-US" dirty="0">
              <a:latin typeface="Calibri (Body)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90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796739"/>
          </a:xfrm>
        </p:spPr>
        <p:txBody>
          <a:bodyPr>
            <a:normAutofit/>
          </a:bodyPr>
          <a:lstStyle/>
          <a:p>
            <a:r>
              <a:rPr lang="en-US" dirty="0" smtClean="0"/>
              <a:t>Write a function that returns a list where each element in the list is the average score for that particular assignment number.</a:t>
            </a:r>
          </a:p>
          <a:p>
            <a:pPr marL="457200" lvl="1" indent="0">
              <a:buNone/>
            </a:pPr>
            <a:endParaRPr lang="en-US" dirty="0">
              <a:latin typeface="Calibri (Body)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328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796739"/>
          </a:xfrm>
        </p:spPr>
        <p:txBody>
          <a:bodyPr>
            <a:normAutofit/>
          </a:bodyPr>
          <a:lstStyle/>
          <a:p>
            <a:r>
              <a:rPr lang="en-US" dirty="0" smtClean="0"/>
              <a:t>Write a function that takes a student name as a parameter and returns the project number that the student scored highest on.</a:t>
            </a:r>
          </a:p>
        </p:txBody>
      </p:sp>
    </p:spTree>
    <p:extLst>
      <p:ext uri="{BB962C8B-B14F-4D97-AF65-F5344CB8AC3E}">
        <p14:creationId xmlns:p14="http://schemas.microsoft.com/office/powerpoint/2010/main" val="41494356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a program that allows a user to ask the distance between two friends.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If person 1 and person 2 are friends then they are distance 0</a:t>
            </a:r>
          </a:p>
          <a:p>
            <a:pPr lvl="1" eaLnBrk="1" hangingPunct="1"/>
            <a:r>
              <a:rPr lang="en-US" dirty="0" smtClean="0"/>
              <a:t>If person 2 is friends with a friend of person 2 they are distance 1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structure is appropriate for this problem?</a:t>
            </a:r>
          </a:p>
        </p:txBody>
      </p:sp>
    </p:spTree>
    <p:extLst>
      <p:ext uri="{BB962C8B-B14F-4D97-AF65-F5344CB8AC3E}">
        <p14:creationId xmlns:p14="http://schemas.microsoft.com/office/powerpoint/2010/main" val="176167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Sets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set</a:t>
            </a:r>
            <a:r>
              <a:rPr lang="en-US" dirty="0" smtClean="0"/>
              <a:t>: A collection of unique values (no duplicates allowed)</a:t>
            </a:r>
            <a:br>
              <a:rPr lang="en-US" dirty="0" smtClean="0"/>
            </a:br>
            <a:r>
              <a:rPr lang="en-US" dirty="0" smtClean="0"/>
              <a:t>that can perform the following operations efficiently:</a:t>
            </a:r>
          </a:p>
          <a:p>
            <a:pPr lvl="1" eaLnBrk="1" hangingPunct="1"/>
            <a:r>
              <a:rPr lang="en-US" dirty="0" smtClean="0"/>
              <a:t>add, remove, search (contains)</a:t>
            </a:r>
          </a:p>
          <a:p>
            <a:pPr lvl="1" eaLnBrk="1" hangingPunct="1"/>
            <a:r>
              <a:rPr lang="en-US" dirty="0" smtClean="0"/>
              <a:t>We don't think of a set as having indexes; we just </a:t>
            </a:r>
            <a:br>
              <a:rPr lang="en-US" dirty="0" smtClean="0"/>
            </a:br>
            <a:r>
              <a:rPr lang="en-US" dirty="0" smtClean="0"/>
              <a:t>add things to the set in general and don't worry about order</a:t>
            </a: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1981200" y="4062884"/>
            <a:ext cx="7848600" cy="2670175"/>
            <a:chOff x="288" y="2496"/>
            <a:chExt cx="4944" cy="1682"/>
          </a:xfrm>
        </p:grpSpPr>
        <p:sp>
          <p:nvSpPr>
            <p:cNvPr id="446469" name="Line 5"/>
            <p:cNvSpPr>
              <a:spLocks noChangeShapeType="1"/>
            </p:cNvSpPr>
            <p:nvPr/>
          </p:nvSpPr>
          <p:spPr bwMode="auto">
            <a:xfrm>
              <a:off x="288" y="3168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6470" name="Text Box 6"/>
            <p:cNvSpPr txBox="1">
              <a:spLocks noChangeArrowheads="1"/>
            </p:cNvSpPr>
            <p:nvPr/>
          </p:nvSpPr>
          <p:spPr bwMode="auto">
            <a:xfrm>
              <a:off x="352" y="2889"/>
              <a:ext cx="107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Courier New" charset="0"/>
                </a:rPr>
                <a:t>"</a:t>
              </a:r>
              <a:r>
                <a:rPr lang="en-US" dirty="0">
                  <a:latin typeface="Courier New" charset="0"/>
                </a:rPr>
                <a:t>to</a:t>
              </a:r>
              <a:r>
                <a:rPr lang="en-US" dirty="0" smtClean="0">
                  <a:latin typeface="Courier New" charset="0"/>
                </a:rPr>
                <a:t>" in set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446471" name="Line 7"/>
            <p:cNvSpPr>
              <a:spLocks noChangeShapeType="1"/>
            </p:cNvSpPr>
            <p:nvPr/>
          </p:nvSpPr>
          <p:spPr bwMode="auto">
            <a:xfrm>
              <a:off x="4320" y="3191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6472" name="Text Box 8"/>
            <p:cNvSpPr txBox="1">
              <a:spLocks noChangeArrowheads="1"/>
            </p:cNvSpPr>
            <p:nvPr/>
          </p:nvSpPr>
          <p:spPr bwMode="auto">
            <a:xfrm>
              <a:off x="4534" y="2928"/>
              <a:ext cx="4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Courier New" charset="0"/>
                </a:rPr>
                <a:t>true</a:t>
              </a:r>
            </a:p>
          </p:txBody>
        </p:sp>
        <p:grpSp>
          <p:nvGrpSpPr>
            <p:cNvPr id="6153" name="Group 9"/>
            <p:cNvGrpSpPr>
              <a:grpSpLocks/>
            </p:cNvGrpSpPr>
            <p:nvPr/>
          </p:nvGrpSpPr>
          <p:grpSpPr bwMode="auto">
            <a:xfrm>
              <a:off x="2112" y="2496"/>
              <a:ext cx="2112" cy="1682"/>
              <a:chOff x="2112" y="2496"/>
              <a:chExt cx="2112" cy="1682"/>
            </a:xfrm>
          </p:grpSpPr>
          <p:sp>
            <p:nvSpPr>
              <p:cNvPr id="446474" name="Text Box 10"/>
              <p:cNvSpPr txBox="1">
                <a:spLocks noChangeArrowheads="1"/>
              </p:cNvSpPr>
              <p:nvPr/>
            </p:nvSpPr>
            <p:spPr bwMode="auto">
              <a:xfrm>
                <a:off x="3024" y="3945"/>
                <a:ext cx="29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/>
                <a:ext uri="{91240B29-F687-4f45-9708-019B960494DF}"/>
                <a:ext uri="{AF507438-7753-43e0-B8FC-AC1667EBCBE1}"/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/>
                  <a:t>set</a:t>
                </a:r>
              </a:p>
            </p:txBody>
          </p:sp>
          <p:sp>
            <p:nvSpPr>
              <p:cNvPr id="446475" name="Oval 11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2112" cy="1392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6158" name="Group 12"/>
              <p:cNvGrpSpPr>
                <a:grpSpLocks/>
              </p:cNvGrpSpPr>
              <p:nvPr/>
            </p:nvGrpSpPr>
            <p:grpSpPr bwMode="auto">
              <a:xfrm>
                <a:off x="2236" y="2614"/>
                <a:ext cx="1892" cy="1169"/>
                <a:chOff x="2236" y="2134"/>
                <a:chExt cx="1892" cy="1169"/>
              </a:xfrm>
            </p:grpSpPr>
            <p:sp>
              <p:nvSpPr>
                <p:cNvPr id="44647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766" y="2134"/>
                  <a:ext cx="5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"the"</a:t>
                  </a:r>
                </a:p>
              </p:txBody>
            </p:sp>
            <p:sp>
              <p:nvSpPr>
                <p:cNvPr id="44647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76" y="2208"/>
                  <a:ext cx="46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"of"</a:t>
                  </a:r>
                </a:p>
              </p:txBody>
            </p:sp>
            <p:sp>
              <p:nvSpPr>
                <p:cNvPr id="44647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0" y="2505"/>
                  <a:ext cx="63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"from"</a:t>
                  </a:r>
                </a:p>
              </p:txBody>
            </p:sp>
            <p:sp>
              <p:nvSpPr>
                <p:cNvPr id="44648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052" y="2352"/>
                  <a:ext cx="46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b="1">
                      <a:solidFill>
                        <a:schemeClr val="accent2"/>
                      </a:solidFill>
                      <a:latin typeface="Courier New" charset="0"/>
                    </a:rPr>
                    <a:t>"to"</a:t>
                  </a:r>
                </a:p>
              </p:txBody>
            </p:sp>
            <p:sp>
              <p:nvSpPr>
                <p:cNvPr id="44648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062" y="2697"/>
                  <a:ext cx="5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"she"</a:t>
                  </a:r>
                </a:p>
              </p:txBody>
            </p:sp>
            <p:sp>
              <p:nvSpPr>
                <p:cNvPr id="44648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582" y="2784"/>
                  <a:ext cx="5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"you"</a:t>
                  </a:r>
                </a:p>
              </p:txBody>
            </p:sp>
            <p:sp>
              <p:nvSpPr>
                <p:cNvPr id="44648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264" y="3033"/>
                  <a:ext cx="5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"him"</a:t>
                  </a:r>
                </a:p>
              </p:txBody>
            </p:sp>
            <p:sp>
              <p:nvSpPr>
                <p:cNvPr id="446484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736" y="3072"/>
                  <a:ext cx="5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"why"</a:t>
                  </a:r>
                </a:p>
              </p:txBody>
            </p:sp>
            <p:sp>
              <p:nvSpPr>
                <p:cNvPr id="44648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534" y="2832"/>
                  <a:ext cx="46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"in"</a:t>
                  </a:r>
                </a:p>
              </p:txBody>
            </p:sp>
            <p:sp>
              <p:nvSpPr>
                <p:cNvPr id="44648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458" y="2496"/>
                  <a:ext cx="63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"down"</a:t>
                  </a:r>
                </a:p>
              </p:txBody>
            </p:sp>
            <p:sp>
              <p:nvSpPr>
                <p:cNvPr id="44648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236" y="2649"/>
                  <a:ext cx="46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"by"</a:t>
                  </a:r>
                </a:p>
              </p:txBody>
            </p:sp>
            <p:sp>
              <p:nvSpPr>
                <p:cNvPr id="44648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332" y="2256"/>
                  <a:ext cx="46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"if"</a:t>
                  </a:r>
                </a:p>
              </p:txBody>
            </p:sp>
          </p:grpSp>
        </p:grpSp>
        <p:sp>
          <p:nvSpPr>
            <p:cNvPr id="446489" name="Text Box 25"/>
            <p:cNvSpPr txBox="1">
              <a:spLocks noChangeArrowheads="1"/>
            </p:cNvSpPr>
            <p:nvPr/>
          </p:nvSpPr>
          <p:spPr bwMode="auto">
            <a:xfrm>
              <a:off x="352" y="3225"/>
              <a:ext cx="107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Courier New" charset="0"/>
                </a:rPr>
                <a:t>"</a:t>
              </a:r>
              <a:r>
                <a:rPr lang="en-US" dirty="0">
                  <a:latin typeface="Courier New" charset="0"/>
                </a:rPr>
                <a:t>be</a:t>
              </a:r>
              <a:r>
                <a:rPr lang="en-US" dirty="0" smtClean="0">
                  <a:latin typeface="Courier New" charset="0"/>
                </a:rPr>
                <a:t>" in set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446490" name="Text Box 26"/>
            <p:cNvSpPr txBox="1">
              <a:spLocks noChangeArrowheads="1"/>
            </p:cNvSpPr>
            <p:nvPr/>
          </p:nvSpPr>
          <p:spPr bwMode="auto">
            <a:xfrm>
              <a:off x="4494" y="3225"/>
              <a:ext cx="5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Courier New" charset="0"/>
                </a:rPr>
                <a:t>false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19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</a:t>
            </a:r>
            <a:r>
              <a:rPr lang="en-US" dirty="0" smtClean="0">
                <a:latin typeface="Courier New" panose="02070309020205020404" pitchFamily="49" charset="0"/>
              </a:rPr>
              <a:t>Set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Courier New" panose="02070309020205020404" pitchFamily="49" charset="0"/>
              </a:rPr>
              <a:t>An empty set:</a:t>
            </a:r>
            <a:r>
              <a:rPr lang="en-US" sz="2400" dirty="0">
                <a:cs typeface="Courier New" panose="02070309020205020404" pitchFamily="49" charset="0"/>
              </a:rPr>
              <a:t>	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		a = set()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0000"/>
              </a:lnSpc>
            </a:pPr>
            <a:r>
              <a:rPr lang="en-US" sz="2400" dirty="0" smtClean="0"/>
              <a:t>A set with elements in it: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</a:rPr>
              <a:t>	b = {"the", "hello", "happy"}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endParaRPr lang="en-US" sz="2000" b="1" dirty="0">
              <a:latin typeface="Courier New" panose="02070309020205020404" pitchFamily="49" charset="0"/>
            </a:endParaRPr>
          </a:p>
          <a:p>
            <a:pPr lvl="1" eaLnBrk="1" hangingPunct="1"/>
            <a:endParaRPr lang="en-US" sz="800" b="1" dirty="0"/>
          </a:p>
        </p:txBody>
      </p:sp>
      <p:graphicFrame>
        <p:nvGraphicFramePr>
          <p:cNvPr id="44851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040562"/>
              </p:ext>
            </p:extLst>
          </p:nvPr>
        </p:nvGraphicFramePr>
        <p:xfrm>
          <a:off x="1316334" y="3429000"/>
          <a:ext cx="9606223" cy="2773456"/>
        </p:xfrm>
        <a:graphic>
          <a:graphicData uri="http://schemas.openxmlformats.org/drawingml/2006/table">
            <a:tbl>
              <a:tblPr/>
              <a:tblGrid>
                <a:gridCol w="2401556"/>
                <a:gridCol w="7204667"/>
              </a:tblGrid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a.add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ourier New" panose="02070309020205020404" pitchFamily="49" charset="0"/>
                        </a:rPr>
                        <a:t>val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ＭＳ Ｐゴシック" charset="0"/>
                        <a:cs typeface="Courier New" panose="02070309020205020404" pitchFamily="49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adds element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to 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a.discard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ourier New" panose="02070309020205020404" pitchFamily="49" charset="0"/>
                        </a:rPr>
                        <a:t>val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ＭＳ Ｐゴシック" charset="0"/>
                        <a:cs typeface="Courier New" panose="02070309020205020404" pitchFamily="49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removes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from a if present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a.pop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()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ＭＳ Ｐゴシック" charset="0"/>
                        <a:cs typeface="Courier New" panose="02070309020205020404" pitchFamily="49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removes and returns a random element from 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a -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new set containing values in a but not in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a |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new set containing values in either a or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a &amp;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new set containing values in both a and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a ^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new set containing values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 a or b but not both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243166" y="6311900"/>
            <a:ext cx="31943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n-lt"/>
              </a:rPr>
              <a:t>You can also use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 smtClean="0">
                <a:latin typeface="+mn-lt"/>
              </a:rPr>
              <a:t>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latin typeface="+mn-lt"/>
                <a:cs typeface="Courier New" panose="02070309020205020404" pitchFamily="49" charset="0"/>
              </a:rPr>
              <a:t>, etc.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88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Looping over a set?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You must use a for element in structure loop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needed because sets have no indexes; can't </a:t>
            </a:r>
            <a:r>
              <a:rPr lang="en-US" dirty="0" smtClean="0">
                <a:latin typeface="Courier New" panose="02070309020205020404" pitchFamily="49" charset="0"/>
              </a:rPr>
              <a:t>get</a:t>
            </a:r>
            <a:r>
              <a:rPr lang="en-US" dirty="0" smtClean="0"/>
              <a:t> element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endParaRPr lang="en-US" b="1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04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a program to </a:t>
            </a:r>
            <a:r>
              <a:rPr lang="en-US" u="sng" dirty="0" smtClean="0"/>
              <a:t>count the number of occurrences</a:t>
            </a:r>
            <a:r>
              <a:rPr lang="en-US" dirty="0" smtClean="0"/>
              <a:t> of each unique word in a large text file (e.g. </a:t>
            </a:r>
            <a:r>
              <a:rPr lang="en-US" i="1" dirty="0" smtClean="0"/>
              <a:t>Moby Dick</a:t>
            </a:r>
            <a:r>
              <a:rPr lang="en-US" dirty="0" smtClean="0"/>
              <a:t> ).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Allow the user to type a word and report how many times that word appeared in the book.</a:t>
            </a:r>
          </a:p>
          <a:p>
            <a:pPr lvl="1" eaLnBrk="1" hangingPunct="1"/>
            <a:r>
              <a:rPr lang="en-US" dirty="0" smtClean="0"/>
              <a:t>Report all words that appeared in the book at least 500 times.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structure is appropriate for this problem?</a:t>
            </a:r>
          </a:p>
        </p:txBody>
      </p:sp>
    </p:spTree>
    <p:extLst>
      <p:ext uri="{BB962C8B-B14F-4D97-AF65-F5344CB8AC3E}">
        <p14:creationId xmlns:p14="http://schemas.microsoft.com/office/powerpoint/2010/main" val="396232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Dictionaries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dirty="0" smtClean="0"/>
              <a:t>dictionary</a:t>
            </a:r>
            <a:r>
              <a:rPr lang="en-US" dirty="0" smtClean="0"/>
              <a:t>: Holds a set of unique </a:t>
            </a:r>
            <a:r>
              <a:rPr lang="en-US" i="1" dirty="0" smtClean="0"/>
              <a:t>keys</a:t>
            </a:r>
            <a:r>
              <a:rPr lang="en-US" dirty="0" smtClean="0"/>
              <a:t> and a collection of </a:t>
            </a:r>
            <a:r>
              <a:rPr lang="en-US" i="1" dirty="0" smtClean="0"/>
              <a:t>values</a:t>
            </a:r>
            <a:r>
              <a:rPr lang="en-US" dirty="0" smtClean="0"/>
              <a:t>, where each key is associated with one value.</a:t>
            </a:r>
          </a:p>
          <a:p>
            <a:pPr lvl="1" eaLnBrk="1" hangingPunct="1"/>
            <a:r>
              <a:rPr lang="en-US" dirty="0" smtClean="0"/>
              <a:t>a.k.a. "map", "associative array", "hash"</a:t>
            </a:r>
          </a:p>
          <a:p>
            <a:pPr lvl="1" eaLnBrk="1" hangingPunct="1"/>
            <a:endParaRPr lang="en-US" sz="1200" dirty="0"/>
          </a:p>
          <a:p>
            <a:pPr eaLnBrk="1" hangingPunct="1"/>
            <a:r>
              <a:rPr lang="en-US" dirty="0" smtClean="0"/>
              <a:t>basic dictionary operations:</a:t>
            </a:r>
          </a:p>
          <a:p>
            <a:pPr lvl="1" eaLnBrk="1" hangingPunct="1"/>
            <a:r>
              <a:rPr lang="en-US" b="1" dirty="0" smtClean="0"/>
              <a:t>put</a:t>
            </a:r>
            <a:r>
              <a:rPr lang="en-US" dirty="0" smtClean="0"/>
              <a:t>(</a:t>
            </a:r>
            <a:r>
              <a:rPr lang="en-US" i="1" dirty="0" smtClean="0"/>
              <a:t>key</a:t>
            </a:r>
            <a:r>
              <a:rPr lang="en-US" dirty="0" smtClean="0"/>
              <a:t>, </a:t>
            </a:r>
            <a:r>
              <a:rPr lang="en-US" i="1" dirty="0" smtClean="0"/>
              <a:t>value </a:t>
            </a:r>
            <a:r>
              <a:rPr lang="en-US" dirty="0" smtClean="0"/>
              <a:t>): Adds a </a:t>
            </a:r>
            <a:br>
              <a:rPr lang="en-US" dirty="0" smtClean="0"/>
            </a:br>
            <a:r>
              <a:rPr lang="en-US" dirty="0" smtClean="0"/>
              <a:t>mapping from a key to</a:t>
            </a:r>
            <a:br>
              <a:rPr lang="en-US" dirty="0" smtClean="0"/>
            </a:br>
            <a:r>
              <a:rPr lang="en-US" dirty="0" smtClean="0"/>
              <a:t>a value.</a:t>
            </a:r>
            <a:br>
              <a:rPr lang="en-US" dirty="0" smtClean="0"/>
            </a:br>
            <a:endParaRPr lang="en-US" sz="800" dirty="0"/>
          </a:p>
          <a:p>
            <a:pPr lvl="1" eaLnBrk="1" hangingPunct="1"/>
            <a:r>
              <a:rPr lang="en-US" b="1" dirty="0" smtClean="0"/>
              <a:t>get</a:t>
            </a:r>
            <a:r>
              <a:rPr lang="en-US" dirty="0" smtClean="0"/>
              <a:t>(</a:t>
            </a:r>
            <a:r>
              <a:rPr lang="en-US" i="1" dirty="0" smtClean="0"/>
              <a:t>key </a:t>
            </a:r>
            <a:r>
              <a:rPr lang="en-US" dirty="0" smtClean="0"/>
              <a:t>): Retrieves the</a:t>
            </a:r>
            <a:br>
              <a:rPr lang="en-US" dirty="0" smtClean="0"/>
            </a:br>
            <a:r>
              <a:rPr lang="en-US" dirty="0" smtClean="0"/>
              <a:t>value mapped to the key.</a:t>
            </a:r>
            <a:br>
              <a:rPr lang="en-US" dirty="0" smtClean="0"/>
            </a:br>
            <a:endParaRPr lang="en-US" sz="800" dirty="0"/>
          </a:p>
          <a:p>
            <a:pPr lvl="1" eaLnBrk="1" hangingPunct="1"/>
            <a:r>
              <a:rPr lang="en-US" b="1" dirty="0" smtClean="0"/>
              <a:t>remove</a:t>
            </a:r>
            <a:r>
              <a:rPr lang="en-US" dirty="0" smtClean="0"/>
              <a:t>(</a:t>
            </a:r>
            <a:r>
              <a:rPr lang="en-US" i="1" dirty="0" smtClean="0"/>
              <a:t>key </a:t>
            </a:r>
            <a:r>
              <a:rPr lang="en-US" dirty="0" smtClean="0"/>
              <a:t>): Removes</a:t>
            </a:r>
            <a:br>
              <a:rPr lang="en-US" dirty="0" smtClean="0"/>
            </a:br>
            <a:r>
              <a:rPr lang="en-US" dirty="0" smtClean="0"/>
              <a:t>the given key and its</a:t>
            </a:r>
            <a:br>
              <a:rPr lang="en-US" dirty="0" smtClean="0"/>
            </a:br>
            <a:r>
              <a:rPr lang="en-US" dirty="0" smtClean="0"/>
              <a:t>mapped value.</a:t>
            </a:r>
          </a:p>
        </p:txBody>
      </p:sp>
      <p:pic>
        <p:nvPicPr>
          <p:cNvPr id="11268" name="Picture 4" descr="m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743201"/>
            <a:ext cx="40386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2133" name="Text Box 5"/>
          <p:cNvSpPr txBox="1">
            <a:spLocks noChangeArrowheads="1"/>
          </p:cNvSpPr>
          <p:nvPr/>
        </p:nvSpPr>
        <p:spPr bwMode="auto">
          <a:xfrm>
            <a:off x="5724526" y="5935663"/>
            <a:ext cx="46366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ourier New" charset="0"/>
              </a:rPr>
              <a:t>my_dict</a:t>
            </a:r>
            <a:r>
              <a:rPr lang="en-US" dirty="0" smtClean="0">
                <a:latin typeface="Courier New" charset="0"/>
              </a:rPr>
              <a:t>["Juliet"]</a:t>
            </a:r>
            <a:r>
              <a:rPr lang="en-US" dirty="0" smtClean="0">
                <a:latin typeface="Tahoma" charset="0"/>
              </a:rPr>
              <a:t> </a:t>
            </a:r>
            <a:r>
              <a:rPr lang="en-US" dirty="0">
                <a:latin typeface="Tahoma" charset="0"/>
              </a:rPr>
              <a:t>returns </a:t>
            </a:r>
            <a:r>
              <a:rPr lang="en-US" dirty="0">
                <a:latin typeface="Courier New" charset="0"/>
              </a:rPr>
              <a:t>"Capulet"</a:t>
            </a:r>
          </a:p>
        </p:txBody>
      </p:sp>
    </p:spTree>
    <p:extLst>
      <p:ext uri="{BB962C8B-B14F-4D97-AF65-F5344CB8AC3E}">
        <p14:creationId xmlns:p14="http://schemas.microsoft.com/office/powerpoint/2010/main" val="183045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828" y="218168"/>
            <a:ext cx="10515600" cy="1325563"/>
          </a:xfrm>
        </p:spPr>
        <p:txBody>
          <a:bodyPr/>
          <a:lstStyle/>
          <a:p>
            <a:pPr eaLnBrk="1" hangingPunct="1"/>
            <a:r>
              <a:rPr lang="en-US" dirty="0" smtClean="0"/>
              <a:t>Creating dictionaries</a:t>
            </a:r>
          </a:p>
        </p:txBody>
      </p:sp>
      <p:pic>
        <p:nvPicPr>
          <p:cNvPr id="11268" name="Picture 4" descr="m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836" y="757175"/>
            <a:ext cx="40386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072" y="1319667"/>
            <a:ext cx="11049000" cy="5347833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Creating a dictionary</a:t>
            </a:r>
          </a:p>
          <a:p>
            <a:pPr lvl="1"/>
            <a:r>
              <a:rPr lang="en-US" dirty="0" smtClean="0">
                <a:ea typeface="ＭＳ Ｐゴシック" charset="0"/>
                <a:cs typeface="Times New Roman" charset="0"/>
              </a:rPr>
              <a:t> {</a:t>
            </a:r>
            <a:r>
              <a:rPr lang="en-US" b="1" dirty="0" smtClean="0">
                <a:ea typeface="ＭＳ Ｐゴシック" charset="0"/>
                <a:cs typeface="Times New Roman" charset="0"/>
              </a:rPr>
              <a:t>key</a:t>
            </a:r>
            <a:r>
              <a:rPr lang="en-US" dirty="0" smtClean="0">
                <a:ea typeface="ＭＳ Ｐゴシック" charset="0"/>
                <a:cs typeface="Times New Roman" charset="0"/>
              </a:rPr>
              <a:t> : </a:t>
            </a:r>
            <a:r>
              <a:rPr lang="en-US" b="1" dirty="0" smtClean="0">
                <a:ea typeface="ＭＳ Ｐゴシック" charset="0"/>
                <a:cs typeface="Times New Roman" charset="0"/>
              </a:rPr>
              <a:t>value, …, key : value</a:t>
            </a:r>
            <a:r>
              <a:rPr lang="en-US" dirty="0" smtClean="0">
                <a:ea typeface="ＭＳ Ｐゴシック" charset="0"/>
                <a:cs typeface="Times New Roman" charset="0"/>
              </a:rPr>
              <a:t>}</a:t>
            </a:r>
          </a:p>
          <a:p>
            <a:pPr marL="457200" lvl="1" indent="0">
              <a:buNone/>
            </a:pPr>
            <a:endParaRPr lang="en-US" sz="2000" dirty="0">
              <a:ea typeface="ＭＳ Ｐゴシック" charset="0"/>
              <a:cs typeface="Times New Roman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latin typeface="Courier New" charset="0"/>
              </a:rPr>
              <a:t>    </a:t>
            </a:r>
            <a:r>
              <a:rPr lang="en-US" sz="2400" dirty="0" err="1" smtClean="0">
                <a:latin typeface="Courier New" charset="0"/>
              </a:rPr>
              <a:t>my_dict</a:t>
            </a:r>
            <a:r>
              <a:rPr lang="en-US" sz="2400" dirty="0" smtClean="0">
                <a:latin typeface="Courier New" charset="0"/>
              </a:rPr>
              <a:t> = {"Romeo": "Montague",</a:t>
            </a:r>
          </a:p>
          <a:p>
            <a:pPr marL="0" indent="0">
              <a:buNone/>
              <a:defRPr/>
            </a:pPr>
            <a:r>
              <a:rPr lang="en-US" sz="2400" dirty="0" smtClean="0">
                <a:latin typeface="Courier New" charset="0"/>
              </a:rPr>
              <a:t>               "Tyler"</a:t>
            </a:r>
            <a:r>
              <a:rPr lang="en-US" sz="2400" dirty="0" smtClean="0">
                <a:latin typeface="Tahoma" charset="0"/>
              </a:rPr>
              <a:t> :</a:t>
            </a:r>
            <a:r>
              <a:rPr lang="en-US" sz="2400" dirty="0" smtClean="0">
                <a:latin typeface="Courier New" charset="0"/>
              </a:rPr>
              <a:t>"</a:t>
            </a:r>
            <a:r>
              <a:rPr lang="en-US" sz="2400" dirty="0">
                <a:latin typeface="Courier New" charset="0"/>
              </a:rPr>
              <a:t>Durden</a:t>
            </a:r>
            <a:r>
              <a:rPr lang="en-US" sz="2400" dirty="0" smtClean="0">
                <a:latin typeface="Courier New" charset="0"/>
              </a:rPr>
              <a:t>",</a:t>
            </a:r>
            <a:endParaRPr lang="en-US" sz="2400" dirty="0">
              <a:latin typeface="Courier New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latin typeface="Courier New" charset="0"/>
              </a:rPr>
              <a:t>               "Tybalt" : "</a:t>
            </a:r>
            <a:r>
              <a:rPr lang="en-US" sz="2400" dirty="0">
                <a:latin typeface="Courier New" charset="0"/>
              </a:rPr>
              <a:t>Capulet</a:t>
            </a:r>
            <a:r>
              <a:rPr lang="en-US" sz="2400" dirty="0" smtClean="0">
                <a:latin typeface="Courier New" charset="0"/>
              </a:rPr>
              <a:t>",</a:t>
            </a:r>
            <a:endParaRPr lang="en-US" sz="2400" dirty="0">
              <a:latin typeface="Courier New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latin typeface="Courier New" charset="0"/>
              </a:rPr>
              <a:t>               "Juliet" :"</a:t>
            </a:r>
            <a:r>
              <a:rPr lang="en-US" sz="2400" dirty="0">
                <a:latin typeface="Courier New" charset="0"/>
              </a:rPr>
              <a:t>Capulet</a:t>
            </a:r>
            <a:r>
              <a:rPr lang="en-US" sz="2400" dirty="0" smtClean="0">
                <a:latin typeface="Courier New" charset="0"/>
              </a:rPr>
              <a:t>" }</a:t>
            </a:r>
            <a:endParaRPr lang="en-US" sz="2400" dirty="0">
              <a:latin typeface="Courier New" charset="0"/>
            </a:endParaRPr>
          </a:p>
          <a:p>
            <a:pPr marL="457200" lvl="1" indent="0">
              <a:buNone/>
            </a:pPr>
            <a:endParaRPr lang="en-US" sz="2000" dirty="0" smtClean="0">
              <a:ea typeface="ＭＳ Ｐゴシック" charset="0"/>
              <a:cs typeface="Times New Roman" charset="0"/>
            </a:endParaRPr>
          </a:p>
          <a:p>
            <a:pPr marL="457200" lvl="1" indent="0">
              <a:buNone/>
            </a:pPr>
            <a:r>
              <a:rPr lang="en-US" dirty="0" err="1" smtClean="0">
                <a:ea typeface="ＭＳ Ｐゴシック" charset="0"/>
                <a:cs typeface="Times New Roman" charset="0"/>
              </a:rPr>
              <a:t>my_dict</a:t>
            </a:r>
            <a:r>
              <a:rPr lang="en-US" dirty="0" smtClean="0">
                <a:ea typeface="ＭＳ Ｐゴシック" charset="0"/>
                <a:cs typeface="Times New Roman" charset="0"/>
              </a:rPr>
              <a:t>[</a:t>
            </a:r>
            <a:r>
              <a:rPr lang="en-US" b="1" dirty="0" smtClean="0">
                <a:ea typeface="ＭＳ Ｐゴシック" charset="0"/>
                <a:cs typeface="Times New Roman" charset="0"/>
              </a:rPr>
              <a:t>key</a:t>
            </a:r>
            <a:r>
              <a:rPr lang="en-US" dirty="0" smtClean="0">
                <a:ea typeface="ＭＳ Ｐゴシック" charset="0"/>
                <a:cs typeface="Times New Roman" charset="0"/>
              </a:rPr>
              <a:t>] = </a:t>
            </a:r>
            <a:r>
              <a:rPr lang="en-US" b="1" dirty="0" smtClean="0">
                <a:ea typeface="ＭＳ Ｐゴシック" charset="0"/>
                <a:cs typeface="Times New Roman" charset="0"/>
              </a:rPr>
              <a:t>value</a:t>
            </a:r>
          </a:p>
          <a:p>
            <a:pPr marL="457200" lvl="1" indent="0">
              <a:buNone/>
            </a:pPr>
            <a:r>
              <a:rPr lang="en-US" dirty="0" smtClean="0">
                <a:ea typeface="ＭＳ Ｐゴシック" charset="0"/>
                <a:cs typeface="Times New Roman" charset="0"/>
              </a:rPr>
              <a:t>     adds </a:t>
            </a:r>
            <a:r>
              <a:rPr lang="en-US" dirty="0">
                <a:ea typeface="ＭＳ Ｐゴシック" charset="0"/>
                <a:cs typeface="Times New Roman" charset="0"/>
              </a:rPr>
              <a:t>a mapping from the given key to the given value;</a:t>
            </a:r>
            <a:br>
              <a:rPr lang="en-US" dirty="0">
                <a:ea typeface="ＭＳ Ｐゴシック" charset="0"/>
                <a:cs typeface="Times New Roman" charset="0"/>
              </a:rPr>
            </a:br>
            <a:r>
              <a:rPr lang="en-US" dirty="0">
                <a:ea typeface="ＭＳ Ｐゴシック" charset="0"/>
                <a:cs typeface="Times New Roman" charset="0"/>
              </a:rPr>
              <a:t>     if the key already exists, replaces its value with the given one</a:t>
            </a:r>
          </a:p>
          <a:p>
            <a:pPr marL="457200" lvl="1" indent="0">
              <a:buNone/>
            </a:pPr>
            <a:endParaRPr lang="en-US" sz="2000" dirty="0">
              <a:ea typeface="ＭＳ Ｐゴシック" charset="0"/>
              <a:cs typeface="Times New Roman" charset="0"/>
            </a:endParaRPr>
          </a:p>
          <a:p>
            <a:pPr marL="457200" lvl="1" indent="0">
              <a:buNone/>
            </a:pPr>
            <a:r>
              <a:rPr lang="en-US" sz="2600" dirty="0" smtClean="0">
                <a:ea typeface="ＭＳ Ｐゴシック" charset="0"/>
                <a:cs typeface="Times New Roman" charset="0"/>
              </a:rPr>
              <a:t>Accessing values:</a:t>
            </a:r>
          </a:p>
          <a:p>
            <a:pPr marL="457200" lvl="1" indent="0">
              <a:buNone/>
            </a:pPr>
            <a:endParaRPr lang="en-US" sz="2600" dirty="0" smtClean="0">
              <a:ea typeface="ＭＳ Ｐゴシック" charset="0"/>
              <a:cs typeface="Times New Roman" charset="0"/>
            </a:endParaRPr>
          </a:p>
          <a:p>
            <a:pPr lvl="1"/>
            <a:r>
              <a:rPr lang="en-US" sz="2600" dirty="0" err="1" smtClean="0">
                <a:ea typeface="ＭＳ Ｐゴシック" charset="0"/>
                <a:cs typeface="Times New Roman" charset="0"/>
              </a:rPr>
              <a:t>my_dict</a:t>
            </a:r>
            <a:r>
              <a:rPr lang="en-US" sz="2600" dirty="0" smtClean="0">
                <a:ea typeface="ＭＳ Ｐゴシック" charset="0"/>
                <a:cs typeface="Times New Roman" charset="0"/>
              </a:rPr>
              <a:t>[</a:t>
            </a:r>
            <a:r>
              <a:rPr lang="en-US" sz="2600" b="1" dirty="0" smtClean="0">
                <a:ea typeface="ＭＳ Ｐゴシック" charset="0"/>
                <a:cs typeface="Times New Roman" charset="0"/>
              </a:rPr>
              <a:t>key</a:t>
            </a:r>
            <a:r>
              <a:rPr lang="en-US" sz="2600" dirty="0" smtClean="0">
                <a:ea typeface="ＭＳ Ｐゴシック" charset="0"/>
                <a:cs typeface="Times New Roman" charset="0"/>
              </a:rPr>
              <a:t>]</a:t>
            </a:r>
          </a:p>
          <a:p>
            <a:pPr marL="457200" lvl="1" indent="0">
              <a:buNone/>
            </a:pPr>
            <a:r>
              <a:rPr lang="en-US" sz="2600" dirty="0" smtClean="0">
                <a:ea typeface="ＭＳ Ｐゴシック" charset="0"/>
                <a:cs typeface="Times New Roman" charset="0"/>
              </a:rPr>
              <a:t>     returns </a:t>
            </a:r>
            <a:r>
              <a:rPr lang="en-US" sz="2600" dirty="0">
                <a:ea typeface="ＭＳ Ｐゴシック" charset="0"/>
                <a:cs typeface="Times New Roman" charset="0"/>
              </a:rPr>
              <a:t>the value mapped to the given key (error if key not found</a:t>
            </a:r>
            <a:r>
              <a:rPr lang="en-US" sz="2600" dirty="0" smtClean="0">
                <a:ea typeface="ＭＳ Ｐゴシック" charset="0"/>
                <a:cs typeface="Times New Roman" charset="0"/>
              </a:rPr>
              <a:t>)</a:t>
            </a:r>
          </a:p>
          <a:p>
            <a:pPr marL="457200" lvl="1" indent="0">
              <a:buNone/>
            </a:pPr>
            <a:endParaRPr lang="en-US" sz="2800" dirty="0" smtClean="0">
              <a:latin typeface="Courier New" charset="0"/>
            </a:endParaRPr>
          </a:p>
          <a:p>
            <a:pPr marL="457200" lvl="1" indent="0">
              <a:buNone/>
            </a:pPr>
            <a:r>
              <a:rPr lang="en-US" sz="2600" dirty="0" err="1" smtClean="0">
                <a:latin typeface="Courier New" charset="0"/>
              </a:rPr>
              <a:t>my_dict</a:t>
            </a:r>
            <a:r>
              <a:rPr lang="en-US" sz="2600" dirty="0">
                <a:latin typeface="Courier New" charset="0"/>
              </a:rPr>
              <a:t>["Juliet</a:t>
            </a:r>
            <a:r>
              <a:rPr lang="en-US" sz="2600" dirty="0" smtClean="0">
                <a:latin typeface="Courier New" charset="0"/>
              </a:rPr>
              <a:t>"] 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produces</a:t>
            </a:r>
            <a:r>
              <a:rPr lang="en-US" sz="2600" dirty="0" smtClean="0">
                <a:latin typeface="Courier New" charset="0"/>
              </a:rPr>
              <a:t> "Capulet"</a:t>
            </a:r>
            <a:endParaRPr lang="en-US" sz="2600" dirty="0" smtClean="0">
              <a:ea typeface="ＭＳ Ｐゴシック" charset="0"/>
              <a:cs typeface="Times New Roman" charset="0"/>
            </a:endParaRPr>
          </a:p>
          <a:p>
            <a:pPr marL="457200" lvl="1" indent="0">
              <a:buNone/>
            </a:pPr>
            <a:endParaRPr lang="en-US" sz="2600" dirty="0">
              <a:ea typeface="ＭＳ Ｐゴシック" charset="0"/>
            </a:endParaRPr>
          </a:p>
          <a:p>
            <a:pPr marL="457200" lvl="1" indent="0">
              <a:buNone/>
            </a:pPr>
            <a:endParaRPr lang="en-US" sz="1200" dirty="0">
              <a:latin typeface="Arial" charset="0"/>
              <a:ea typeface="ＭＳ Ｐゴシック" charset="0"/>
            </a:endParaRPr>
          </a:p>
        </p:txBody>
      </p:sp>
      <p:sp>
        <p:nvSpPr>
          <p:cNvPr id="432133" name="Text Box 5"/>
          <p:cNvSpPr txBox="1">
            <a:spLocks noChangeArrowheads="1"/>
          </p:cNvSpPr>
          <p:nvPr/>
        </p:nvSpPr>
        <p:spPr bwMode="auto">
          <a:xfrm>
            <a:off x="1250498" y="3597893"/>
            <a:ext cx="446450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endParaRPr lang="en-US" dirty="0" smtClean="0">
              <a:latin typeface="Courier New" charset="0"/>
            </a:endParaRPr>
          </a:p>
          <a:p>
            <a:pPr>
              <a:defRPr/>
            </a:pPr>
            <a:endParaRPr lang="en-US" dirty="0">
              <a:latin typeface="Courier New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0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Dictionary </a:t>
            </a:r>
            <a:r>
              <a:rPr lang="en-US" dirty="0" smtClean="0"/>
              <a:t>functions</a:t>
            </a:r>
          </a:p>
        </p:txBody>
      </p:sp>
      <p:graphicFrame>
        <p:nvGraphicFramePr>
          <p:cNvPr id="43520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246598"/>
              </p:ext>
            </p:extLst>
          </p:nvPr>
        </p:nvGraphicFramePr>
        <p:xfrm>
          <a:off x="1105319" y="1863411"/>
          <a:ext cx="10147998" cy="3297127"/>
        </p:xfrm>
        <a:graphic>
          <a:graphicData uri="http://schemas.openxmlformats.org/drawingml/2006/table">
            <a:tbl>
              <a:tblPr/>
              <a:tblGrid>
                <a:gridCol w="3074796"/>
                <a:gridCol w="7073202"/>
              </a:tblGrid>
              <a:tr h="640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my_dict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] =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value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adds a mapping from the given key to the given value;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if the key already exists, replaces its value with the given one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my_dict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]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the value mapped to the given key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(error if key not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found)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items()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 a new view of the dictionary’s items ((key, value) pairs)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pop(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removes any existing mapping for the given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 and returns it (error if key not found)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popitem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removes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and returns an arbitrary (key, value) pair (error if empty)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keys()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returns the dictionary's keys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values()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the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dictionary's values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75174" y="4968945"/>
            <a:ext cx="102786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latin typeface="+mn-lt"/>
              </a:rPr>
              <a:t>You can also use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dirty="0" smtClean="0">
                <a:latin typeface="+mn-lt"/>
              </a:rPr>
              <a:t>,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, etc.</a:t>
            </a:r>
            <a:endParaRPr lang="en-US" sz="2800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1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1509</Words>
  <Application>Microsoft Office PowerPoint</Application>
  <PresentationFormat>Widescreen</PresentationFormat>
  <Paragraphs>312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0" baseType="lpstr">
      <vt:lpstr>ＭＳ Ｐゴシック</vt:lpstr>
      <vt:lpstr>ＭＳ Ｐゴシック</vt:lpstr>
      <vt:lpstr>Arial</vt:lpstr>
      <vt:lpstr>Calibri</vt:lpstr>
      <vt:lpstr>Calibri (Body)</vt:lpstr>
      <vt:lpstr>Calibri Light</vt:lpstr>
      <vt:lpstr>Courier New</vt:lpstr>
      <vt:lpstr>Tahoma</vt:lpstr>
      <vt:lpstr>Times New Roman</vt:lpstr>
      <vt:lpstr>Verdana</vt:lpstr>
      <vt:lpstr>Wingdings</vt:lpstr>
      <vt:lpstr>Wingdings 2</vt:lpstr>
      <vt:lpstr>Office Theme</vt:lpstr>
      <vt:lpstr>Building Python Programs</vt:lpstr>
      <vt:lpstr>Exercise</vt:lpstr>
      <vt:lpstr>Sets </vt:lpstr>
      <vt:lpstr>Creating a Set</vt:lpstr>
      <vt:lpstr>Looping over a set?</vt:lpstr>
      <vt:lpstr>Exercise</vt:lpstr>
      <vt:lpstr>Dictionaries</vt:lpstr>
      <vt:lpstr>Creating dictionaries</vt:lpstr>
      <vt:lpstr>Dictionary functions</vt:lpstr>
      <vt:lpstr>Using dictionaries</vt:lpstr>
      <vt:lpstr>Dictionaries and tallying</vt:lpstr>
      <vt:lpstr>Looping over a set or dictionary?</vt:lpstr>
      <vt:lpstr>items, keys and values</vt:lpstr>
      <vt:lpstr>Exercise</vt:lpstr>
      <vt:lpstr>Exercise</vt:lpstr>
      <vt:lpstr>PowerPoint Presentation</vt:lpstr>
      <vt:lpstr>What is the right structure?</vt:lpstr>
      <vt:lpstr>What is the right structure?</vt:lpstr>
      <vt:lpstr>Exercise</vt:lpstr>
      <vt:lpstr>PowerPoint Presentation</vt:lpstr>
      <vt:lpstr>Exercise</vt:lpstr>
      <vt:lpstr>2d Structure Access</vt:lpstr>
      <vt:lpstr>Exercise</vt:lpstr>
      <vt:lpstr>Exercise</vt:lpstr>
      <vt:lpstr>Exercise</vt:lpstr>
      <vt:lpstr>Exercise</vt:lpstr>
      <vt:lpstr>Exercise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21</cp:revision>
  <dcterms:created xsi:type="dcterms:W3CDTF">2016-10-23T15:01:59Z</dcterms:created>
  <dcterms:modified xsi:type="dcterms:W3CDTF">2018-09-29T09:07:43Z</dcterms:modified>
</cp:coreProperties>
</file>