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88" r:id="rId2"/>
    <p:sldId id="289" r:id="rId3"/>
    <p:sldId id="262" r:id="rId4"/>
    <p:sldId id="263" r:id="rId5"/>
    <p:sldId id="264" r:id="rId6"/>
    <p:sldId id="282" r:id="rId7"/>
    <p:sldId id="267" r:id="rId8"/>
    <p:sldId id="268" r:id="rId9"/>
    <p:sldId id="270" r:id="rId10"/>
    <p:sldId id="271" r:id="rId11"/>
    <p:sldId id="272" r:id="rId12"/>
    <p:sldId id="287" r:id="rId13"/>
    <p:sldId id="273" r:id="rId14"/>
    <p:sldId id="274" r:id="rId15"/>
    <p:sldId id="280" r:id="rId16"/>
    <p:sldId id="283" r:id="rId17"/>
    <p:sldId id="285" r:id="rId18"/>
    <p:sldId id="286" r:id="rId19"/>
    <p:sldId id="284" r:id="rId20"/>
    <p:sldId id="281" r:id="rId21"/>
    <p:sldId id="276" r:id="rId22"/>
    <p:sldId id="321" r:id="rId23"/>
    <p:sldId id="322" r:id="rId24"/>
    <p:sldId id="323" r:id="rId25"/>
    <p:sldId id="324" r:id="rId26"/>
    <p:sldId id="290" r:id="rId27"/>
    <p:sldId id="291" r:id="rId28"/>
    <p:sldId id="292" r:id="rId29"/>
    <p:sldId id="293" r:id="rId30"/>
    <p:sldId id="294" r:id="rId31"/>
    <p:sldId id="295" r:id="rId32"/>
    <p:sldId id="308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10" r:id="rId46"/>
    <p:sldId id="309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0" r:id="rId57"/>
    <p:sldId id="325" r:id="rId58"/>
    <p:sldId id="326" r:id="rId59"/>
    <p:sldId id="327" r:id="rId60"/>
    <p:sldId id="328" r:id="rId61"/>
    <p:sldId id="329" r:id="rId62"/>
    <p:sldId id="330" r:id="rId63"/>
    <p:sldId id="331" r:id="rId64"/>
    <p:sldId id="332" r:id="rId65"/>
    <p:sldId id="333" r:id="rId66"/>
    <p:sldId id="334" r:id="rId67"/>
    <p:sldId id="335" r:id="rId68"/>
    <p:sldId id="336" r:id="rId69"/>
    <p:sldId id="337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60606-8FAC-4A99-B938-3BD10DA689F5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0813F-2DC0-4579-AE83-106C293F0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DD5B-744B-43B3-B887-F52642BDB50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7523F-3939-4BD7-A75E-FFCDCC553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3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It's basically not possible to write a swap method that accepts two ints.</a:t>
            </a:r>
          </a:p>
          <a:p>
            <a:r>
              <a:rPr lang="en-US" smtClean="0">
                <a:latin typeface="Arial" panose="020B0604020202020204" pitchFamily="34" charset="0"/>
              </a:rPr>
              <a:t>swap can't escape from itself to modify the outside world.</a:t>
            </a:r>
          </a:p>
          <a:p>
            <a:r>
              <a:rPr lang="en-US" smtClean="0">
                <a:latin typeface="Arial" panose="020B0604020202020204" pitchFamily="34" charset="0"/>
              </a:rPr>
              <a:t>(sort of like the villains in the holodeck on Star Trek; they can wreak havoc in their holo-world, but they can't leave and attack the real Enterprise outside.)</a:t>
            </a:r>
          </a:p>
        </p:txBody>
      </p:sp>
    </p:spTree>
    <p:extLst>
      <p:ext uri="{BB962C8B-B14F-4D97-AF65-F5344CB8AC3E}">
        <p14:creationId xmlns:p14="http://schemas.microsoft.com/office/powerpoint/2010/main" val="3611758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5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8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4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232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mtClean="0">
                <a:latin typeface="Arial" panose="020B0604020202020204" pitchFamily="34" charset="0"/>
              </a:rPr>
              <a:t>Note: This is also the reason that it works when you pass the </a:t>
            </a:r>
            <a:r>
              <a:rPr lang="en-US" smtClean="0">
                <a:latin typeface="Courier New" panose="02070309020205020404" pitchFamily="49" charset="0"/>
              </a:rPr>
              <a:t>Graphics g</a:t>
            </a:r>
            <a:r>
              <a:rPr lang="en-US" smtClean="0">
                <a:latin typeface="Arial" panose="020B0604020202020204" pitchFamily="34" charset="0"/>
              </a:rPr>
              <a:t> as a parameter to a method, because it is drawing with the same pen object onto the same window.</a:t>
            </a:r>
          </a:p>
        </p:txBody>
      </p:sp>
    </p:spTree>
    <p:extLst>
      <p:ext uri="{BB962C8B-B14F-4D97-AF65-F5344CB8AC3E}">
        <p14:creationId xmlns:p14="http://schemas.microsoft.com/office/powerpoint/2010/main" val="1468667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74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038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probably won't reach this in lecture; it's here just in case.</a:t>
            </a:r>
          </a:p>
        </p:txBody>
      </p:sp>
    </p:spTree>
    <p:extLst>
      <p:ext uri="{BB962C8B-B14F-4D97-AF65-F5344CB8AC3E}">
        <p14:creationId xmlns:p14="http://schemas.microsoft.com/office/powerpoint/2010/main" val="569926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14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8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4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04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7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6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63F02-01DD-48B0-8EDA-CC4350E9581A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70F0-70F1-4B73-A36D-C6A3B174B3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8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smtClean="0"/>
              <a:t>Chapter 7: Lists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2084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It is common to use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 to access list elements.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0 4 11 0 44 0 0 2 </a:t>
            </a:r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Sometimes we assign each element a value in a loop.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8):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2 *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3505200" y="5130800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259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5014119" y="2548463"/>
            <a:ext cx="2163762" cy="28098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endParaRPr lang="en-US" dirty="0" smtClean="0"/>
          </a:p>
        </p:txBody>
      </p:sp>
      <p:sp>
        <p:nvSpPr>
          <p:cNvPr id="183603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Use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  <a:r>
              <a:rPr lang="en-US" dirty="0" smtClean="0"/>
              <a:t> to find the number of elements in a list.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(numbers)):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+ " ", end='')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output: 0 2 4 6 8 10 12 14</a:t>
            </a: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What expressions refer to:</a:t>
            </a:r>
          </a:p>
          <a:p>
            <a:pPr lvl="1" eaLnBrk="1" hangingPunct="1"/>
            <a:r>
              <a:rPr lang="en-US" dirty="0" smtClean="0"/>
              <a:t>The last element of any list?  </a:t>
            </a:r>
          </a:p>
          <a:p>
            <a:pPr lvl="1" eaLnBrk="1" hangingPunct="1"/>
            <a:r>
              <a:rPr lang="en-US" dirty="0" smtClean="0"/>
              <a:t>The middle element?</a:t>
            </a:r>
          </a:p>
        </p:txBody>
      </p:sp>
    </p:spTree>
    <p:extLst>
      <p:ext uri="{BB962C8B-B14F-4D97-AF65-F5344CB8AC3E}">
        <p14:creationId xmlns:p14="http://schemas.microsoft.com/office/powerpoint/2010/main" val="34677202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0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</a:t>
            </a:r>
            <a:r>
              <a:rPr lang="en-US" dirty="0" smtClean="0">
                <a:latin typeface="Courier New" panose="02070309020205020404" pitchFamily="49" charset="0"/>
              </a:rPr>
              <a:t>for</a:t>
            </a:r>
            <a:r>
              <a:rPr lang="en-US" dirty="0" smtClean="0"/>
              <a:t> loops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also loop directly over lists, just as with strings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list = [1, 3, 6, 23, 43, 12]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number in list: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(number + " ", end='')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print()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output: 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6 23 43 12 </a:t>
            </a:r>
            <a:endParaRPr lang="en-US" dirty="0" smtClean="0"/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3547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question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a list to solve the weather problem: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7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</p:txBody>
      </p:sp>
    </p:spTree>
    <p:extLst>
      <p:ext uri="{BB962C8B-B14F-4D97-AF65-F5344CB8AC3E}">
        <p14:creationId xmlns:p14="http://schemas.microsoft.com/office/powerpoint/2010/main" val="164872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Weather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28800" y="1371601"/>
            <a:ext cx="88392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Reads temperatures from the user, computes average and # days above average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err="1">
                <a:latin typeface="Courier New" panose="02070309020205020404" pitchFamily="49" charset="0"/>
              </a:rPr>
              <a:t>d</a:t>
            </a:r>
            <a:r>
              <a:rPr lang="en-US" sz="1400" dirty="0" err="1" smtClean="0">
                <a:latin typeface="Courier New" panose="02070309020205020404" pitchFamily="49" charset="0"/>
              </a:rPr>
              <a:t>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latin typeface="Courier New" panose="02070309020205020404" pitchFamily="49" charset="0"/>
              </a:rPr>
              <a:t>temps </a:t>
            </a:r>
            <a:r>
              <a:rPr lang="en-US" sz="1400" b="1" dirty="0">
                <a:latin typeface="Courier New" panose="02070309020205020404" pitchFamily="49" charset="0"/>
              </a:rPr>
              <a:t>= </a:t>
            </a:r>
            <a:r>
              <a:rPr lang="en-US" sz="1400" b="1" dirty="0" smtClean="0">
                <a:latin typeface="Courier New" panose="02070309020205020404" pitchFamily="49" charset="0"/>
              </a:rPr>
              <a:t>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store days' temperatures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read/store each day's temperature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</a:rPr>
              <a:t>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sum += temps[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average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sum </a:t>
            </a:r>
            <a:r>
              <a:rPr lang="en-US" sz="1400" dirty="0">
                <a:latin typeface="Courier New" panose="02070309020205020404" pitchFamily="49" charset="0"/>
              </a:rPr>
              <a:t>/ </a:t>
            </a:r>
            <a:r>
              <a:rPr lang="en-US" sz="1400" dirty="0" smtClean="0">
                <a:latin typeface="Courier New" panose="02070309020205020404" pitchFamily="49" charset="0"/>
              </a:rPr>
              <a:t>days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count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see if each day is above average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if (</a:t>
            </a:r>
            <a:r>
              <a:rPr lang="en-US" sz="1400" b="1" dirty="0">
                <a:latin typeface="Courier New" panose="02070309020205020404" pitchFamily="49" charset="0"/>
              </a:rPr>
              <a:t>temps[</a:t>
            </a:r>
            <a:r>
              <a:rPr lang="en-US" sz="1400" b="1" dirty="0" err="1">
                <a:latin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</a:rPr>
              <a:t>]</a:t>
            </a:r>
            <a:r>
              <a:rPr lang="en-US" sz="1400" dirty="0">
                <a:latin typeface="Courier New" panose="02070309020205020404" pitchFamily="49" charset="0"/>
              </a:rPr>
              <a:t> &gt; average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    count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+= 1</a:t>
            </a: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report results</a:t>
            </a: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Average temp = </a:t>
            </a:r>
            <a:r>
              <a:rPr lang="en-US" sz="1400" dirty="0" smtClean="0">
                <a:latin typeface="Courier New" panose="02070309020205020404" pitchFamily="49" charset="0"/>
              </a:rPr>
              <a:t>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5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</a:t>
            </a:r>
            <a:r>
              <a:rPr lang="en-US" sz="1400" dirty="0">
                <a:latin typeface="Courier New" panose="02070309020205020404" pitchFamily="49" charset="0"/>
              </a:rPr>
              <a:t>+ " days above average</a:t>
            </a:r>
            <a:r>
              <a:rPr lang="en-US" sz="1400" dirty="0" smtClean="0">
                <a:latin typeface="Courier New" panose="02070309020205020404" pitchFamily="49" charset="0"/>
              </a:rPr>
              <a:t>")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0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in a temperature or "done" to finish</a:t>
            </a:r>
            <a:endParaRPr lang="en-US" sz="18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24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declaration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374650" indent="-285750">
              <a:buNone/>
              <a:tabLst>
                <a:tab pos="2003425" algn="l"/>
                <a:tab pos="4689475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[]</a:t>
            </a:r>
          </a:p>
          <a:p>
            <a:pPr marL="742950" lvl="1" indent="-285750">
              <a:buNone/>
              <a:tabLst>
                <a:tab pos="2003425" algn="l"/>
                <a:tab pos="4689475" algn="l"/>
              </a:tabLst>
            </a:pPr>
            <a:endParaRPr lang="en-US" sz="800" dirty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r>
              <a:rPr lang="en-US" dirty="0" smtClean="0"/>
              <a:t>Example:</a:t>
            </a:r>
          </a:p>
          <a:p>
            <a:pPr marL="742950" lvl="1" indent="-285750">
              <a:buNone/>
              <a:tabLst>
                <a:tab pos="2003425" algn="l"/>
                <a:tab pos="4689475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[]</a:t>
            </a:r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dirty="0" smtClean="0"/>
          </a:p>
          <a:p>
            <a:pPr marL="742950" lvl="1" indent="-285750">
              <a:tabLst>
                <a:tab pos="2003425" algn="l"/>
                <a:tab pos="4689475" algn="l"/>
              </a:tabLst>
            </a:pPr>
            <a:endParaRPr lang="en-US" dirty="0" smtClean="0"/>
          </a:p>
          <a:p>
            <a:pPr marL="374650" indent="-285750">
              <a:buNone/>
              <a:tabLst>
                <a:tab pos="2003425" algn="l"/>
                <a:tab pos="4689475" algn="l"/>
              </a:tabLst>
            </a:pPr>
            <a:endParaRPr lang="en-US" dirty="0" smtClean="0"/>
          </a:p>
        </p:txBody>
      </p:sp>
      <p:graphicFrame>
        <p:nvGraphicFramePr>
          <p:cNvPr id="1825796" name="Group 4"/>
          <p:cNvGraphicFramePr>
            <a:graphicFrameLocks noGrp="1"/>
          </p:cNvGraphicFramePr>
          <p:nvPr/>
        </p:nvGraphicFramePr>
        <p:xfrm>
          <a:off x="2286001" y="4216400"/>
          <a:ext cx="108299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20828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17300" y="3570407"/>
            <a:ext cx="31350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Creates an empty list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07393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functions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726094"/>
              </p:ext>
            </p:extLst>
          </p:nvPr>
        </p:nvGraphicFramePr>
        <p:xfrm>
          <a:off x="838200" y="1352711"/>
          <a:ext cx="10661301" cy="5257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097"/>
                <a:gridCol w="87362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Function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an item to the end of the list. Equivalent to 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[x]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.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extend(L)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 the list by appending all the items in the given list. Equivalent to 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a[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(a):] = L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Inserts an item at a given position. </a:t>
                      </a:r>
                      <a:r>
                        <a:rPr lang="en-US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the index of the element before which to insert, so 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a.insert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 x)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inserts at the front of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first item from the list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</a:t>
                      </a:r>
                      <a:r>
                        <a:rPr lang="en-US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there is no such item.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pop(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Removes the item at the given position in the list, and returns it. </a:t>
                      </a:r>
                      <a:r>
                        <a:rPr lang="en-US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removes and returns the last item in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clear()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Remove all items from the list. 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index(x)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index in the list of the first item whose value is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Errs if there is no such item.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count(x)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Returns the number of times </a:t>
                      </a:r>
                      <a:r>
                        <a:rPr lang="en-US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appears in the list.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sort()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Sort the items of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reverse()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Reverses the elements of the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copy()</a:t>
                      </a:r>
                      <a:endParaRPr lang="en-US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a copy of the list.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2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2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96721" y="1371601"/>
            <a:ext cx="9271279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print("Type in a temperature or \"done\" to finish")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temps = []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done = input("Day 1's high temp: 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 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while(done != "done"):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+= done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temps.append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input(("Day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(day + 1) + "'s high temp: "))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day +=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</a:t>
            </a:r>
          </a:p>
          <a:p>
            <a:pPr>
              <a:lnSpc>
                <a:spcPct val="65000"/>
              </a:lnSpc>
              <a:buNone/>
            </a:pPr>
            <a:endParaRPr lang="en-US" sz="14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 - 1):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(temps[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&gt; average):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+=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35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Temperatures: [45, 44, 39, 48, 37, 46, 53]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coldest days: 37, 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 hottest days: 53, 48</a:t>
            </a:r>
          </a:p>
        </p:txBody>
      </p:sp>
    </p:spTree>
    <p:extLst>
      <p:ext uri="{BB962C8B-B14F-4D97-AF65-F5344CB8AC3E}">
        <p14:creationId xmlns:p14="http://schemas.microsoft.com/office/powerpoint/2010/main" val="1649494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lists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670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answer 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76400" y="1417061"/>
            <a:ext cx="8839200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days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(input("How many days' temperatures? "))</a:t>
            </a:r>
          </a:p>
          <a:p>
            <a:pPr>
              <a:lnSpc>
                <a:spcPct val="65000"/>
              </a:lnSpc>
              <a:buNone/>
            </a:pPr>
            <a:r>
              <a:rPr lang="en-US" sz="8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latin typeface="Courier New" panose="02070309020205020404" pitchFamily="49" charset="0"/>
              </a:rPr>
              <a:t>    temps = [0] * days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latin typeface="Courier New" panose="02070309020205020404" pitchFamily="49" charset="0"/>
              </a:rPr>
              <a:t>        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</a:rPr>
              <a:t>] = </a:t>
            </a:r>
            <a:r>
              <a:rPr lang="en-US" sz="1400" b="1" dirty="0" err="1" smtClean="0">
                <a:latin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</a:rPr>
              <a:t>(input(</a:t>
            </a:r>
            <a:r>
              <a:rPr lang="en-US" sz="1400" dirty="0" smtClean="0">
                <a:latin typeface="Courier New" panose="02070309020205020404" pitchFamily="49" charset="0"/>
              </a:rPr>
              <a:t>("Day " + (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+ 1) + "'s high temp: ")))</a:t>
            </a:r>
            <a:endParaRPr lang="en-US" sz="1400" b="1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+= 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days</a:t>
            </a:r>
          </a:p>
          <a:p>
            <a:pPr>
              <a:lnSpc>
                <a:spcPct val="65000"/>
              </a:lnSpc>
              <a:buNone/>
            </a:pP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days):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(</a:t>
            </a:r>
            <a:r>
              <a:rPr lang="en-US" sz="1400" b="1" dirty="0" smtClean="0">
                <a:latin typeface="Courier New" panose="02070309020205020404" pitchFamily="49" charset="0"/>
              </a:rPr>
              <a:t>temps[</a:t>
            </a:r>
            <a:r>
              <a:rPr lang="en-US" sz="1400" b="1" dirty="0" err="1" smtClean="0">
                <a:latin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</a:rPr>
              <a:t>]</a:t>
            </a:r>
            <a:r>
              <a:rPr lang="en-US" sz="1400" dirty="0" smtClean="0">
                <a:latin typeface="Courier New" panose="02070309020205020404" pitchFamily="49" charset="0"/>
              </a:rPr>
              <a:t> &gt; average):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+= 1</a:t>
            </a:r>
            <a:endParaRPr lang="en-US" sz="8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Temperatures: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</a:t>
            </a:r>
            <a:r>
              <a:rPr lang="en-US" sz="1400" b="1" dirty="0" smtClean="0">
                <a:latin typeface="Courier New" panose="02070309020205020404" pitchFamily="49" charset="0"/>
              </a:rPr>
              <a:t>temps)</a:t>
            </a:r>
            <a:r>
              <a:rPr lang="en-US" sz="1400" dirty="0" smtClean="0">
                <a:latin typeface="Courier New" panose="02070309020205020404" pitchFamily="49" charset="0"/>
              </a:rPr>
              <a:t>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temps.sort</a:t>
            </a:r>
            <a:r>
              <a:rPr lang="en-US" sz="1400" b="1" dirty="0" smtClean="0">
                <a:latin typeface="Courier New" panose="02070309020205020404" pitchFamily="49" charset="0"/>
              </a:rPr>
              <a:t>()</a:t>
            </a:r>
            <a:endParaRPr lang="en-US" sz="14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Two coldest days: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(temps[0]) </a:t>
            </a:r>
            <a:r>
              <a:rPr lang="en-US" sz="1400" dirty="0">
                <a:latin typeface="Courier New" panose="02070309020205020404" pitchFamily="49" charset="0"/>
              </a:rPr>
              <a:t>+ ",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(temps[1]))</a:t>
            </a:r>
            <a:endParaRPr lang="en-US" sz="14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6000"/>
              </a:lnSpc>
              <a:buFont typeface="Wingdings" panose="05000000000000000000" pitchFamily="2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print("</a:t>
            </a:r>
            <a:r>
              <a:rPr lang="en-US" sz="1400" dirty="0">
                <a:latin typeface="Courier New" panose="02070309020205020404" pitchFamily="49" charset="0"/>
              </a:rPr>
              <a:t>Two hottest days: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(temps[-1]) + </a:t>
            </a:r>
            <a:r>
              <a:rPr lang="en-US" sz="1400" dirty="0">
                <a:latin typeface="Courier New" panose="02070309020205020404" pitchFamily="49" charset="0"/>
              </a:rPr>
              <a:t>",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(temps[-2]))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82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"list mystery" problem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traversal</a:t>
            </a:r>
            <a:r>
              <a:rPr lang="en-US" dirty="0" smtClean="0"/>
              <a:t>: An examination of each element of an list.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 smtClean="0"/>
              <a:t>What element values are stored in the following list?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a = [1, 7, 5, 6, 4, 14, 11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 – 1):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if (a[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&gt;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+ 1] * 2</a:t>
            </a:r>
          </a:p>
        </p:txBody>
      </p:sp>
      <p:graphicFrame>
        <p:nvGraphicFramePr>
          <p:cNvPr id="9779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561379"/>
              </p:ext>
            </p:extLst>
          </p:nvPr>
        </p:nvGraphicFramePr>
        <p:xfrm>
          <a:off x="3613203" y="5302459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7796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6543"/>
              </p:ext>
            </p:extLst>
          </p:nvPr>
        </p:nvGraphicFramePr>
        <p:xfrm>
          <a:off x="3623251" y="5302460"/>
          <a:ext cx="4754562" cy="1041400"/>
        </p:xfrm>
        <a:graphic>
          <a:graphicData uri="http://schemas.openxmlformats.org/drawingml/2006/table">
            <a:tbl>
              <a:tblPr/>
              <a:tblGrid>
                <a:gridCol w="874712"/>
                <a:gridCol w="554038"/>
                <a:gridCol w="554037"/>
                <a:gridCol w="554038"/>
                <a:gridCol w="554037"/>
                <a:gridCol w="555625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81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7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that change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we don't know how big we want our list to be when our program starts</a:t>
            </a:r>
          </a:p>
          <a:p>
            <a:pPr lvl="1"/>
            <a:r>
              <a:rPr lang="en-US" dirty="0" smtClean="0"/>
              <a:t>It can be useful to create an empty list and fill it up.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[]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</a:p>
          <a:p>
            <a:pPr marL="457200" lvl="1" indent="0">
              <a:buNone/>
            </a:pP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data.append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("world")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print(data)                 # ['hello', 'world']</a:t>
            </a:r>
          </a:p>
          <a:p>
            <a:pPr marL="457200" lvl="1" indent="0">
              <a:buNone/>
            </a:pP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How would we insert another word in the middle?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59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remove_duplicates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</a:t>
            </a:r>
            <a:r>
              <a:rPr lang="en-US" b="1" dirty="0" smtClean="0"/>
              <a:t>sorted</a:t>
            </a:r>
            <a:r>
              <a:rPr lang="en-US" dirty="0" smtClean="0"/>
              <a:t> list of numbers and removes any duplicates. For example, if it is called on the following list: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[-2, 1, 1, 3, 3, 3, 4, 5, 6, 78, 78, 79] </a:t>
            </a:r>
          </a:p>
          <a:p>
            <a:pPr marL="0" indent="0">
              <a:buNone/>
            </a:pPr>
            <a:r>
              <a:rPr lang="en-US" dirty="0" smtClean="0"/>
              <a:t>after the call the list should be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[-2, 1, 3, 4, 5, 6, 78, 79]</a:t>
            </a:r>
          </a:p>
        </p:txBody>
      </p:sp>
    </p:spTree>
    <p:extLst>
      <p:ext uri="{BB962C8B-B14F-4D97-AF65-F5344CB8AC3E}">
        <p14:creationId xmlns:p14="http://schemas.microsoft.com/office/powerpoint/2010/main" val="2573722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and removing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loop through a list and remove elements you change the length of the list</a:t>
            </a:r>
            <a:r>
              <a:rPr lang="en-US" sz="2200" dirty="0" smtClean="0">
                <a:cs typeface="Courier New" panose="02070309020205020404" pitchFamily="49" charset="0"/>
              </a:rPr>
              <a:t>. </a:t>
            </a:r>
            <a:r>
              <a:rPr lang="en-US" dirty="0">
                <a:cs typeface="Courier New" panose="02070309020205020404" pitchFamily="49" charset="0"/>
              </a:rPr>
              <a:t>T</a:t>
            </a:r>
            <a:r>
              <a:rPr lang="en-US" dirty="0" smtClean="0">
                <a:cs typeface="Courier New" panose="02070309020205020404" pitchFamily="49" charset="0"/>
              </a:rPr>
              <a:t>his means you need to change your upper bound as you are looping.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  <a:cs typeface="Courier New" panose="02070309020205020404" pitchFamily="49" charset="0"/>
              </a:rPr>
              <a:t>You must use a while loop when removing items from a list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A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</a:t>
            </a:r>
            <a:r>
              <a:rPr lang="en-US" dirty="0" smtClean="0">
                <a:cs typeface="Courier New" panose="02070309020205020404" pitchFamily="49" charset="0"/>
              </a:rPr>
              <a:t> loop won't work as it can't adjust when the length of the list changes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A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data </a:t>
            </a:r>
            <a:r>
              <a:rPr lang="en-US" dirty="0" smtClean="0">
                <a:cs typeface="Courier New" panose="02070309020205020404" pitchFamily="49" charset="0"/>
              </a:rPr>
              <a:t>loop won't work as it cannot alter the list.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459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def remove_duplicates(data):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i = 0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i &lt; len(data) - 1: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data[i] == data[i + 1]: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data.pop(i)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          # we don't want to move on</a:t>
            </a:r>
            <a:endParaRPr lang="nn-NO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 +=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   # to the next element if we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remove as that will me we </a:t>
            </a:r>
          </a:p>
          <a:p>
            <a:pPr marL="0" indent="0">
              <a:buNone/>
            </a:pP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# will skip the one that 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just moved back into the one </a:t>
            </a:r>
          </a:p>
          <a:p>
            <a:pPr marL="0" indent="0">
              <a:buNone/>
            </a:pPr>
            <a:r>
              <a:rPr lang="nn-NO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nn-NO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# we removed's place</a:t>
            </a:r>
            <a:endParaRPr lang="en-US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21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reversal question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code that reverses the elements of a list.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For example, if the array initially stores: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[11, 42, -5, 27, 0, 89]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Then after your reversal code, it should store: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[89, 0, 27, -5, 42, 11]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dirty="0" smtClean="0"/>
              <a:t>The code should work for a list of any size.</a:t>
            </a:r>
          </a:p>
          <a:p>
            <a:pPr lvl="2" eaLnBrk="1" hangingPunct="1"/>
            <a:endParaRPr lang="en-US" sz="800" dirty="0"/>
          </a:p>
          <a:p>
            <a:pPr lvl="2" eaLnBrk="1" hangingPunct="1"/>
            <a:r>
              <a:rPr lang="en-US" dirty="0" smtClean="0"/>
              <a:t>Hint: think about swapping various elements...</a:t>
            </a:r>
          </a:p>
        </p:txBody>
      </p:sp>
    </p:spTree>
    <p:extLst>
      <p:ext uri="{BB962C8B-B14F-4D97-AF65-F5344CB8AC3E}">
        <p14:creationId xmlns:p14="http://schemas.microsoft.com/office/powerpoint/2010/main" val="39123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 idea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 pairs of elements from the edges;  work inwards:</a:t>
            </a:r>
          </a:p>
        </p:txBody>
      </p:sp>
      <p:graphicFrame>
        <p:nvGraphicFramePr>
          <p:cNvPr id="1060907" name="Group 43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0908" name="Line 44"/>
          <p:cNvSpPr>
            <a:spLocks noChangeShapeType="1"/>
          </p:cNvSpPr>
          <p:nvPr/>
        </p:nvSpPr>
        <p:spPr bwMode="auto">
          <a:xfrm flipV="1">
            <a:off x="4495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09" name="Line 45"/>
          <p:cNvSpPr>
            <a:spLocks noChangeShapeType="1"/>
          </p:cNvSpPr>
          <p:nvPr/>
        </p:nvSpPr>
        <p:spPr bwMode="auto">
          <a:xfrm flipV="1">
            <a:off x="75438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10" name="Group 46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60934" name="Group 70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60958" name="Line 94"/>
          <p:cNvSpPr>
            <a:spLocks noChangeShapeType="1"/>
          </p:cNvSpPr>
          <p:nvPr/>
        </p:nvSpPr>
        <p:spPr bwMode="auto">
          <a:xfrm flipV="1">
            <a:off x="51054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59" name="Line 95"/>
          <p:cNvSpPr>
            <a:spLocks noChangeShapeType="1"/>
          </p:cNvSpPr>
          <p:nvPr/>
        </p:nvSpPr>
        <p:spPr bwMode="auto">
          <a:xfrm flipV="1">
            <a:off x="69342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0" name="Line 96"/>
          <p:cNvSpPr>
            <a:spLocks noChangeShapeType="1"/>
          </p:cNvSpPr>
          <p:nvPr/>
        </p:nvSpPr>
        <p:spPr bwMode="auto">
          <a:xfrm flipV="1">
            <a:off x="57150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60961" name="Line 97"/>
          <p:cNvSpPr>
            <a:spLocks noChangeShapeType="1"/>
          </p:cNvSpPr>
          <p:nvPr/>
        </p:nvSpPr>
        <p:spPr bwMode="auto">
          <a:xfrm flipV="1">
            <a:off x="6324600" y="3200400"/>
            <a:ext cx="0" cy="3048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60962" name="Group 98"/>
          <p:cNvGraphicFramePr>
            <a:graphicFrameLocks noGrp="1"/>
          </p:cNvGraphicFramePr>
          <p:nvPr/>
        </p:nvGraphicFramePr>
        <p:xfrm>
          <a:off x="3200400" y="2333625"/>
          <a:ext cx="4648200" cy="792276"/>
        </p:xfrm>
        <a:graphic>
          <a:graphicData uri="http://schemas.openxmlformats.org/drawingml/2006/table">
            <a:tbl>
              <a:tblPr/>
              <a:tblGrid>
                <a:gridCol w="968375"/>
                <a:gridCol w="614363"/>
                <a:gridCol w="611187"/>
                <a:gridCol w="614363"/>
                <a:gridCol w="614362"/>
                <a:gridCol w="611188"/>
                <a:gridCol w="61436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69" marB="456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27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-5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29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6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60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60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0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60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60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6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6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908" grpId="0" animBg="1"/>
      <p:bldP spid="1060908" grpId="1" animBg="1"/>
      <p:bldP spid="1060909" grpId="0" animBg="1"/>
      <p:bldP spid="1060909" grpId="1" animBg="1"/>
      <p:bldP spid="1060958" grpId="0" animBg="1"/>
      <p:bldP spid="1060958" grpId="1" animBg="1"/>
      <p:bldP spid="1060959" grpId="0" animBg="1"/>
      <p:bldP spid="1060959" grpId="1" animBg="1"/>
      <p:bldP spid="1060960" grpId="0" animBg="1"/>
      <p:bldP spid="106096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Swapping values</a:t>
            </a:r>
          </a:p>
        </p:txBody>
      </p:sp>
      <p:sp>
        <p:nvSpPr>
          <p:cNvPr id="1042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 = 7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b = 35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 a with b?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    b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solidFill>
                  <a:srgbClr val="A50021"/>
                </a:solidFill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print(a, b)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What is wrong with this code?  What is its output?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red code should be replaced with: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temp = a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a = b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b = temp</a:t>
            </a:r>
            <a:endParaRPr lang="en-US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54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24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243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Flawed algorithm</a:t>
            </a:r>
          </a:p>
        </p:txBody>
      </p:sp>
      <p:sp>
        <p:nvSpPr>
          <p:cNvPr id="106189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dirty="0"/>
              <a:t>What's wrong with this code?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numbers </a:t>
            </a:r>
            <a:r>
              <a:rPr lang="en-US" sz="2000" dirty="0">
                <a:latin typeface="Courier New" panose="02070309020205020404" pitchFamily="49" charset="0"/>
              </a:rPr>
              <a:t>= [11, 42, -5, 27, 0, 89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	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reverse the 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</a:t>
            </a:r>
            <a:endParaRPr 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sz="2000" dirty="0"/>
              <a:t>The loop goes too far and un-reverses the array!  Fixed version: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for </a:t>
            </a:r>
            <a:r>
              <a:rPr lang="en-US" sz="2000" dirty="0" err="1" smtClean="0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 in range(0, 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// 2):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temp </a:t>
            </a:r>
            <a:r>
              <a:rPr lang="en-US" sz="2000" dirty="0">
                <a:latin typeface="Courier New" panose="02070309020205020404" pitchFamily="49" charset="0"/>
              </a:rPr>
              <a:t>=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numbers[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 smtClean="0">
                <a:latin typeface="Courier New" panose="02070309020205020404" pitchFamily="49" charset="0"/>
              </a:rPr>
              <a:t>]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</a:rPr>
              <a:t>numbers[</a:t>
            </a:r>
            <a:r>
              <a:rPr lang="en-US" sz="2000" dirty="0" err="1" smtClean="0">
                <a:latin typeface="Courier New" panose="02070309020205020404" pitchFamily="49" charset="0"/>
              </a:rPr>
              <a:t>len</a:t>
            </a:r>
            <a:r>
              <a:rPr lang="en-US" sz="2000" dirty="0" smtClean="0">
                <a:latin typeface="Courier New" panose="02070309020205020404" pitchFamily="49" charset="0"/>
              </a:rPr>
              <a:t>(numbers) </a:t>
            </a:r>
            <a:r>
              <a:rPr lang="en-US" sz="2000" dirty="0">
                <a:latin typeface="Courier New" panose="02070309020205020404" pitchFamily="49" charset="0"/>
              </a:rPr>
              <a:t>- 1 - </a:t>
            </a:r>
            <a:r>
              <a:rPr lang="en-US" sz="2000" dirty="0" err="1">
                <a:latin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</a:rPr>
              <a:t>] = </a:t>
            </a:r>
            <a:r>
              <a:rPr lang="en-US" sz="2000" dirty="0" smtClean="0">
                <a:latin typeface="Courier New" panose="02070309020205020404" pitchFamily="49" charset="0"/>
              </a:rPr>
              <a:t>temp    </a:t>
            </a:r>
            <a:endParaRPr 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3274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1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18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18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18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18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solve this problem?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Consider the following program (input underlined):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How many days' temperatures?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1's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  <a:endParaRPr lang="en-US" dirty="0" smtClean="0"/>
          </a:p>
        </p:txBody>
      </p:sp>
      <p:pic>
        <p:nvPicPr>
          <p:cNvPr id="12292" name="Picture 4" descr="CLOUDS&amp;R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125" y="3042138"/>
            <a:ext cx="2039938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22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How do we write functions that accept lists as parameters?</a:t>
            </a:r>
          </a:p>
          <a:p>
            <a:pPr lvl="1" eaLnBrk="1" hangingPunct="1"/>
            <a:r>
              <a:rPr lang="en-US" dirty="0" smtClean="0"/>
              <a:t>Will we need to return the new list contents after reversal?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...</a:t>
            </a:r>
          </a:p>
        </p:txBody>
      </p:sp>
    </p:spTree>
    <p:extLst>
      <p:ext uri="{BB962C8B-B14F-4D97-AF65-F5344CB8AC3E}">
        <p14:creationId xmlns:p14="http://schemas.microsoft.com/office/powerpoint/2010/main" val="248694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Does the following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function  work?  Why or why not?</a:t>
            </a:r>
          </a:p>
          <a:p>
            <a:pPr lvl="1" eaLnBrk="1" hangingPunct="1"/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a = 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b = 35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# swap a with b?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A50021"/>
                </a:solidFill>
                <a:latin typeface="Courier New" panose="02070309020205020404" pitchFamily="49" charset="0"/>
              </a:rPr>
              <a:t>	    swap(a, b)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A50021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print(a, b)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swap(a, b):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temp = a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a = b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b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Mutability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417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Mutability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Mutability</a:t>
            </a:r>
            <a:r>
              <a:rPr lang="en-US" dirty="0" smtClean="0"/>
              <a:t>: The ability to be changed or mutated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s,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err="1" smtClean="0"/>
              <a:t>ls</a:t>
            </a:r>
            <a:r>
              <a:rPr lang="en-US" dirty="0" smtClean="0"/>
              <a:t> are immutable.</a:t>
            </a:r>
          </a:p>
          <a:p>
            <a:pPr lvl="1" eaLnBrk="1" hangingPunct="1"/>
            <a:r>
              <a:rPr lang="en-US" dirty="0" smtClean="0"/>
              <a:t>lists and objects are mutable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0872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Immutable types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err="1"/>
              <a:t>s</a:t>
            </a:r>
            <a:r>
              <a:rPr lang="en-US" dirty="0"/>
              <a:t>,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s,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err="1"/>
              <a:t>s</a:t>
            </a:r>
            <a:r>
              <a:rPr lang="en-US" dirty="0"/>
              <a:t> and </a:t>
            </a:r>
            <a:r>
              <a:rPr 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err="1"/>
              <a:t>ls</a:t>
            </a:r>
            <a:r>
              <a:rPr lang="en-US" dirty="0"/>
              <a:t> are immutable.</a:t>
            </a:r>
          </a:p>
          <a:p>
            <a:r>
              <a:rPr lang="en-US" dirty="0" smtClean="0"/>
              <a:t>Modifying the value of one variable does not affect others.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y = x</a:t>
            </a:r>
            <a:r>
              <a:rPr lang="en-US" dirty="0" smtClean="0">
                <a:latin typeface="Courier New" panose="02070309020205020404" pitchFamily="49" charset="0"/>
              </a:rPr>
              <a:t>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5, y = 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y = 17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x = 5, y = 17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x = 8  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x = 8, y = 17</a:t>
            </a:r>
          </a:p>
        </p:txBody>
      </p:sp>
    </p:spTree>
    <p:extLst>
      <p:ext uri="{BB962C8B-B14F-4D97-AF65-F5344CB8AC3E}">
        <p14:creationId xmlns:p14="http://schemas.microsoft.com/office/powerpoint/2010/main" val="4152205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</a:t>
            </a:r>
            <a:r>
              <a:rPr lang="en-US" dirty="0" smtClean="0"/>
              <a:t>utable types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dirty="0" smtClean="0"/>
              <a:t>lists and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are mutable.</a:t>
            </a:r>
          </a:p>
          <a:p>
            <a:r>
              <a:rPr lang="en-US" dirty="0" smtClean="0"/>
              <a:t>Modifying the value of one variable </a:t>
            </a:r>
            <a:r>
              <a:rPr lang="en-US" b="1" dirty="0" smtClean="0"/>
              <a:t>does</a:t>
            </a:r>
            <a:r>
              <a:rPr lang="en-US" dirty="0" smtClean="0"/>
              <a:t> affect others.</a:t>
            </a:r>
          </a:p>
          <a:p>
            <a:pPr lvl="1" eaLnBrk="1" hangingPunct="1"/>
            <a:endParaRPr lang="en-US" dirty="0" smtClean="0"/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a1 </a:t>
            </a:r>
            <a:r>
              <a:rPr lang="en-US" dirty="0">
                <a:latin typeface="Courier New" panose="02070309020205020404" pitchFamily="49" charset="0"/>
              </a:rPr>
              <a:t>= [4, 15, 8]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a2 = </a:t>
            </a:r>
            <a:r>
              <a:rPr lang="en-US" b="1" dirty="0">
                <a:latin typeface="Courier New" panose="02070309020205020404" pitchFamily="49" charset="0"/>
              </a:rPr>
              <a:t>a1</a:t>
            </a:r>
            <a:r>
              <a:rPr lang="en-US" dirty="0">
                <a:latin typeface="Courier New" panose="02070309020205020404" pitchFamily="49" charset="0"/>
              </a:rPr>
              <a:t>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refer to same list as a1</a:t>
            </a:r>
          </a:p>
          <a:p>
            <a:pPr lvl="1">
              <a:lnSpc>
                <a:spcPct val="80000"/>
              </a:lnSpc>
              <a:buNone/>
            </a:pP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	a2[0] = 7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>
                <a:latin typeface="Courier New" panose="02070309020205020404" pitchFamily="49" charset="0"/>
              </a:rPr>
              <a:t>	print(</a:t>
            </a:r>
            <a:r>
              <a:rPr lang="en-US" b="1" dirty="0">
                <a:solidFill>
                  <a:srgbClr val="003399"/>
                </a:solidFill>
                <a:latin typeface="Courier New" panose="02070309020205020404" pitchFamily="49" charset="0"/>
              </a:rPr>
              <a:t>a1</a:t>
            </a:r>
            <a:r>
              <a:rPr lang="en-US" dirty="0">
                <a:latin typeface="Courier New" panose="02070309020205020404" pitchFamily="49" charset="0"/>
              </a:rPr>
              <a:t>)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[7, 15, 8]</a:t>
            </a:r>
            <a:endParaRPr lang="en-US" b="1" dirty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  <p:graphicFrame>
        <p:nvGraphicFramePr>
          <p:cNvPr id="4" name="Group 139"/>
          <p:cNvGraphicFramePr>
            <a:graphicFrameLocks noGrp="1"/>
          </p:cNvGraphicFramePr>
          <p:nvPr/>
        </p:nvGraphicFramePr>
        <p:xfrm>
          <a:off x="4953001" y="5207000"/>
          <a:ext cx="253682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145"/>
          <p:cNvGrpSpPr>
            <a:grpSpLocks/>
          </p:cNvGrpSpPr>
          <p:nvPr/>
        </p:nvGrpSpPr>
        <p:grpSpPr bwMode="auto">
          <a:xfrm>
            <a:off x="2209801" y="5576889"/>
            <a:ext cx="2524125" cy="561975"/>
            <a:chOff x="478" y="3543"/>
            <a:chExt cx="1590" cy="354"/>
          </a:xfrm>
        </p:grpSpPr>
        <p:sp>
          <p:nvSpPr>
            <p:cNvPr id="6" name="Rectangle 127"/>
            <p:cNvSpPr>
              <a:spLocks noChangeArrowheads="1"/>
            </p:cNvSpPr>
            <p:nvPr/>
          </p:nvSpPr>
          <p:spPr bwMode="auto">
            <a:xfrm>
              <a:off x="478" y="359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a1</a:t>
              </a:r>
            </a:p>
          </p:txBody>
        </p:sp>
        <p:grpSp>
          <p:nvGrpSpPr>
            <p:cNvPr id="7" name="Group 144"/>
            <p:cNvGrpSpPr>
              <a:grpSpLocks/>
            </p:cNvGrpSpPr>
            <p:nvPr/>
          </p:nvGrpSpPr>
          <p:grpSpPr bwMode="auto">
            <a:xfrm>
              <a:off x="1200" y="3543"/>
              <a:ext cx="868" cy="354"/>
              <a:chOff x="1200" y="3543"/>
              <a:chExt cx="868" cy="354"/>
            </a:xfrm>
          </p:grpSpPr>
          <p:sp>
            <p:nvSpPr>
              <p:cNvPr id="8" name="Line 128"/>
              <p:cNvSpPr>
                <a:spLocks noChangeShapeType="1"/>
              </p:cNvSpPr>
              <p:nvPr/>
            </p:nvSpPr>
            <p:spPr bwMode="auto">
              <a:xfrm flipV="1">
                <a:off x="1444" y="37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Oval 129"/>
              <p:cNvSpPr>
                <a:spLocks noChangeArrowheads="1"/>
              </p:cNvSpPr>
              <p:nvPr/>
            </p:nvSpPr>
            <p:spPr bwMode="auto">
              <a:xfrm>
                <a:off x="1200" y="3543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  <p:grpSp>
        <p:nvGrpSpPr>
          <p:cNvPr id="10" name="Group 147"/>
          <p:cNvGrpSpPr>
            <a:grpSpLocks/>
          </p:cNvGrpSpPr>
          <p:nvPr/>
        </p:nvGrpSpPr>
        <p:grpSpPr bwMode="auto">
          <a:xfrm>
            <a:off x="7848600" y="5586414"/>
            <a:ext cx="2438400" cy="561975"/>
            <a:chOff x="3984" y="3567"/>
            <a:chExt cx="1536" cy="354"/>
          </a:xfrm>
        </p:grpSpPr>
        <p:sp>
          <p:nvSpPr>
            <p:cNvPr id="11" name="Rectangle 132"/>
            <p:cNvSpPr>
              <a:spLocks noChangeArrowheads="1"/>
            </p:cNvSpPr>
            <p:nvPr/>
          </p:nvSpPr>
          <p:spPr bwMode="auto">
            <a:xfrm>
              <a:off x="4800" y="3600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buFont typeface="Wingdings 2" panose="05020102010507070707" pitchFamily="18" charset="2"/>
                <a:buNone/>
              </a:pPr>
              <a:r>
                <a:rPr lang="en-US" sz="2000" i="1">
                  <a:solidFill>
                    <a:srgbClr val="003399"/>
                  </a:solidFill>
                </a:rPr>
                <a:t>a2</a:t>
              </a:r>
            </a:p>
          </p:txBody>
        </p:sp>
        <p:grpSp>
          <p:nvGrpSpPr>
            <p:cNvPr id="12" name="Group 146"/>
            <p:cNvGrpSpPr>
              <a:grpSpLocks/>
            </p:cNvGrpSpPr>
            <p:nvPr/>
          </p:nvGrpSpPr>
          <p:grpSpPr bwMode="auto">
            <a:xfrm>
              <a:off x="3984" y="3567"/>
              <a:ext cx="833" cy="354"/>
              <a:chOff x="3984" y="3567"/>
              <a:chExt cx="833" cy="354"/>
            </a:xfrm>
          </p:grpSpPr>
          <p:sp>
            <p:nvSpPr>
              <p:cNvPr id="13" name="Line 133"/>
              <p:cNvSpPr>
                <a:spLocks noChangeShapeType="1"/>
              </p:cNvSpPr>
              <p:nvPr/>
            </p:nvSpPr>
            <p:spPr bwMode="auto">
              <a:xfrm flipH="1" flipV="1">
                <a:off x="3984" y="3744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Oval 134"/>
              <p:cNvSpPr>
                <a:spLocks noChangeArrowheads="1"/>
              </p:cNvSpPr>
              <p:nvPr/>
            </p:nvSpPr>
            <p:spPr bwMode="auto">
              <a:xfrm>
                <a:off x="4560" y="3567"/>
                <a:ext cx="257" cy="354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ts val="500"/>
                  </a:spcBef>
                  <a:buClr>
                    <a:srgbClr val="800080"/>
                  </a:buClr>
                  <a:buSzPct val="55000"/>
                  <a:buFont typeface="Wingdings" panose="05000000000000000000" pitchFamily="2" charset="2"/>
                  <a:buChar char="n"/>
                </a:pPr>
                <a:endParaRPr lang="en-US" sz="20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73485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Mutability and objects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and objects are mutable.  Why?</a:t>
            </a:r>
          </a:p>
          <a:p>
            <a:pPr lvl="1" eaLnBrk="1" hangingPunct="1"/>
            <a:r>
              <a:rPr lang="en-US" i="1" dirty="0" smtClean="0"/>
              <a:t>efficiency.  </a:t>
            </a:r>
            <a:r>
              <a:rPr lang="en-US" dirty="0" smtClean="0"/>
              <a:t>Copying large objects slows down a program.</a:t>
            </a:r>
          </a:p>
          <a:p>
            <a:pPr lvl="1" eaLnBrk="1" hangingPunct="1"/>
            <a:r>
              <a:rPr lang="en-US" i="1" dirty="0" smtClean="0"/>
              <a:t>sharing.</a:t>
            </a:r>
            <a:r>
              <a:rPr lang="en-US" dirty="0" smtClean="0"/>
              <a:t>  It's useful to share an object's data among functions.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panel1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panel2 = panel1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same window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</a:t>
            </a:r>
            <a:r>
              <a:rPr lang="en-US" sz="2200" b="1" dirty="0" smtClean="0">
                <a:latin typeface="Courier New" panose="02070309020205020404" pitchFamily="49" charset="0"/>
              </a:rPr>
              <a:t>panel2.draw_rect(0, 0, 80, 50, "cyan")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94" y="5029201"/>
            <a:ext cx="19812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Group 34"/>
          <p:cNvGrpSpPr>
            <a:grpSpLocks/>
          </p:cNvGrpSpPr>
          <p:nvPr/>
        </p:nvGrpSpPr>
        <p:grpSpPr bwMode="auto">
          <a:xfrm>
            <a:off x="3453283" y="5053013"/>
            <a:ext cx="2286000" cy="561975"/>
            <a:chOff x="1248" y="2846"/>
            <a:chExt cx="1440" cy="354"/>
          </a:xfrm>
        </p:grpSpPr>
        <p:sp>
          <p:nvSpPr>
            <p:cNvPr id="24586" name="Rectangle 28"/>
            <p:cNvSpPr>
              <a:spLocks noChangeArrowheads="1"/>
            </p:cNvSpPr>
            <p:nvPr/>
          </p:nvSpPr>
          <p:spPr bwMode="auto">
            <a:xfrm>
              <a:off x="1248" y="2888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panel1</a:t>
              </a:r>
            </a:p>
          </p:txBody>
        </p:sp>
        <p:sp>
          <p:nvSpPr>
            <p:cNvPr id="24587" name="Line 29"/>
            <p:cNvSpPr>
              <a:spLocks noChangeShapeType="1"/>
            </p:cNvSpPr>
            <p:nvPr/>
          </p:nvSpPr>
          <p:spPr bwMode="auto">
            <a:xfrm>
              <a:off x="2208" y="3024"/>
              <a:ext cx="480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Oval 30"/>
            <p:cNvSpPr>
              <a:spLocks noChangeArrowheads="1"/>
            </p:cNvSpPr>
            <p:nvPr/>
          </p:nvSpPr>
          <p:spPr bwMode="auto">
            <a:xfrm>
              <a:off x="1984" y="2846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24582" name="Group 35"/>
          <p:cNvGrpSpPr>
            <a:grpSpLocks/>
          </p:cNvGrpSpPr>
          <p:nvPr/>
        </p:nvGrpSpPr>
        <p:grpSpPr bwMode="auto">
          <a:xfrm>
            <a:off x="3505200" y="5907881"/>
            <a:ext cx="2286000" cy="561975"/>
            <a:chOff x="1248" y="3374"/>
            <a:chExt cx="1440" cy="354"/>
          </a:xfrm>
        </p:grpSpPr>
        <p:sp>
          <p:nvSpPr>
            <p:cNvPr id="24583" name="Rectangle 31"/>
            <p:cNvSpPr>
              <a:spLocks noChangeArrowheads="1"/>
            </p:cNvSpPr>
            <p:nvPr/>
          </p:nvSpPr>
          <p:spPr bwMode="auto">
            <a:xfrm>
              <a:off x="1248" y="3416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panel2</a:t>
              </a:r>
            </a:p>
          </p:txBody>
        </p:sp>
        <p:sp>
          <p:nvSpPr>
            <p:cNvPr id="24584" name="Line 32"/>
            <p:cNvSpPr>
              <a:spLocks noChangeShapeType="1"/>
            </p:cNvSpPr>
            <p:nvPr/>
          </p:nvSpPr>
          <p:spPr bwMode="auto">
            <a:xfrm flipV="1">
              <a:off x="2208" y="3456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Oval 33"/>
            <p:cNvSpPr>
              <a:spLocks noChangeArrowheads="1"/>
            </p:cNvSpPr>
            <p:nvPr/>
          </p:nvSpPr>
          <p:spPr bwMode="auto">
            <a:xfrm>
              <a:off x="1984" y="3374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273033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70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67325"/>
            <a:ext cx="1676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Objects as parameters</a:t>
            </a:r>
          </a:p>
        </p:txBody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a mutable object is passed as a parameter the function can change it. </a:t>
            </a:r>
          </a:p>
          <a:p>
            <a:pPr lvl="1"/>
            <a:r>
              <a:rPr lang="en-US" dirty="0" smtClean="0"/>
              <a:t>If the parameter is modified, it </a:t>
            </a:r>
            <a:r>
              <a:rPr lang="en-US" i="1" dirty="0" smtClean="0"/>
              <a:t>will</a:t>
            </a:r>
            <a:r>
              <a:rPr lang="en-US" dirty="0" smtClean="0"/>
              <a:t> affect the original object.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 smtClean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window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(80, 50)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latin typeface="Courier New" panose="02070309020205020404" pitchFamily="49" charset="0"/>
              </a:rPr>
              <a:t>window.draw_rect</a:t>
            </a:r>
            <a:r>
              <a:rPr lang="en-US" sz="1900" b="1" dirty="0" smtClean="0">
                <a:latin typeface="Courier New" panose="02070309020205020404" pitchFamily="49" charset="0"/>
              </a:rPr>
              <a:t>(0, 0, 80, 50, "yellow")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example(window)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example(panel):</a:t>
            </a:r>
          </a:p>
          <a:p>
            <a:pPr lvl="1">
              <a:lnSpc>
                <a:spcPct val="70000"/>
              </a:lnSpc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sz="1900" b="1" dirty="0" err="1" smtClean="0">
                <a:solidFill>
                  <a:prstClr val="black"/>
                </a:solidFill>
                <a:latin typeface="Courier New" panose="02070309020205020404" pitchFamily="49" charset="0"/>
              </a:rPr>
              <a:t>panel.draw_rect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(0</a:t>
            </a:r>
            <a:r>
              <a:rPr lang="en-US" sz="1900" b="1" dirty="0">
                <a:solidFill>
                  <a:prstClr val="black"/>
                </a:solidFill>
                <a:latin typeface="Courier New" panose="02070309020205020404" pitchFamily="49" charset="0"/>
              </a:rPr>
              <a:t>, 0, 80, 50, </a:t>
            </a:r>
            <a:r>
              <a:rPr lang="en-US" sz="1900" b="1" dirty="0" smtClean="0">
                <a:solidFill>
                  <a:prstClr val="black"/>
                </a:solidFill>
                <a:latin typeface="Courier New" panose="02070309020205020404" pitchFamily="49" charset="0"/>
              </a:rPr>
              <a:t>"cyan")</a:t>
            </a:r>
            <a:r>
              <a:rPr lang="en-US" dirty="0" smtClean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1052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5248885"/>
            <a:ext cx="16954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Line 10"/>
          <p:cNvSpPr>
            <a:spLocks noChangeShapeType="1"/>
          </p:cNvSpPr>
          <p:nvPr/>
        </p:nvSpPr>
        <p:spPr bwMode="auto">
          <a:xfrm>
            <a:off x="8553450" y="3581400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7" name="Line 14"/>
          <p:cNvSpPr>
            <a:spLocks noChangeShapeType="1"/>
          </p:cNvSpPr>
          <p:nvPr/>
        </p:nvSpPr>
        <p:spPr bwMode="auto">
          <a:xfrm>
            <a:off x="8553450" y="35814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>
            <a:off x="8553450" y="4102100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09" name="Line 21"/>
          <p:cNvSpPr>
            <a:spLocks noChangeShapeType="1"/>
          </p:cNvSpPr>
          <p:nvPr/>
        </p:nvSpPr>
        <p:spPr bwMode="auto">
          <a:xfrm>
            <a:off x="6172200" y="5267325"/>
            <a:ext cx="0" cy="520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1" name="Line 26"/>
          <p:cNvSpPr>
            <a:spLocks noChangeShapeType="1"/>
          </p:cNvSpPr>
          <p:nvPr/>
        </p:nvSpPr>
        <p:spPr bwMode="auto">
          <a:xfrm>
            <a:off x="6172200" y="5788025"/>
            <a:ext cx="1143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7315200" y="526732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Wingdings 2" panose="05020102010507070707" pitchFamily="18" charset="2"/>
              <a:buNone/>
            </a:pPr>
            <a:endParaRPr lang="en-US" sz="2000"/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557112" y="5752611"/>
            <a:ext cx="2514600" cy="561975"/>
            <a:chOff x="2928" y="3230"/>
            <a:chExt cx="1584" cy="354"/>
          </a:xfrm>
        </p:grpSpPr>
        <p:sp>
          <p:nvSpPr>
            <p:cNvPr id="25618" name="Rectangle 19"/>
            <p:cNvSpPr>
              <a:spLocks noChangeArrowheads="1"/>
            </p:cNvSpPr>
            <p:nvPr/>
          </p:nvSpPr>
          <p:spPr bwMode="auto">
            <a:xfrm>
              <a:off x="2928" y="3272"/>
              <a:ext cx="72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panel</a:t>
              </a:r>
            </a:p>
          </p:txBody>
        </p:sp>
        <p:sp>
          <p:nvSpPr>
            <p:cNvPr id="25619" name="Line 27"/>
            <p:cNvSpPr>
              <a:spLocks noChangeShapeType="1"/>
            </p:cNvSpPr>
            <p:nvPr/>
          </p:nvSpPr>
          <p:spPr bwMode="auto">
            <a:xfrm>
              <a:off x="3888" y="3408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Oval 35"/>
            <p:cNvSpPr>
              <a:spLocks noChangeArrowheads="1"/>
            </p:cNvSpPr>
            <p:nvPr/>
          </p:nvSpPr>
          <p:spPr bwMode="auto">
            <a:xfrm>
              <a:off x="3664" y="3230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0140338" y="3987007"/>
            <a:ext cx="1658938" cy="1212850"/>
            <a:chOff x="4428" y="2212"/>
            <a:chExt cx="1045" cy="764"/>
          </a:xfrm>
        </p:grpSpPr>
        <p:sp>
          <p:nvSpPr>
            <p:cNvPr id="25615" name="Rectangle 8"/>
            <p:cNvSpPr>
              <a:spLocks noChangeArrowheads="1"/>
            </p:cNvSpPr>
            <p:nvPr/>
          </p:nvSpPr>
          <p:spPr bwMode="auto">
            <a:xfrm>
              <a:off x="4428" y="2256"/>
              <a:ext cx="72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Font typeface="Wingdings 2" panose="05020102010507070707" pitchFamily="18" charset="2"/>
                <a:buNone/>
              </a:pPr>
              <a:r>
                <a:rPr lang="en-US" sz="2000" i="1"/>
                <a:t>window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 flipH="1">
              <a:off x="5328" y="2448"/>
              <a:ext cx="12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Oval 37"/>
            <p:cNvSpPr>
              <a:spLocks noChangeArrowheads="1"/>
            </p:cNvSpPr>
            <p:nvPr/>
          </p:nvSpPr>
          <p:spPr bwMode="auto">
            <a:xfrm>
              <a:off x="5216" y="2212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34364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 as parameters</a:t>
            </a:r>
          </a:p>
        </p:txBody>
      </p:sp>
      <p:sp>
        <p:nvSpPr>
          <p:cNvPr id="103424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64417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Lists are mutable too.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Changes made in the function are also seen by the caller.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 = [126, 167, 95]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>
                <a:latin typeface="Courier New" panose="02070309020205020404" pitchFamily="49" charset="0"/>
              </a:rPr>
              <a:t>increase(</a:t>
            </a:r>
            <a:r>
              <a:rPr lang="en-US" b="1" dirty="0" err="1" smtClean="0">
                <a:latin typeface="Courier New" panose="02070309020205020404" pitchFamily="49" charset="0"/>
              </a:rPr>
              <a:t>iq</a:t>
            </a:r>
            <a:r>
              <a:rPr lang="en-US" b="1" dirty="0" smtClean="0">
                <a:latin typeface="Courier New" panose="02070309020205020404" pitchFamily="49" charset="0"/>
              </a:rPr>
              <a:t>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print(</a:t>
            </a:r>
            <a:r>
              <a:rPr lang="en-US" dirty="0" err="1" smtClean="0">
                <a:latin typeface="Courier New" panose="02070309020205020404" pitchFamily="49" charset="0"/>
              </a:rPr>
              <a:t>iq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increase(</a:t>
            </a:r>
            <a:r>
              <a:rPr lang="en-US" b="1" dirty="0" smtClean="0">
                <a:latin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(a)):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* 2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Output: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[252, 334, 190]</a:t>
            </a:r>
          </a:p>
        </p:txBody>
      </p:sp>
      <p:graphicFrame>
        <p:nvGraphicFramePr>
          <p:cNvPr id="1868804" name="Group 4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9" name="Rectangle 23"/>
          <p:cNvSpPr>
            <a:spLocks noChangeArrowheads="1"/>
          </p:cNvSpPr>
          <p:nvPr/>
        </p:nvSpPr>
        <p:spPr bwMode="auto">
          <a:xfrm>
            <a:off x="9332914" y="3136900"/>
            <a:ext cx="554037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endParaRPr lang="en-US" sz="2000"/>
          </a:p>
        </p:txBody>
      </p:sp>
      <p:graphicFrame>
        <p:nvGraphicFramePr>
          <p:cNvPr id="1868849" name="Group 49"/>
          <p:cNvGraphicFramePr>
            <a:graphicFrameLocks noGrp="1"/>
          </p:cNvGraphicFramePr>
          <p:nvPr/>
        </p:nvGraphicFramePr>
        <p:xfrm>
          <a:off x="7010400" y="5054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8839202" y="3109913"/>
            <a:ext cx="1398588" cy="1766888"/>
            <a:chOff x="4368" y="1959"/>
            <a:chExt cx="881" cy="1113"/>
          </a:xfrm>
        </p:grpSpPr>
        <p:sp>
          <p:nvSpPr>
            <p:cNvPr id="27690" name="Rectangle 22"/>
            <p:cNvSpPr>
              <a:spLocks noChangeArrowheads="1"/>
            </p:cNvSpPr>
            <p:nvPr/>
          </p:nvSpPr>
          <p:spPr bwMode="auto">
            <a:xfrm>
              <a:off x="4368" y="1976"/>
              <a:ext cx="57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iq</a:t>
              </a:r>
            </a:p>
          </p:txBody>
        </p:sp>
        <p:sp>
          <p:nvSpPr>
            <p:cNvPr id="27691" name="Line 47"/>
            <p:cNvSpPr>
              <a:spLocks noChangeShapeType="1"/>
            </p:cNvSpPr>
            <p:nvPr/>
          </p:nvSpPr>
          <p:spPr bwMode="auto">
            <a:xfrm flipH="1">
              <a:off x="4992" y="2135"/>
              <a:ext cx="122" cy="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Oval 54"/>
            <p:cNvSpPr>
              <a:spLocks noChangeArrowheads="1"/>
            </p:cNvSpPr>
            <p:nvPr/>
          </p:nvSpPr>
          <p:spPr bwMode="auto">
            <a:xfrm>
              <a:off x="4992" y="1959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4953000" y="5507039"/>
            <a:ext cx="1981200" cy="561975"/>
            <a:chOff x="2112" y="3477"/>
            <a:chExt cx="1248" cy="354"/>
          </a:xfrm>
        </p:grpSpPr>
        <p:sp>
          <p:nvSpPr>
            <p:cNvPr id="27687" name="Rectangle 30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a</a:t>
              </a:r>
            </a:p>
          </p:txBody>
        </p:sp>
        <p:sp>
          <p:nvSpPr>
            <p:cNvPr id="2768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Oval 5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241941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reverse question 2</a:t>
            </a:r>
          </a:p>
        </p:txBody>
      </p:sp>
      <p:sp>
        <p:nvSpPr>
          <p:cNvPr id="10680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Turn your list reversal code into a </a:t>
            </a:r>
            <a:r>
              <a:rPr lang="en-US" dirty="0" smtClean="0">
                <a:latin typeface="Courier New" panose="02070309020205020404" pitchFamily="49" charset="0"/>
              </a:rPr>
              <a:t>reverse</a:t>
            </a:r>
            <a:r>
              <a:rPr lang="en-US" dirty="0" smtClean="0"/>
              <a:t> function.</a:t>
            </a:r>
          </a:p>
          <a:p>
            <a:pPr lvl="1" eaLnBrk="1" hangingPunct="1"/>
            <a:r>
              <a:rPr lang="en-US" dirty="0" smtClean="0"/>
              <a:t>Accept the list of integers to reverse as a parameter.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[11, 42, -5, 27, 0, 89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reverse(numbers)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Solution: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reverse(numbers):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// 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temp =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    numbers[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(numbers) - 1 -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</a:p>
        </p:txBody>
      </p:sp>
    </p:spTree>
    <p:extLst>
      <p:ext uri="{BB962C8B-B14F-4D97-AF65-F5344CB8AC3E}">
        <p14:creationId xmlns:p14="http://schemas.microsoft.com/office/powerpoint/2010/main" val="22355034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6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6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6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8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680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the problem is hard</a:t>
            </a:r>
          </a:p>
        </p:txBody>
      </p:sp>
      <p:sp>
        <p:nvSpPr>
          <p:cNvPr id="1823746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need each input value twice:</a:t>
            </a:r>
          </a:p>
          <a:p>
            <a:pPr lvl="1" eaLnBrk="1" hangingPunct="1"/>
            <a:r>
              <a:rPr lang="en-US" smtClean="0"/>
              <a:t>to compute the average (a cumulative sum)</a:t>
            </a:r>
          </a:p>
          <a:p>
            <a:pPr lvl="1" eaLnBrk="1" hangingPunct="1"/>
            <a:r>
              <a:rPr lang="en-US" smtClean="0"/>
              <a:t>to count how many were above average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We could read each value into a variable... but we:</a:t>
            </a:r>
          </a:p>
          <a:p>
            <a:pPr lvl="1" eaLnBrk="1" hangingPunct="1"/>
            <a:r>
              <a:rPr lang="en-US" smtClean="0"/>
              <a:t>don't know how many days are needed until the program runs</a:t>
            </a:r>
          </a:p>
          <a:p>
            <a:pPr lvl="1" eaLnBrk="1" hangingPunct="1"/>
            <a:r>
              <a:rPr lang="en-US" smtClean="0"/>
              <a:t>don't know how many variables to declare</a:t>
            </a:r>
          </a:p>
          <a:p>
            <a:pPr lvl="1" eaLnBrk="1" hangingPunct="1"/>
            <a:endParaRPr lang="en-US" sz="1900"/>
          </a:p>
          <a:p>
            <a:pPr eaLnBrk="1" hangingPunct="1"/>
            <a:r>
              <a:rPr lang="en-US" smtClean="0"/>
              <a:t>We need a way to declare many variables in one step.</a:t>
            </a:r>
          </a:p>
        </p:txBody>
      </p:sp>
    </p:spTree>
    <p:extLst>
      <p:ext uri="{BB962C8B-B14F-4D97-AF65-F5344CB8AC3E}">
        <p14:creationId xmlns:p14="http://schemas.microsoft.com/office/powerpoint/2010/main" val="1795102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questions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swap</a:t>
            </a:r>
            <a:r>
              <a:rPr lang="en-US" dirty="0" smtClean="0"/>
              <a:t> that accepts a list of integers and two indexes and swaps the elements at those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b="1" dirty="0">
                <a:latin typeface="Courier New" panose="02070309020205020404" pitchFamily="49" charset="0"/>
              </a:rPr>
              <a:t>swap(a1, 1, 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56, 34]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a function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/>
              <a:t> that accepts two lists of integers as parameters and swaps their entire contents.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/>
            <a:r>
              <a:rPr lang="en-US" dirty="0" smtClean="0"/>
              <a:t>Assume that the two lists are the same length.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[20</a:t>
            </a:r>
            <a:r>
              <a:rPr lang="en-US" sz="1800" dirty="0">
                <a:latin typeface="Courier New" panose="02070309020205020404" pitchFamily="49" charset="0"/>
              </a:rPr>
              <a:t>, 50, </a:t>
            </a:r>
            <a:r>
              <a:rPr lang="en-US" sz="1800" dirty="0" smtClean="0">
                <a:latin typeface="Courier New" panose="02070309020205020404" pitchFamily="49" charset="0"/>
              </a:rPr>
              <a:t>80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err="1" smtClean="0">
                <a:latin typeface="Courier New" panose="02070309020205020404" pitchFamily="49" charset="0"/>
              </a:rPr>
              <a:t>swap_all</a:t>
            </a:r>
            <a:r>
              <a:rPr lang="en-US" sz="1800" b="1" dirty="0" smtClean="0">
                <a:latin typeface="Courier New" panose="02070309020205020404" pitchFamily="49" charset="0"/>
              </a:rPr>
              <a:t>(a1</a:t>
            </a:r>
            <a:r>
              <a:rPr lang="en-US" sz="1800" b="1" dirty="0">
                <a:latin typeface="Courier New" panose="02070309020205020404" pitchFamily="49" charset="0"/>
              </a:rPr>
              <a:t>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print(a1)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[20, 50, 80]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print(a2)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56]</a:t>
            </a:r>
          </a:p>
        </p:txBody>
      </p:sp>
    </p:spTree>
    <p:extLst>
      <p:ext uri="{BB962C8B-B14F-4D97-AF65-F5344CB8AC3E}">
        <p14:creationId xmlns:p14="http://schemas.microsoft.com/office/powerpoint/2010/main" val="16006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1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1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1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1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1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1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parameter answers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values at the given two indexes.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swap(a,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, j):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temp =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a[j]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a[j] = temp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Swaps the entire contents of a1 with those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swap_all</a:t>
            </a:r>
            <a:r>
              <a:rPr lang="en-US" dirty="0" smtClean="0">
                <a:latin typeface="Courier New" panose="02070309020205020404" pitchFamily="49" charset="0"/>
              </a:rPr>
              <a:t>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temp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temp</a:t>
            </a:r>
          </a:p>
        </p:txBody>
      </p:sp>
    </p:spTree>
    <p:extLst>
      <p:ext uri="{BB962C8B-B14F-4D97-AF65-F5344CB8AC3E}">
        <p14:creationId xmlns:p14="http://schemas.microsoft.com/office/powerpoint/2010/main" val="114095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question</a:t>
            </a:r>
          </a:p>
        </p:txBody>
      </p:sp>
      <p:sp>
        <p:nvSpPr>
          <p:cNvPr id="10752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</a:t>
            </a:r>
            <a:r>
              <a:rPr lang="en-US" dirty="0" smtClean="0"/>
              <a:t> that accepts two lists of integers and returns a new list containing all elements of the first list followed by all elements of the second.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[12</a:t>
            </a:r>
            <a:r>
              <a:rPr lang="en-US" sz="1800" dirty="0">
                <a:latin typeface="Courier New" panose="02070309020205020404" pitchFamily="49" charset="0"/>
              </a:rPr>
              <a:t>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[7</a:t>
            </a:r>
            <a:r>
              <a:rPr lang="en-US" sz="1800" dirty="0">
                <a:latin typeface="Courier New" panose="02070309020205020404" pitchFamily="49" charset="0"/>
              </a:rPr>
              <a:t>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latin typeface="Courier New" panose="02070309020205020404" pitchFamily="49" charset="0"/>
              </a:rPr>
              <a:t>a3 </a:t>
            </a:r>
            <a:r>
              <a:rPr lang="en-US" sz="1800" b="1" dirty="0">
                <a:latin typeface="Courier New" panose="02070309020205020404" pitchFamily="49" charset="0"/>
              </a:rPr>
              <a:t>= merge(a1, a2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print(a3)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function </a:t>
            </a:r>
            <a:r>
              <a:rPr lang="en-US" dirty="0" smtClean="0">
                <a:latin typeface="Courier New" panose="02070309020205020404" pitchFamily="49" charset="0"/>
              </a:rPr>
              <a:t>merge3</a:t>
            </a:r>
            <a:r>
              <a:rPr lang="en-US" dirty="0" smtClean="0"/>
              <a:t> that merges 3 lists similarly.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a1 </a:t>
            </a:r>
            <a:r>
              <a:rPr lang="en-US" sz="1800" dirty="0">
                <a:latin typeface="Courier New" panose="02070309020205020404" pitchFamily="49" charset="0"/>
              </a:rPr>
              <a:t>= {12, 34, </a:t>
            </a:r>
            <a:r>
              <a:rPr lang="en-US" sz="1800" dirty="0" smtClean="0">
                <a:latin typeface="Courier New" panose="02070309020205020404" pitchFamily="49" charset="0"/>
              </a:rPr>
              <a:t>56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a2 </a:t>
            </a:r>
            <a:r>
              <a:rPr lang="en-US" sz="1800" dirty="0">
                <a:latin typeface="Courier New" panose="02070309020205020404" pitchFamily="49" charset="0"/>
              </a:rPr>
              <a:t>= {7, 8, 9, </a:t>
            </a:r>
            <a:r>
              <a:rPr lang="en-US" sz="1800" dirty="0" smtClean="0">
                <a:latin typeface="Courier New" panose="02070309020205020404" pitchFamily="49" charset="0"/>
              </a:rPr>
              <a:t>10]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a3 </a:t>
            </a:r>
            <a:r>
              <a:rPr lang="en-US" sz="1800" dirty="0">
                <a:latin typeface="Courier New" panose="02070309020205020404" pitchFamily="49" charset="0"/>
              </a:rPr>
              <a:t>= {444, 222, -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r>
              <a:rPr lang="en-US" sz="18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	</a:t>
            </a:r>
            <a:endParaRPr lang="en-US" sz="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	a4 = merge3(a1, a2, a3)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print(a4)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[12, 34, 56, 7, 8, 9, 10, 444, 222, -1]</a:t>
            </a:r>
          </a:p>
        </p:txBody>
      </p:sp>
    </p:spTree>
    <p:extLst>
      <p:ext uri="{BB962C8B-B14F-4D97-AF65-F5344CB8AC3E}">
        <p14:creationId xmlns:p14="http://schemas.microsoft.com/office/powerpoint/2010/main" val="14046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7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7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75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75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75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75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75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1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new list containing all elements of a1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followed by all elements of a2.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merge(a1, a2):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result = [0] * (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 +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(a1)):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a1[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(a2)):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result[</a:t>
            </a:r>
            <a:r>
              <a:rPr lang="en-US" b="1" dirty="0" err="1" smtClean="0">
                <a:latin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</a:rPr>
              <a:t>(a1) + </a:t>
            </a:r>
            <a:r>
              <a:rPr lang="en-US" b="1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 = a2[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return result</a:t>
            </a:r>
          </a:p>
        </p:txBody>
      </p:sp>
    </p:spTree>
    <p:extLst>
      <p:ext uri="{BB962C8B-B14F-4D97-AF65-F5344CB8AC3E}">
        <p14:creationId xmlns:p14="http://schemas.microsoft.com/office/powerpoint/2010/main" val="22581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return answer 2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a new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list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containing all elements of a1,a2,a3.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a4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(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a4[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a1[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(a2)):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(a1)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a2[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(a3)):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a4[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(a1)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 smtClean="0">
                <a:latin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</a:rPr>
              <a:t>(a2) </a:t>
            </a:r>
            <a:r>
              <a:rPr lang="en-US" sz="1800" b="1" dirty="0">
                <a:latin typeface="Courier New" panose="02070309020205020404" pitchFamily="49" charset="0"/>
              </a:rPr>
              <a:t>+ </a:t>
            </a:r>
            <a:r>
              <a:rPr lang="en-US" sz="1800" b="1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a3[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dirty="0" smtClean="0">
                <a:latin typeface="Courier New" panose="02070309020205020404" pitchFamily="49" charset="0"/>
              </a:rPr>
              <a:t>a4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Shorter version that calls merge.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merge3(a1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a2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a3):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return </a:t>
            </a:r>
            <a:r>
              <a:rPr lang="en-US" sz="1800" b="1" dirty="0">
                <a:latin typeface="Courier New" panose="02070309020205020404" pitchFamily="49" charset="0"/>
              </a:rPr>
              <a:t>merge(merge(a1, a2), a3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1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Value/Reference Semantics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7301"/>
            <a:ext cx="10515600" cy="4669710"/>
          </a:xfrm>
        </p:spPr>
        <p:txBody>
          <a:bodyPr>
            <a:normAutofit fontScale="77500" lnSpcReduction="20000"/>
          </a:bodyPr>
          <a:lstStyle/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type </a:t>
            </a:r>
            <a:r>
              <a:rPr lang="en-US" dirty="0" err="1" smtClean="0">
                <a:ea typeface="ＭＳ Ｐゴシック" charset="-128"/>
              </a:rPr>
              <a:t>int</a:t>
            </a:r>
            <a:r>
              <a:rPr lang="en-US" dirty="0" smtClean="0">
                <a:ea typeface="ＭＳ Ｐゴシック" charset="-128"/>
              </a:rPr>
              <a:t>, float, </a:t>
            </a:r>
            <a:r>
              <a:rPr lang="en-US" dirty="0" err="1" smtClean="0">
                <a:ea typeface="ＭＳ Ｐゴシック" charset="-128"/>
              </a:rPr>
              <a:t>boolean</a:t>
            </a:r>
            <a:r>
              <a:rPr lang="en-US" dirty="0" smtClean="0">
                <a:ea typeface="ＭＳ Ｐゴシック" charset="-128"/>
              </a:rPr>
              <a:t>, store values directly: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Values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cats 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age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Variables of object types store references to memory:</a:t>
            </a: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endParaRPr lang="en-US" dirty="0" smtClean="0">
              <a:ea typeface="ＭＳ Ｐゴシック" charset="-128"/>
            </a:endParaRPr>
          </a:p>
          <a:p>
            <a:pPr>
              <a:buFont typeface="Wingdings 2" charset="0"/>
              <a:buChar char=""/>
              <a:defRPr/>
            </a:pPr>
            <a:r>
              <a:rPr lang="en-US" dirty="0" smtClean="0">
                <a:ea typeface="ＭＳ Ｐゴシック" charset="-128"/>
              </a:rPr>
              <a:t>References are copied from one variable to another:</a:t>
            </a:r>
          </a:p>
          <a:p>
            <a:pPr marL="0" indent="0">
              <a:buNone/>
              <a:defRPr/>
            </a:pPr>
            <a:r>
              <a:rPr lang="en-US" sz="2000" dirty="0">
                <a:latin typeface="Courier New" charset="0"/>
                <a:ea typeface="ＭＳ Ｐゴシック" charset="0"/>
              </a:rPr>
              <a:t>	scores = 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grades</a:t>
            </a:r>
            <a:endParaRPr lang="en-US" sz="2000" dirty="0">
              <a:latin typeface="Courier New" charset="0"/>
              <a:ea typeface="ＭＳ Ｐゴシック" charset="0"/>
            </a:endParaRPr>
          </a:p>
          <a:p>
            <a:pPr>
              <a:buFont typeface="Wingdings 2" charset="0"/>
              <a:buChar char=""/>
              <a:defRPr/>
            </a:pPr>
            <a:endParaRPr lang="en-US" dirty="0">
              <a:ea typeface="ＭＳ Ｐゴシック" charset="-128"/>
            </a:endParaRPr>
          </a:p>
        </p:txBody>
      </p:sp>
      <p:graphicFrame>
        <p:nvGraphicFramePr>
          <p:cNvPr id="8" name="Group 49"/>
          <p:cNvGraphicFramePr>
            <a:graphicFrameLocks noGrp="1"/>
          </p:cNvGraphicFramePr>
          <p:nvPr/>
        </p:nvGraphicFramePr>
        <p:xfrm>
          <a:off x="5791200" y="4419600"/>
          <a:ext cx="3429000" cy="10414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  <a:gridCol w="747712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432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19800" y="1905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7244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age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8001000" y="30480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cats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971800" y="47244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grades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>
            <a:spLocks noChangeArrowheads="1"/>
          </p:cNvSpPr>
          <p:nvPr/>
        </p:nvSpPr>
        <p:spPr bwMode="auto">
          <a:xfrm flipH="1" flipV="1">
            <a:off x="4495800" y="49530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16" name="Curved Connector 15"/>
          <p:cNvCxnSpPr>
            <a:cxnSpLocks noChangeShapeType="1"/>
            <a:stCxn id="14" idx="0"/>
          </p:cNvCxnSpPr>
          <p:nvPr/>
        </p:nvCxnSpPr>
        <p:spPr bwMode="auto">
          <a:xfrm rot="5400000" flipH="1" flipV="1">
            <a:off x="5200650" y="4210050"/>
            <a:ext cx="152400" cy="1485900"/>
          </a:xfrm>
          <a:prstGeom prst="curvedConnector4">
            <a:avLst>
              <a:gd name="adj1" fmla="val -150000"/>
              <a:gd name="adj2" fmla="val 51282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562600" y="6172200"/>
          <a:ext cx="1931988" cy="520700"/>
        </p:xfrm>
        <a:graphic>
          <a:graphicData uri="http://schemas.openxmlformats.org/drawingml/2006/table">
            <a:tbl>
              <a:tblPr/>
              <a:tblGrid>
                <a:gridCol w="1182688"/>
                <a:gridCol w="7493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scores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" name="Rectangle 18"/>
          <p:cNvSpPr>
            <a:spLocks noChangeArrowheads="1"/>
          </p:cNvSpPr>
          <p:nvPr/>
        </p:nvSpPr>
        <p:spPr bwMode="auto">
          <a:xfrm flipH="1" flipV="1">
            <a:off x="7086600" y="6400800"/>
            <a:ext cx="76200" cy="76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</p:spPr>
        <p:txBody>
          <a:bodyPr anchor="ctr"/>
          <a:lstStyle/>
          <a:p>
            <a:pPr algn="ctr">
              <a:spcBef>
                <a:spcPts val="500"/>
              </a:spcBef>
              <a:buClr>
                <a:srgbClr val="800080"/>
              </a:buClr>
              <a:buSzPct val="55000"/>
              <a:buFont typeface="Wingdings" charset="0"/>
              <a:buChar char="n"/>
              <a:defRPr/>
            </a:pPr>
            <a:endParaRPr lang="en-US">
              <a:solidFill>
                <a:schemeClr val="lt1"/>
              </a:solidFill>
            </a:endParaRPr>
          </a:p>
        </p:txBody>
      </p:sp>
      <p:cxnSp>
        <p:nvCxnSpPr>
          <p:cNvPr id="20" name="Curved Connector 19"/>
          <p:cNvCxnSpPr>
            <a:cxnSpLocks noChangeShapeType="1"/>
            <a:stCxn id="19" idx="0"/>
          </p:cNvCxnSpPr>
          <p:nvPr/>
        </p:nvCxnSpPr>
        <p:spPr bwMode="auto">
          <a:xfrm rot="5400000" flipH="1" flipV="1">
            <a:off x="7404100" y="4660900"/>
            <a:ext cx="1536700" cy="2095500"/>
          </a:xfrm>
          <a:prstGeom prst="curvedConnector4">
            <a:avLst>
              <a:gd name="adj1" fmla="val -14875"/>
              <a:gd name="adj2" fmla="val 110907"/>
            </a:avLst>
          </a:prstGeom>
          <a:noFill/>
          <a:ln w="25400">
            <a:solidFill>
              <a:srgbClr val="000000"/>
            </a:solidFill>
            <a:round/>
            <a:headEnd/>
            <a:tailEnd type="arrow" w="med" len="med"/>
          </a:ln>
          <a:effectLst>
            <a:outerShdw blurRad="57150" dist="38100" dir="5400000" algn="ctr" rotWithShape="0">
              <a:srgbClr val="06333E">
                <a:alpha val="48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49290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>
                <a:solidFill>
                  <a:schemeClr val="tx2"/>
                </a:solidFill>
              </a:rPr>
              <a:t>T</a:t>
            </a:r>
            <a:r>
              <a:rPr lang="en-US" sz="4400" dirty="0" smtClean="0">
                <a:solidFill>
                  <a:schemeClr val="tx2"/>
                </a:solidFill>
              </a:rPr>
              <a:t>allying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107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Write a function 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/>
              <a:t> that returns the digit value that occurs most frequently in a number.</a:t>
            </a:r>
            <a:endParaRPr lang="en-US" sz="900" dirty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 The number 669260267 contains:</a:t>
            </a:r>
            <a:br>
              <a:rPr lang="en-US" dirty="0" smtClean="0"/>
            </a:br>
            <a:r>
              <a:rPr lang="en-US" dirty="0" smtClean="0"/>
              <a:t>		 one 0, two 2s, four 6es, one 7, and one 9.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66</a:t>
            </a:r>
            <a:r>
              <a:rPr lang="en-US" dirty="0" smtClean="0">
                <a:latin typeface="Courier New" panose="02070309020205020404" pitchFamily="49" charset="0"/>
              </a:rPr>
              <a:t>92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02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6</a:t>
            </a:r>
            <a:r>
              <a:rPr lang="en-US" dirty="0" smtClean="0">
                <a:latin typeface="Courier New" panose="02070309020205020404" pitchFamily="49" charset="0"/>
              </a:rPr>
              <a:t>7)</a:t>
            </a:r>
            <a:r>
              <a:rPr lang="en-US" dirty="0" smtClean="0"/>
              <a:t> returns 6.</a:t>
            </a:r>
          </a:p>
          <a:p>
            <a:pPr lvl="1" eaLnBrk="1" hangingPunct="1"/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If there is a tie, return the digit with the lower value.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dirty="0" smtClean="0">
                <a:latin typeface="Courier New" panose="02070309020205020404" pitchFamily="49" charset="0"/>
              </a:rPr>
              <a:t>(571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520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/>
              <a:t> returns 3.</a:t>
            </a:r>
          </a:p>
        </p:txBody>
      </p:sp>
    </p:spTree>
    <p:extLst>
      <p:ext uri="{BB962C8B-B14F-4D97-AF65-F5344CB8AC3E}">
        <p14:creationId xmlns:p14="http://schemas.microsoft.com/office/powerpoint/2010/main" val="1774336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multi-counter problem</a:t>
            </a:r>
          </a:p>
        </p:txBody>
      </p:sp>
      <p:sp>
        <p:nvSpPr>
          <p:cNvPr id="965635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We could declare 10 counter variables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counter0</a:t>
            </a:r>
            <a:r>
              <a:rPr lang="en-US" sz="1800" dirty="0">
                <a:latin typeface="Courier New" panose="02070309020205020404" pitchFamily="49" charset="0"/>
              </a:rPr>
              <a:t>, counter1, counter2, counter3, counter4,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counter5</a:t>
            </a:r>
            <a:r>
              <a:rPr lang="en-US" sz="1800" dirty="0">
                <a:latin typeface="Courier New" panose="02070309020205020404" pitchFamily="49" charset="0"/>
              </a:rPr>
              <a:t>, counter6, counter7, counter8, </a:t>
            </a:r>
            <a:r>
              <a:rPr lang="en-US" sz="1800" dirty="0" smtClean="0">
                <a:latin typeface="Courier New" panose="02070309020205020404" pitchFamily="49" charset="0"/>
              </a:rPr>
              <a:t>counter9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eaLnBrk="1" hangingPunct="1"/>
            <a:r>
              <a:rPr lang="en-US" dirty="0" smtClean="0"/>
              <a:t>But a better solution is to use a list of size 10.</a:t>
            </a:r>
          </a:p>
          <a:p>
            <a:pPr lvl="1" eaLnBrk="1" hangingPunct="1"/>
            <a:r>
              <a:rPr lang="en-US" dirty="0" smtClean="0"/>
              <a:t>The element at index </a:t>
            </a:r>
            <a:r>
              <a:rPr lang="en-US" i="1" dirty="0" err="1" smtClean="0"/>
              <a:t>i</a:t>
            </a:r>
            <a:r>
              <a:rPr lang="en-US" dirty="0" smtClean="0"/>
              <a:t> will store the counter for digit value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Example for 669260267: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How do we build such an list?  And how does it help?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/>
        </p:nvGraphicFramePr>
        <p:xfrm>
          <a:off x="2743201" y="4267200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21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65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65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656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a list of tallies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assume n = 669260267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counts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while n &gt; 0: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pluck off a digit and add to proper counter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digit = n %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counts[digit] += 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n = n //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  <p:graphicFrame>
        <p:nvGraphicFramePr>
          <p:cNvPr id="1841156" name="Group 4"/>
          <p:cNvGraphicFramePr>
            <a:graphicFrameLocks noGrp="1"/>
          </p:cNvGraphicFramePr>
          <p:nvPr>
            <p:extLst/>
          </p:nvPr>
        </p:nvGraphicFramePr>
        <p:xfrm>
          <a:off x="2610854" y="4659429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696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list</a:t>
            </a:r>
            <a:r>
              <a:rPr lang="en-US" dirty="0" smtClean="0"/>
              <a:t>: object that stores many values.</a:t>
            </a:r>
          </a:p>
          <a:p>
            <a:pPr lvl="1" eaLnBrk="1" hangingPunct="1"/>
            <a:r>
              <a:rPr lang="en-US" b="1" dirty="0" smtClean="0"/>
              <a:t>element</a:t>
            </a:r>
            <a:r>
              <a:rPr lang="en-US" dirty="0" smtClean="0"/>
              <a:t>: One value in a list.</a:t>
            </a:r>
          </a:p>
          <a:p>
            <a:pPr lvl="1" eaLnBrk="1" hangingPunct="1"/>
            <a:r>
              <a:rPr lang="en-US" b="1" dirty="0" smtClean="0"/>
              <a:t>index</a:t>
            </a:r>
            <a:r>
              <a:rPr lang="en-US" dirty="0" smtClean="0"/>
              <a:t>: A 0-based integer to access an element from an list.</a:t>
            </a:r>
          </a:p>
        </p:txBody>
      </p:sp>
      <p:graphicFrame>
        <p:nvGraphicFramePr>
          <p:cNvPr id="18247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774381"/>
              </p:ext>
            </p:extLst>
          </p:nvPr>
        </p:nvGraphicFramePr>
        <p:xfrm>
          <a:off x="2574926" y="3251200"/>
          <a:ext cx="7242316" cy="1282700"/>
        </p:xfrm>
        <a:graphic>
          <a:graphicData uri="http://schemas.openxmlformats.org/drawingml/2006/table">
            <a:tbl>
              <a:tblPr/>
              <a:tblGrid>
                <a:gridCol w="987262"/>
                <a:gridCol w="751383"/>
                <a:gridCol w="662356"/>
                <a:gridCol w="462239"/>
                <a:gridCol w="625327"/>
                <a:gridCol w="627117"/>
                <a:gridCol w="625326"/>
                <a:gridCol w="625327"/>
                <a:gridCol w="625326"/>
                <a:gridCol w="625327"/>
                <a:gridCol w="625326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-1  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76" name="Group 55"/>
          <p:cNvGrpSpPr>
            <a:grpSpLocks/>
          </p:cNvGrpSpPr>
          <p:nvPr/>
        </p:nvGrpSpPr>
        <p:grpSpPr bwMode="auto">
          <a:xfrm>
            <a:off x="3049624" y="4635360"/>
            <a:ext cx="7199695" cy="863600"/>
            <a:chOff x="999" y="3600"/>
            <a:chExt cx="3954" cy="544"/>
          </a:xfrm>
        </p:grpSpPr>
        <p:grpSp>
          <p:nvGrpSpPr>
            <p:cNvPr id="14377" name="Group 56"/>
            <p:cNvGrpSpPr>
              <a:grpSpLocks/>
            </p:cNvGrpSpPr>
            <p:nvPr/>
          </p:nvGrpSpPr>
          <p:grpSpPr bwMode="auto">
            <a:xfrm>
              <a:off x="999" y="3600"/>
              <a:ext cx="825" cy="544"/>
              <a:chOff x="999" y="3600"/>
              <a:chExt cx="825" cy="544"/>
            </a:xfrm>
          </p:grpSpPr>
          <p:sp>
            <p:nvSpPr>
              <p:cNvPr id="14384" name="Line 57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Text Box 58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0</a:t>
                </a:r>
              </a:p>
            </p:txBody>
          </p:sp>
        </p:grpSp>
        <p:grpSp>
          <p:nvGrpSpPr>
            <p:cNvPr id="14378" name="Group 59"/>
            <p:cNvGrpSpPr>
              <a:grpSpLocks/>
            </p:cNvGrpSpPr>
            <p:nvPr/>
          </p:nvGrpSpPr>
          <p:grpSpPr bwMode="auto">
            <a:xfrm>
              <a:off x="2391" y="3600"/>
              <a:ext cx="825" cy="544"/>
              <a:chOff x="999" y="3600"/>
              <a:chExt cx="825" cy="544"/>
            </a:xfrm>
          </p:grpSpPr>
          <p:sp>
            <p:nvSpPr>
              <p:cNvPr id="14382" name="Line 60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Text Box 61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4</a:t>
                </a:r>
              </a:p>
            </p:txBody>
          </p:sp>
        </p:grpSp>
        <p:grpSp>
          <p:nvGrpSpPr>
            <p:cNvPr id="14379" name="Group 62"/>
            <p:cNvGrpSpPr>
              <a:grpSpLocks/>
            </p:cNvGrpSpPr>
            <p:nvPr/>
          </p:nvGrpSpPr>
          <p:grpSpPr bwMode="auto">
            <a:xfrm>
              <a:off x="4128" y="3600"/>
              <a:ext cx="825" cy="544"/>
              <a:chOff x="999" y="3600"/>
              <a:chExt cx="825" cy="544"/>
            </a:xfrm>
          </p:grpSpPr>
          <p:sp>
            <p:nvSpPr>
              <p:cNvPr id="14380" name="Line 63"/>
              <p:cNvSpPr>
                <a:spLocks noChangeShapeType="1"/>
              </p:cNvSpPr>
              <p:nvPr/>
            </p:nvSpPr>
            <p:spPr bwMode="auto">
              <a:xfrm flipV="1">
                <a:off x="1392" y="3600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Text Box 64"/>
              <p:cNvSpPr txBox="1">
                <a:spLocks noChangeArrowheads="1"/>
              </p:cNvSpPr>
              <p:nvPr/>
            </p:nvSpPr>
            <p:spPr bwMode="auto">
              <a:xfrm>
                <a:off x="999" y="3888"/>
                <a:ext cx="825" cy="25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EB641B"/>
                  </a:buClr>
                  <a:buSzPct val="95000"/>
                  <a:buFont typeface="Wingdings 2" panose="05020102010507070707" pitchFamily="18" charset="2"/>
                  <a:buChar char=""/>
                  <a:defRPr sz="22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 panose="05020102010507070707" pitchFamily="18" charset="2"/>
                  <a:buChar char="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 panose="05020102010507070707" pitchFamily="18" charset="2"/>
                  <a:buChar char=""/>
                  <a:defRPr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EB641B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39639D"/>
                  </a:buClr>
                  <a:buSzPct val="65000"/>
                  <a:buFont typeface="Wingdings 2" panose="05020102010507070707" pitchFamily="18" charset="2"/>
                  <a:buChar char=""/>
                  <a:defRPr sz="1700">
                    <a:solidFill>
                      <a:schemeClr val="tx1"/>
                    </a:solidFill>
                    <a:latin typeface="Verdana" panose="020B060403050404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2000">
                    <a:latin typeface="Tahoma" panose="020B0604030504040204" pitchFamily="34" charset="0"/>
                  </a:rPr>
                  <a:t>element 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3682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Tally solution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Returns the digit value that occurs most frequently in n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Breaks ties by choosing the smaller value.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most_frequent_digit</a:t>
            </a:r>
            <a:r>
              <a:rPr lang="en-US" sz="1800" dirty="0" smtClean="0">
                <a:latin typeface="Courier New" panose="02070309020205020404" pitchFamily="49" charset="0"/>
              </a:rPr>
              <a:t>(n):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counts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while </a:t>
            </a:r>
            <a:r>
              <a:rPr lang="en-US" sz="1800" dirty="0" smtClean="0">
                <a:latin typeface="Courier New" panose="02070309020205020404" pitchFamily="49" charset="0"/>
              </a:rPr>
              <a:t>n </a:t>
            </a:r>
            <a:r>
              <a:rPr lang="en-US" sz="1800" dirty="0">
                <a:latin typeface="Courier New" panose="02070309020205020404" pitchFamily="49" charset="0"/>
              </a:rPr>
              <a:t>&gt; </a:t>
            </a:r>
            <a:r>
              <a:rPr lang="en-US" sz="1800" dirty="0" smtClean="0">
                <a:latin typeface="Courier New" panose="02070309020205020404" pitchFamily="49" charset="0"/>
              </a:rPr>
              <a:t>0: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digit </a:t>
            </a:r>
            <a:r>
              <a:rPr lang="en-US" sz="1800" dirty="0">
                <a:latin typeface="Courier New" panose="02070309020205020404" pitchFamily="49" charset="0"/>
              </a:rPr>
              <a:t>= n % </a:t>
            </a:r>
            <a:r>
              <a:rPr lang="en-US" sz="1800" dirty="0" smtClean="0">
                <a:latin typeface="Courier New" panose="02070309020205020404" pitchFamily="49" charset="0"/>
              </a:rPr>
              <a:t>10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pluck off a digit and tally 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counts[digit</a:t>
            </a:r>
            <a:r>
              <a:rPr lang="en-US" sz="1800" dirty="0" smtClean="0">
                <a:latin typeface="Courier New" panose="02070309020205020404" pitchFamily="49" charset="0"/>
              </a:rPr>
              <a:t>] += 1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n = n </a:t>
            </a:r>
            <a:r>
              <a:rPr lang="en-US" sz="1800" dirty="0" smtClean="0">
                <a:latin typeface="Courier New" panose="02070309020205020404" pitchFamily="49" charset="0"/>
              </a:rPr>
              <a:t>// 10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find the most frequently occurring digit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(counts)): 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if </a:t>
            </a:r>
            <a:r>
              <a:rPr lang="en-US" sz="1800" dirty="0" smtClean="0">
                <a:latin typeface="Courier New" panose="02070309020205020404" pitchFamily="49" charset="0"/>
              </a:rPr>
              <a:t>counts[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&gt; </a:t>
            </a:r>
            <a:r>
              <a:rPr lang="en-US" sz="1800" dirty="0" smtClean="0">
                <a:latin typeface="Courier New" panose="02070309020205020404" pitchFamily="49" charset="0"/>
              </a:rPr>
              <a:t>counts[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]: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return </a:t>
            </a:r>
            <a:r>
              <a:rPr lang="en-US" sz="1800" dirty="0" err="1" smtClean="0">
                <a:latin typeface="Courier New" panose="02070309020205020404" pitchFamily="49" charset="0"/>
              </a:rPr>
              <a:t>best_index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Read a file of section attendance (</a:t>
            </a:r>
            <a:r>
              <a:rPr lang="en-US" i="1" dirty="0" smtClean="0"/>
              <a:t>see next slide</a:t>
            </a:r>
            <a:r>
              <a:rPr lang="en-US" dirty="0" smtClean="0"/>
              <a:t>):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yynyyynayayynyyyayanyyyaynayyayyanayyyanyayna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ayyanyyyyayanaayyanayyyananayayaynyayayynynya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err="1">
                <a:latin typeface="Courier New" panose="02070309020205020404" pitchFamily="49" charset="0"/>
              </a:rPr>
              <a:t>yyayaynyyayyanynnyyyayyanayaynannnyyayyayayny</a:t>
            </a:r>
            <a:endParaRPr lang="en-US" sz="1800" dirty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And produce the following output: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1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</a:t>
            </a:r>
            <a:r>
              <a:rPr lang="en-US" sz="1800" dirty="0" smtClean="0">
                <a:latin typeface="Courier New" panose="02070309020205020404" pitchFamily="49" charset="0"/>
              </a:rPr>
              <a:t>[20, </a:t>
            </a:r>
            <a:r>
              <a:rPr lang="en-US" sz="1800" dirty="0">
                <a:latin typeface="Courier New" panose="02070309020205020404" pitchFamily="49" charset="0"/>
              </a:rPr>
              <a:t>16, 17, 14, 11]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[100.0, 80.0, 85.0, 70.0, 55.0]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2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19, 14, 14, 8]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95.0, 70.0, 70.0, 40.0]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Section 3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points: [16, 15, 16, 18, 14]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Student grades: [80.0, 75.0, 80.0, 90.0, 70.0]</a:t>
            </a:r>
          </a:p>
          <a:p>
            <a:pPr lvl="1" eaLnBrk="1" hangingPunct="1">
              <a:lnSpc>
                <a:spcPct val="5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US" sz="1800" dirty="0"/>
              <a:t>Students earn 3 points for each section attended up to </a:t>
            </a:r>
            <a:r>
              <a:rPr lang="en-US" sz="1800" dirty="0" smtClean="0"/>
              <a:t>20.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4098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  <a:tabLst>
                <a:tab pos="7089775" algn="l"/>
              </a:tabLst>
            </a:pPr>
            <a:endParaRPr lang="en-US" sz="8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buNone/>
              <a:tabLst>
                <a:tab pos="7089775" algn="l"/>
              </a:tabLst>
            </a:pPr>
            <a:endParaRPr lang="en-US" sz="900">
              <a:latin typeface="Courier New" panose="02070309020205020404" pitchFamily="49" charset="0"/>
            </a:endParaRPr>
          </a:p>
          <a:p>
            <a:pPr lvl="1">
              <a:tabLst>
                <a:tab pos="7089775" algn="l"/>
              </a:tabLst>
            </a:pPr>
            <a:r>
              <a:rPr lang="en-US" smtClean="0"/>
              <a:t>Each line represents a section.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A line consists of 9 weeks' worth of data.</a:t>
            </a:r>
          </a:p>
          <a:p>
            <a:pPr lvl="2">
              <a:tabLst>
                <a:tab pos="7089775" algn="l"/>
              </a:tabLst>
            </a:pPr>
            <a:r>
              <a:rPr lang="en-US" smtClean="0"/>
              <a:t>Each week has 5 characters because there are 5 students.</a:t>
            </a:r>
          </a:p>
          <a:p>
            <a:pPr lvl="1">
              <a:tabLst>
                <a:tab pos="7089775" algn="l"/>
              </a:tabLst>
            </a:pPr>
            <a:r>
              <a:rPr lang="en-US" smtClean="0"/>
              <a:t>Within each week, each character represents one student.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a</a:t>
            </a:r>
            <a:r>
              <a:rPr lang="en-US" smtClean="0"/>
              <a:t> means the student was absent	(+0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n</a:t>
            </a:r>
            <a:r>
              <a:rPr lang="en-US" smtClean="0"/>
              <a:t> means they attended but didn't do the problems	(+1 points)</a:t>
            </a:r>
          </a:p>
          <a:p>
            <a:pPr lvl="2">
              <a:tabLst>
                <a:tab pos="7089775" algn="l"/>
              </a:tabLst>
            </a:pPr>
            <a:r>
              <a:rPr lang="en-US" smtClean="0">
                <a:latin typeface="Courier New" panose="02070309020205020404" pitchFamily="49" charset="0"/>
              </a:rPr>
              <a:t>y</a:t>
            </a:r>
            <a:r>
              <a:rPr lang="en-US" smtClean="0"/>
              <a:t> means they attended and did the problems	(+3 points)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input file</a:t>
            </a:r>
          </a:p>
        </p:txBody>
      </p:sp>
      <p:graphicFrame>
        <p:nvGraphicFramePr>
          <p:cNvPr id="1052759" name="Group 87"/>
          <p:cNvGraphicFramePr>
            <a:graphicFrameLocks noGrp="1"/>
          </p:cNvGraphicFramePr>
          <p:nvPr/>
        </p:nvGraphicFramePr>
        <p:xfrm>
          <a:off x="1600200" y="2347914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yynyyynayayynyyyayanyyyaynayyayyanayyyanyayna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ayyanyyyyayanaayyanayyyananayayaynyayayynynya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yyayaynyyayyanynnyyyayyanayaynannnyyayyayayny</a:t>
                      </a: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1" name="Group 109"/>
          <p:cNvGraphicFramePr>
            <a:graphicFrameLocks noGrp="1"/>
          </p:cNvGraphicFramePr>
          <p:nvPr/>
        </p:nvGraphicFramePr>
        <p:xfrm>
          <a:off x="1600200" y="1971675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week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  1    2    3    4    5    6    7    8    9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52780" name="Group 108"/>
          <p:cNvGraphicFramePr>
            <a:graphicFrameLocks noGrp="1"/>
          </p:cNvGraphicFramePr>
          <p:nvPr/>
        </p:nvGraphicFramePr>
        <p:xfrm>
          <a:off x="1600200" y="1541463"/>
          <a:ext cx="8705850" cy="508000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student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123451234512345123451234512345123451234512345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52733" name="Rectangle 15"/>
          <p:cNvSpPr>
            <a:spLocks noChangeArrowheads="1"/>
          </p:cNvSpPr>
          <p:nvPr/>
        </p:nvSpPr>
        <p:spPr bwMode="auto">
          <a:xfrm>
            <a:off x="3352800" y="2403476"/>
            <a:ext cx="6858000" cy="3270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80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3352800" y="2405064"/>
            <a:ext cx="6858000" cy="327025"/>
            <a:chOff x="1200" y="960"/>
            <a:chExt cx="4320" cy="206"/>
          </a:xfrm>
        </p:grpSpPr>
        <p:sp>
          <p:nvSpPr>
            <p:cNvPr id="15386" name="Rectangle 15"/>
            <p:cNvSpPr>
              <a:spLocks noChangeArrowheads="1"/>
            </p:cNvSpPr>
            <p:nvPr/>
          </p:nvSpPr>
          <p:spPr bwMode="auto">
            <a:xfrm>
              <a:off x="12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7" name="Rectangle 15"/>
            <p:cNvSpPr>
              <a:spLocks noChangeArrowheads="1"/>
            </p:cNvSpPr>
            <p:nvPr/>
          </p:nvSpPr>
          <p:spPr bwMode="auto">
            <a:xfrm>
              <a:off x="16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8" name="Rectangle 15"/>
            <p:cNvSpPr>
              <a:spLocks noChangeArrowheads="1"/>
            </p:cNvSpPr>
            <p:nvPr/>
          </p:nvSpPr>
          <p:spPr bwMode="auto">
            <a:xfrm>
              <a:off x="21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9" name="Rectangle 15"/>
            <p:cNvSpPr>
              <a:spLocks noChangeArrowheads="1"/>
            </p:cNvSpPr>
            <p:nvPr/>
          </p:nvSpPr>
          <p:spPr bwMode="auto">
            <a:xfrm>
              <a:off x="26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0" name="Rectangle 15"/>
            <p:cNvSpPr>
              <a:spLocks noChangeArrowheads="1"/>
            </p:cNvSpPr>
            <p:nvPr/>
          </p:nvSpPr>
          <p:spPr bwMode="auto">
            <a:xfrm>
              <a:off x="312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1" name="Rectangle 15"/>
            <p:cNvSpPr>
              <a:spLocks noChangeArrowheads="1"/>
            </p:cNvSpPr>
            <p:nvPr/>
          </p:nvSpPr>
          <p:spPr bwMode="auto">
            <a:xfrm>
              <a:off x="360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2" name="Rectangle 15"/>
            <p:cNvSpPr>
              <a:spLocks noChangeArrowheads="1"/>
            </p:cNvSpPr>
            <p:nvPr/>
          </p:nvSpPr>
          <p:spPr bwMode="auto">
            <a:xfrm>
              <a:off x="408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3" name="Rectangle 15"/>
            <p:cNvSpPr>
              <a:spLocks noChangeArrowheads="1"/>
            </p:cNvSpPr>
            <p:nvPr/>
          </p:nvSpPr>
          <p:spPr bwMode="auto">
            <a:xfrm>
              <a:off x="456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4" name="Rectangle 15"/>
            <p:cNvSpPr>
              <a:spLocks noChangeArrowheads="1"/>
            </p:cNvSpPr>
            <p:nvPr/>
          </p:nvSpPr>
          <p:spPr bwMode="auto">
            <a:xfrm>
              <a:off x="5040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5" name="Rectangle 15"/>
            <p:cNvSpPr>
              <a:spLocks noChangeArrowheads="1"/>
            </p:cNvSpPr>
            <p:nvPr/>
          </p:nvSpPr>
          <p:spPr bwMode="auto">
            <a:xfrm>
              <a:off x="494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484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7" name="Rectangle 15"/>
            <p:cNvSpPr>
              <a:spLocks noChangeArrowheads="1"/>
            </p:cNvSpPr>
            <p:nvPr/>
          </p:nvSpPr>
          <p:spPr bwMode="auto">
            <a:xfrm>
              <a:off x="475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8" name="Rectangle 15"/>
            <p:cNvSpPr>
              <a:spLocks noChangeArrowheads="1"/>
            </p:cNvSpPr>
            <p:nvPr/>
          </p:nvSpPr>
          <p:spPr bwMode="auto">
            <a:xfrm>
              <a:off x="465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39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0" name="Rectangle 15"/>
            <p:cNvSpPr>
              <a:spLocks noChangeArrowheads="1"/>
            </p:cNvSpPr>
            <p:nvPr/>
          </p:nvSpPr>
          <p:spPr bwMode="auto">
            <a:xfrm>
              <a:off x="38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1" name="Rectangle 15"/>
            <p:cNvSpPr>
              <a:spLocks noChangeArrowheads="1"/>
            </p:cNvSpPr>
            <p:nvPr/>
          </p:nvSpPr>
          <p:spPr bwMode="auto">
            <a:xfrm>
              <a:off x="37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2" name="Rectangle 15"/>
            <p:cNvSpPr>
              <a:spLocks noChangeArrowheads="1"/>
            </p:cNvSpPr>
            <p:nvPr/>
          </p:nvSpPr>
          <p:spPr bwMode="auto">
            <a:xfrm>
              <a:off x="36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3" name="Rectangle 15"/>
            <p:cNvSpPr>
              <a:spLocks noChangeArrowheads="1"/>
            </p:cNvSpPr>
            <p:nvPr/>
          </p:nvSpPr>
          <p:spPr bwMode="auto">
            <a:xfrm>
              <a:off x="302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4" name="Rectangle 15"/>
            <p:cNvSpPr>
              <a:spLocks noChangeArrowheads="1"/>
            </p:cNvSpPr>
            <p:nvPr/>
          </p:nvSpPr>
          <p:spPr bwMode="auto">
            <a:xfrm>
              <a:off x="292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5" name="Rectangle 15"/>
            <p:cNvSpPr>
              <a:spLocks noChangeArrowheads="1"/>
            </p:cNvSpPr>
            <p:nvPr/>
          </p:nvSpPr>
          <p:spPr bwMode="auto">
            <a:xfrm>
              <a:off x="283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6" name="Rectangle 15"/>
            <p:cNvSpPr>
              <a:spLocks noChangeArrowheads="1"/>
            </p:cNvSpPr>
            <p:nvPr/>
          </p:nvSpPr>
          <p:spPr bwMode="auto">
            <a:xfrm>
              <a:off x="273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7" name="Rectangle 15"/>
            <p:cNvSpPr>
              <a:spLocks noChangeArrowheads="1"/>
            </p:cNvSpPr>
            <p:nvPr/>
          </p:nvSpPr>
          <p:spPr bwMode="auto">
            <a:xfrm>
              <a:off x="206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8" name="Rectangle 15"/>
            <p:cNvSpPr>
              <a:spLocks noChangeArrowheads="1"/>
            </p:cNvSpPr>
            <p:nvPr/>
          </p:nvSpPr>
          <p:spPr bwMode="auto">
            <a:xfrm>
              <a:off x="196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09" name="Rectangle 15"/>
            <p:cNvSpPr>
              <a:spLocks noChangeArrowheads="1"/>
            </p:cNvSpPr>
            <p:nvPr/>
          </p:nvSpPr>
          <p:spPr bwMode="auto">
            <a:xfrm>
              <a:off x="187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0" name="Rectangle 15"/>
            <p:cNvSpPr>
              <a:spLocks noChangeArrowheads="1"/>
            </p:cNvSpPr>
            <p:nvPr/>
          </p:nvSpPr>
          <p:spPr bwMode="auto">
            <a:xfrm>
              <a:off x="177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1" name="Rectangle 15"/>
            <p:cNvSpPr>
              <a:spLocks noChangeArrowheads="1"/>
            </p:cNvSpPr>
            <p:nvPr/>
          </p:nvSpPr>
          <p:spPr bwMode="auto">
            <a:xfrm>
              <a:off x="1296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2" name="Rectangle 15"/>
            <p:cNvSpPr>
              <a:spLocks noChangeArrowheads="1"/>
            </p:cNvSpPr>
            <p:nvPr/>
          </p:nvSpPr>
          <p:spPr bwMode="auto">
            <a:xfrm>
              <a:off x="1392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3" name="Rectangle 15"/>
            <p:cNvSpPr>
              <a:spLocks noChangeArrowheads="1"/>
            </p:cNvSpPr>
            <p:nvPr/>
          </p:nvSpPr>
          <p:spPr bwMode="auto">
            <a:xfrm>
              <a:off x="1488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414" name="Rectangle 15"/>
            <p:cNvSpPr>
              <a:spLocks noChangeArrowheads="1"/>
            </p:cNvSpPr>
            <p:nvPr/>
          </p:nvSpPr>
          <p:spPr bwMode="auto">
            <a:xfrm>
              <a:off x="1584" y="960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4114800" y="2405064"/>
            <a:ext cx="5334000" cy="327025"/>
            <a:chOff x="720" y="864"/>
            <a:chExt cx="3360" cy="206"/>
          </a:xfrm>
        </p:grpSpPr>
        <p:sp>
          <p:nvSpPr>
            <p:cNvPr id="15379" name="Rectangle 15"/>
            <p:cNvSpPr>
              <a:spLocks noChangeArrowheads="1"/>
            </p:cNvSpPr>
            <p:nvPr/>
          </p:nvSpPr>
          <p:spPr bwMode="auto">
            <a:xfrm>
              <a:off x="12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0" name="Rectangle 15"/>
            <p:cNvSpPr>
              <a:spLocks noChangeArrowheads="1"/>
            </p:cNvSpPr>
            <p:nvPr/>
          </p:nvSpPr>
          <p:spPr bwMode="auto">
            <a:xfrm>
              <a:off x="168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1" name="Rectangle 15"/>
            <p:cNvSpPr>
              <a:spLocks noChangeArrowheads="1"/>
            </p:cNvSpPr>
            <p:nvPr/>
          </p:nvSpPr>
          <p:spPr bwMode="auto">
            <a:xfrm>
              <a:off x="216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2" name="Rectangle 15"/>
            <p:cNvSpPr>
              <a:spLocks noChangeArrowheads="1"/>
            </p:cNvSpPr>
            <p:nvPr/>
          </p:nvSpPr>
          <p:spPr bwMode="auto">
            <a:xfrm>
              <a:off x="264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3" name="Rectangle 15"/>
            <p:cNvSpPr>
              <a:spLocks noChangeArrowheads="1"/>
            </p:cNvSpPr>
            <p:nvPr/>
          </p:nvSpPr>
          <p:spPr bwMode="auto">
            <a:xfrm>
              <a:off x="31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4" name="Rectangle 15"/>
            <p:cNvSpPr>
              <a:spLocks noChangeArrowheads="1"/>
            </p:cNvSpPr>
            <p:nvPr/>
          </p:nvSpPr>
          <p:spPr bwMode="auto">
            <a:xfrm>
              <a:off x="360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  <p:sp>
          <p:nvSpPr>
            <p:cNvPr id="15385" name="Rectangle 15"/>
            <p:cNvSpPr>
              <a:spLocks noChangeArrowheads="1"/>
            </p:cNvSpPr>
            <p:nvPr/>
          </p:nvSpPr>
          <p:spPr bwMode="auto">
            <a:xfrm>
              <a:off x="720" y="864"/>
              <a:ext cx="480" cy="206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/>
            </a:p>
          </p:txBody>
        </p:sp>
      </p:grpSp>
      <p:graphicFrame>
        <p:nvGraphicFramePr>
          <p:cNvPr id="1052833" name="Group 161"/>
          <p:cNvGraphicFramePr>
            <a:graphicFrameLocks noGrp="1"/>
          </p:cNvGraphicFramePr>
          <p:nvPr/>
        </p:nvGraphicFramePr>
        <p:xfrm>
          <a:off x="1600200" y="2363789"/>
          <a:ext cx="8705850" cy="1127616"/>
        </p:xfrm>
        <a:graphic>
          <a:graphicData uri="http://schemas.openxmlformats.org/drawingml/2006/table">
            <a:tbl>
              <a:tblPr/>
              <a:tblGrid>
                <a:gridCol w="1663700"/>
                <a:gridCol w="7042150"/>
              </a:tblGrid>
              <a:tr h="1127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section 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3</a:t>
                      </a:r>
                    </a:p>
                  </a:txBody>
                  <a:tcPr marT="45648" marB="4564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T="45648" marB="4564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711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2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5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5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5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5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5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5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2733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attendance answer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200" y="1825624"/>
            <a:ext cx="10515600" cy="4675659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smtClean="0">
                <a:latin typeface="Courier New" panose="02070309020205020404" pitchFamily="49" charset="0"/>
              </a:rPr>
              <a:t>with open</a:t>
            </a:r>
            <a:r>
              <a:rPr lang="en-US" sz="1800" dirty="0" smtClean="0">
                <a:latin typeface="Courier New" panose="02070309020205020404" pitchFamily="49" charset="0"/>
              </a:rPr>
              <a:t>("</a:t>
            </a:r>
            <a:r>
              <a:rPr lang="en-US" sz="1800" dirty="0">
                <a:latin typeface="Courier New" panose="02070309020205020404" pitchFamily="49" charset="0"/>
              </a:rPr>
              <a:t>sections.txt</a:t>
            </a:r>
            <a:r>
              <a:rPr lang="en-US" sz="1800" dirty="0" smtClean="0">
                <a:latin typeface="Courier New" panose="02070309020205020404" pitchFamily="49" charset="0"/>
              </a:rPr>
              <a:t>") as file: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800" dirty="0" smtClean="0">
                <a:latin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section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line in lines: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points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student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%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earned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if (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== </a:t>
            </a:r>
            <a:r>
              <a:rPr lang="en-US" sz="1800" dirty="0">
                <a:latin typeface="Courier New" panose="02070309020205020404" pitchFamily="49" charset="0"/>
              </a:rPr>
              <a:t>'y</a:t>
            </a:r>
            <a:r>
              <a:rPr lang="en-US" sz="1800" dirty="0" smtClean="0">
                <a:latin typeface="Courier New" panose="02070309020205020404" pitchFamily="49" charset="0"/>
              </a:rPr>
              <a:t>'):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c == 'y' or 'n' or 'a'</a:t>
            </a: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elif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800" dirty="0" smtClean="0">
                <a:latin typeface="Courier New" panose="02070309020205020404" pitchFamily="49" charset="0"/>
              </a:rPr>
              <a:t>line[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] </a:t>
            </a:r>
            <a:r>
              <a:rPr lang="en-US" sz="1800" dirty="0">
                <a:latin typeface="Courier New" panose="02070309020205020404" pitchFamily="49" charset="0"/>
              </a:rPr>
              <a:t>== 'n</a:t>
            </a:r>
            <a:r>
              <a:rPr lang="en-US" sz="1800" dirty="0" smtClean="0">
                <a:latin typeface="Courier New" panose="02070309020205020404" pitchFamily="49" charset="0"/>
              </a:rPr>
              <a:t>'):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earned = </a:t>
            </a:r>
            <a:r>
              <a:rPr lang="en-US" sz="1800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points[student] = </a:t>
            </a:r>
            <a:r>
              <a:rPr lang="en-US" sz="1800" dirty="0" smtClean="0">
                <a:latin typeface="Courier New" panose="02070309020205020404" pitchFamily="49" charset="0"/>
              </a:rPr>
              <a:t>min(20, </a:t>
            </a:r>
            <a:r>
              <a:rPr lang="en-US" sz="1800" dirty="0">
                <a:latin typeface="Courier New" panose="02070309020205020404" pitchFamily="49" charset="0"/>
              </a:rPr>
              <a:t>points[student] + earned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grades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[0] * 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</a:t>
            </a: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(points)):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</a:t>
            </a:r>
            <a:r>
              <a:rPr lang="en-US" sz="1800" dirty="0">
                <a:latin typeface="Courier New" panose="02070309020205020404" pitchFamily="49" charset="0"/>
              </a:rPr>
              <a:t>grades[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= 100.0 * points[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] / </a:t>
            </a:r>
            <a:r>
              <a:rPr lang="en-US" sz="1800" dirty="0" smtClean="0">
                <a:latin typeface="Courier New" panose="02070309020205020404" pitchFamily="49" charset="0"/>
              </a:rPr>
              <a:t>20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Section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(section))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points: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(points))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print("</a:t>
            </a:r>
            <a:r>
              <a:rPr lang="en-US" sz="1800" dirty="0">
                <a:latin typeface="Courier New" panose="02070309020205020404" pitchFamily="49" charset="0"/>
              </a:rPr>
              <a:t>Student grades: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(grades))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65000"/>
              </a:lnSpc>
              <a:spcBef>
                <a:spcPts val="20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section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+= 1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340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transformations</a:t>
            </a:r>
          </a:p>
        </p:txBody>
      </p:sp>
      <p:sp>
        <p:nvSpPr>
          <p:cNvPr id="10270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916238" algn="l"/>
              </a:tabLst>
            </a:pPr>
            <a:r>
              <a:rPr lang="en-US" dirty="0" smtClean="0"/>
              <a:t>In many problems we transform data between forms.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Example:  digits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count of each digit  </a:t>
            </a:r>
            <a:r>
              <a:rPr lang="en-US" dirty="0" smtClean="0">
                <a:sym typeface="Symbol" panose="05050102010706020507" pitchFamily="18" charset="2"/>
              </a:rPr>
              <a:t></a:t>
            </a:r>
            <a:r>
              <a:rPr lang="en-US" dirty="0" smtClean="0"/>
              <a:t> most frequent digit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Often each transformation is computed/stored as an list.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For structure, a transformation is often put in its own function.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tabLst>
                <a:tab pos="2916238" algn="l"/>
              </a:tabLst>
            </a:pPr>
            <a:r>
              <a:rPr lang="en-US" dirty="0" smtClean="0"/>
              <a:t>Sometimes we map between data and list indexes.</a:t>
            </a:r>
          </a:p>
          <a:p>
            <a:pPr lvl="1">
              <a:buNone/>
              <a:tabLst>
                <a:tab pos="2916238" algn="l"/>
              </a:tabLst>
            </a:pPr>
            <a:endParaRPr lang="en-US" sz="800" dirty="0"/>
          </a:p>
          <a:p>
            <a:pPr lvl="1">
              <a:tabLst>
                <a:tab pos="2916238" algn="l"/>
              </a:tabLst>
            </a:pPr>
            <a:r>
              <a:rPr lang="en-US" dirty="0" smtClean="0"/>
              <a:t>by position	(store the </a:t>
            </a:r>
            <a:r>
              <a:rPr lang="en-US" i="1" dirty="0" err="1" smtClean="0"/>
              <a:t>i</a:t>
            </a:r>
            <a:r>
              <a:rPr lang="en-US" baseline="30000" dirty="0" smtClean="0"/>
              <a:t> </a:t>
            </a:r>
            <a:r>
              <a:rPr lang="en-US" baseline="30000" dirty="0" err="1" smtClean="0"/>
              <a:t>th</a:t>
            </a:r>
            <a:r>
              <a:rPr lang="en-US" dirty="0" smtClean="0"/>
              <a:t> value we read at index </a:t>
            </a:r>
            <a:r>
              <a:rPr lang="en-US" i="1" dirty="0" err="1" smtClean="0"/>
              <a:t>i</a:t>
            </a:r>
            <a:r>
              <a:rPr lang="en-US" dirty="0" smtClean="0"/>
              <a:t> 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tally	(if input value is </a:t>
            </a:r>
            <a:r>
              <a:rPr lang="en-US" i="1" dirty="0" err="1" smtClean="0"/>
              <a:t>i</a:t>
            </a:r>
            <a:r>
              <a:rPr lang="en-US" dirty="0" smtClean="0"/>
              <a:t>, store it at array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)</a:t>
            </a:r>
          </a:p>
          <a:p>
            <a:pPr lvl="1">
              <a:tabLst>
                <a:tab pos="2916238" algn="l"/>
              </a:tabLst>
            </a:pPr>
            <a:r>
              <a:rPr lang="en-US" dirty="0" smtClean="0"/>
              <a:t>explicit mapping	(count </a:t>
            </a:r>
            <a:r>
              <a:rPr lang="en-US" dirty="0" smtClean="0">
                <a:latin typeface="Courier New" panose="02070309020205020404" pitchFamily="49" charset="0"/>
              </a:rPr>
              <a:t>'J'</a:t>
            </a:r>
            <a:r>
              <a:rPr lang="en-US" dirty="0" smtClean="0"/>
              <a:t> at index 0, count </a:t>
            </a:r>
            <a:r>
              <a:rPr lang="en-US" dirty="0" smtClean="0">
                <a:latin typeface="Courier New" panose="02070309020205020404" pitchFamily="49" charset="0"/>
              </a:rPr>
              <a:t>'X'</a:t>
            </a:r>
            <a:r>
              <a:rPr lang="en-US" dirty="0" smtClean="0"/>
              <a:t> at index 1)</a:t>
            </a:r>
          </a:p>
          <a:p>
            <a:pPr>
              <a:tabLst>
                <a:tab pos="2916238" algn="l"/>
              </a:tabLst>
            </a:pPr>
            <a:endParaRPr lang="en-US" dirty="0" smtClean="0"/>
          </a:p>
          <a:p>
            <a:pPr>
              <a:lnSpc>
                <a:spcPct val="110000"/>
              </a:lnSpc>
              <a:tabLst>
                <a:tab pos="2916238" algn="l"/>
              </a:tabLst>
            </a:pPr>
            <a:r>
              <a:rPr lang="en-US" i="1" dirty="0" smtClean="0"/>
              <a:t>Exercise:</a:t>
            </a:r>
            <a:r>
              <a:rPr lang="en-US" dirty="0" smtClean="0"/>
              <a:t> Modify our Sections program to use functions that use lists as parameters and returns.</a:t>
            </a:r>
          </a:p>
        </p:txBody>
      </p:sp>
    </p:spTree>
    <p:extLst>
      <p:ext uri="{BB962C8B-B14F-4D97-AF65-F5344CB8AC3E}">
        <p14:creationId xmlns:p14="http://schemas.microsoft.com/office/powerpoint/2010/main" val="4231266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answer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This program reads a file representing which students attended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which discussion sections and produces output of the students'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section attendance and scores.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with </a:t>
            </a:r>
            <a:r>
              <a:rPr lang="en-US" sz="1400" dirty="0" smtClean="0">
                <a:latin typeface="Courier New" panose="02070309020205020404" pitchFamily="49" charset="0"/>
              </a:rPr>
              <a:t>open</a:t>
            </a:r>
            <a:r>
              <a:rPr lang="en-US" sz="1400" dirty="0" smtClean="0">
                <a:latin typeface="Courier New" panose="02070309020205020404" pitchFamily="49" charset="0"/>
              </a:rPr>
              <a:t>("</a:t>
            </a:r>
            <a:r>
              <a:rPr lang="en-US" sz="1400" dirty="0">
                <a:latin typeface="Courier New" panose="02070309020205020404" pitchFamily="49" charset="0"/>
              </a:rPr>
              <a:t>sections.txt</a:t>
            </a:r>
            <a:r>
              <a:rPr lang="en-US" sz="1400" dirty="0" smtClean="0">
                <a:latin typeface="Courier New" panose="02070309020205020404" pitchFamily="49" charset="0"/>
              </a:rPr>
              <a:t>") as file:</a:t>
            </a:r>
            <a:endParaRPr lang="en-US" sz="14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0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lines = </a:t>
            </a:r>
            <a:r>
              <a:rPr lang="en-US" sz="14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400" dirty="0" smtClean="0">
                <a:latin typeface="Courier New" panose="02070309020205020404" pitchFamily="49" charset="0"/>
              </a:rPr>
              <a:t>()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section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1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for line in lines: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 one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section</a:t>
            </a: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</a:t>
            </a:r>
            <a:r>
              <a:rPr lang="en-US" sz="1400" dirty="0" smtClean="0">
                <a:latin typeface="Courier New" panose="02070309020205020404" pitchFamily="49" charset="0"/>
              </a:rPr>
              <a:t>points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400" dirty="0" smtClean="0">
                <a:latin typeface="Courier New" panose="02070309020205020404" pitchFamily="49" charset="0"/>
              </a:rPr>
              <a:t>(line)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grades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400" dirty="0" smtClean="0">
                <a:latin typeface="Courier New" panose="02070309020205020404" pitchFamily="49" charset="0"/>
              </a:rPr>
              <a:t>(points)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results(section, points, grades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section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+= 1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Produces all output about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results(section, points, </a:t>
            </a:r>
            <a:r>
              <a:rPr lang="en-US" sz="1400" dirty="0">
                <a:latin typeface="Courier New" panose="02070309020205020404" pitchFamily="49" charset="0"/>
              </a:rPr>
              <a:t>grades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Section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(section))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Student scores: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(points))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</a:t>
            </a:r>
            <a:r>
              <a:rPr lang="en-US" sz="1400" dirty="0">
                <a:latin typeface="Courier New" panose="02070309020205020404" pitchFamily="49" charset="0"/>
              </a:rPr>
              <a:t>Student grades: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(grades))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print()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3482664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</a:t>
            </a:r>
            <a:r>
              <a:rPr lang="en-US" dirty="0" err="1" smtClean="0"/>
              <a:t>param</a:t>
            </a:r>
            <a:r>
              <a:rPr lang="en-US" dirty="0" smtClean="0"/>
              <a:t>/return answer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   ...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    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points earned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count_points</a:t>
            </a:r>
            <a:r>
              <a:rPr lang="en-US" sz="1400" dirty="0" smtClean="0">
                <a:latin typeface="Courier New" panose="02070309020205020404" pitchFamily="49" charset="0"/>
              </a:rPr>
              <a:t>(line):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points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[0] * 5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</a:t>
            </a:r>
            <a:r>
              <a:rPr lang="en-US" sz="1400" dirty="0" err="1" smtClean="0">
                <a:latin typeface="Courier New" panose="02070309020205020404" pitchFamily="49" charset="0"/>
              </a:rPr>
              <a:t>len</a:t>
            </a:r>
            <a:r>
              <a:rPr lang="en-US" sz="1400" dirty="0" smtClean="0">
                <a:latin typeface="Courier New" panose="02070309020205020404" pitchFamily="49" charset="0"/>
              </a:rPr>
              <a:t>(line)):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student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% 5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earned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</a:rPr>
              <a:t>if </a:t>
            </a:r>
            <a:r>
              <a:rPr lang="en-US" sz="1400" dirty="0" smtClean="0">
                <a:latin typeface="Courier New" panose="02070309020205020404" pitchFamily="49" charset="0"/>
              </a:rPr>
              <a:t>line[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</a:t>
            </a:r>
            <a:r>
              <a:rPr lang="en-US" sz="1400" dirty="0">
                <a:latin typeface="Courier New" panose="02070309020205020404" pitchFamily="49" charset="0"/>
              </a:rPr>
              <a:t>== 'y</a:t>
            </a:r>
            <a:r>
              <a:rPr lang="en-US" sz="1400" dirty="0" smtClean="0">
                <a:latin typeface="Courier New" panose="02070309020205020404" pitchFamily="49" charset="0"/>
              </a:rPr>
              <a:t>':     </a:t>
            </a:r>
            <a:r>
              <a:rPr lang="en-US" sz="1400" b="1" dirty="0" smtClean="0">
                <a:solidFill>
                  <a:srgbClr val="009999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9999"/>
                </a:solidFill>
                <a:latin typeface="Courier New" panose="02070309020205020404" pitchFamily="49" charset="0"/>
              </a:rPr>
              <a:t>c == 'y'  or  c == 'n'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</a:t>
            </a:r>
            <a:r>
              <a:rPr lang="en-US" sz="1400" dirty="0">
                <a:latin typeface="Courier New" panose="02070309020205020404" pitchFamily="49" charset="0"/>
              </a:rPr>
              <a:t>earned = </a:t>
            </a:r>
            <a:r>
              <a:rPr lang="en-US" sz="1400" dirty="0" smtClean="0">
                <a:latin typeface="Courier New" panose="02070309020205020404" pitchFamily="49" charset="0"/>
              </a:rPr>
              <a:t>3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elif</a:t>
            </a:r>
            <a:r>
              <a:rPr lang="en-US" sz="1400" dirty="0" smtClean="0">
                <a:latin typeface="Courier New" panose="02070309020205020404" pitchFamily="49" charset="0"/>
              </a:rPr>
              <a:t> line[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</a:t>
            </a:r>
            <a:r>
              <a:rPr lang="en-US" sz="1400" dirty="0">
                <a:latin typeface="Courier New" panose="02070309020205020404" pitchFamily="49" charset="0"/>
              </a:rPr>
              <a:t>== 'n</a:t>
            </a:r>
            <a:r>
              <a:rPr lang="en-US" sz="1400" dirty="0" smtClean="0">
                <a:latin typeface="Courier New" panose="02070309020205020404" pitchFamily="49" charset="0"/>
              </a:rPr>
              <a:t>':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</a:t>
            </a:r>
            <a:r>
              <a:rPr lang="en-US" sz="1400" dirty="0">
                <a:latin typeface="Courier New" panose="02070309020205020404" pitchFamily="49" charset="0"/>
              </a:rPr>
              <a:t>earned = </a:t>
            </a:r>
            <a:r>
              <a:rPr lang="en-US" sz="1400" dirty="0" smtClean="0">
                <a:latin typeface="Courier New" panose="02070309020205020404" pitchFamily="49" charset="0"/>
              </a:rPr>
              <a:t>2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    </a:t>
            </a:r>
            <a:r>
              <a:rPr lang="en-US" sz="1400" dirty="0">
                <a:latin typeface="Courier New" panose="02070309020205020404" pitchFamily="49" charset="0"/>
              </a:rPr>
              <a:t>points[student] = </a:t>
            </a:r>
            <a:r>
              <a:rPr lang="en-US" sz="1400" dirty="0" smtClean="0">
                <a:latin typeface="Courier New" panose="02070309020205020404" pitchFamily="49" charset="0"/>
              </a:rPr>
              <a:t>min(20</a:t>
            </a:r>
            <a:r>
              <a:rPr lang="en-US" sz="1400" dirty="0">
                <a:latin typeface="Courier New" panose="02070309020205020404" pitchFamily="49" charset="0"/>
              </a:rPr>
              <a:t>, points[student] + earned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</a:rPr>
              <a:t>   </a:t>
            </a:r>
            <a:r>
              <a:rPr lang="en-US" sz="1400" dirty="0">
                <a:latin typeface="Courier New" panose="02070309020205020404" pitchFamily="49" charset="0"/>
              </a:rPr>
              <a:t>return </a:t>
            </a:r>
            <a:r>
              <a:rPr lang="en-US" sz="1400" dirty="0" smtClean="0">
                <a:latin typeface="Courier New" panose="02070309020205020404" pitchFamily="49" charset="0"/>
              </a:rPr>
              <a:t>points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Computes the percentage for each student for a particular section.</a:t>
            </a: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compute_grades</a:t>
            </a:r>
            <a:r>
              <a:rPr lang="en-US" sz="1400" dirty="0" smtClean="0">
                <a:latin typeface="Courier New" panose="02070309020205020404" pitchFamily="49" charset="0"/>
              </a:rPr>
              <a:t>(points):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grades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smtClean="0">
                <a:latin typeface="Courier New" panose="02070309020205020404" pitchFamily="49" charset="0"/>
              </a:rPr>
              <a:t>[0] * 5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</a:t>
            </a:r>
            <a:r>
              <a:rPr lang="en-US" sz="1400" dirty="0" err="1" smtClean="0">
                <a:latin typeface="Courier New" panose="02070309020205020404" pitchFamily="49" charset="0"/>
              </a:rPr>
              <a:t>len</a:t>
            </a:r>
            <a:r>
              <a:rPr lang="en-US" sz="1400" dirty="0" smtClean="0">
                <a:latin typeface="Courier New" panose="02070309020205020404" pitchFamily="49" charset="0"/>
              </a:rPr>
              <a:t>(points)):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>
                <a:latin typeface="Courier New" panose="02070309020205020404" pitchFamily="49" charset="0"/>
              </a:rPr>
              <a:t>grades[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] = 100.0 * points[</a:t>
            </a:r>
            <a:r>
              <a:rPr lang="en-US" sz="1400" dirty="0" err="1">
                <a:latin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</a:rPr>
              <a:t>] / </a:t>
            </a:r>
            <a:r>
              <a:rPr lang="en-US" sz="1400" dirty="0" smtClean="0">
                <a:latin typeface="Courier New" panose="02070309020205020404" pitchFamily="49" charset="0"/>
              </a:rPr>
              <a:t>20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>
                <a:latin typeface="Courier New" panose="02070309020205020404" pitchFamily="49" charset="0"/>
              </a:rPr>
              <a:t>return </a:t>
            </a:r>
            <a:r>
              <a:rPr lang="en-US" sz="1400" dirty="0" smtClean="0">
                <a:latin typeface="Courier New" panose="02070309020205020404" pitchFamily="49" charset="0"/>
              </a:rPr>
              <a:t>grades</a:t>
            </a:r>
            <a:endParaRPr lang="en-US" sz="14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200"/>
              </a:spcBef>
              <a:buNone/>
            </a:pP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79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Tuples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373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Given a file of cities</a:t>
            </a:r>
            <a:r>
              <a:rPr lang="en-US" sz="2000" dirty="0" smtClean="0"/>
              <a:t>' names and </a:t>
            </a:r>
            <a:r>
              <a:rPr lang="en-US" sz="2000" dirty="0"/>
              <a:t>(x, y) </a:t>
            </a:r>
            <a:r>
              <a:rPr lang="en-US" sz="2000" dirty="0" smtClean="0"/>
              <a:t>coordinates:</a:t>
            </a:r>
            <a:endParaRPr lang="en-US" sz="20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700" dirty="0"/>
          </a:p>
          <a:p>
            <a:pPr>
              <a:defRPr/>
            </a:pPr>
            <a:r>
              <a:rPr lang="en-US" sz="2000" dirty="0"/>
              <a:t>Write a program to draw the cities on a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000" dirty="0"/>
              <a:t>, then simulates an earthquake that turns all cities red that are within a given radius: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616" y="1690688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5712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33387" lvl="1" indent="0"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l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ines = open("</a:t>
            </a: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cities.txt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").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readlines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()</a:t>
            </a:r>
          </a:p>
          <a:p>
            <a:pPr marL="433387" lvl="1" indent="0"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 =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)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*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y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[0]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*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len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(lines)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for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in range(0, 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len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(lines)):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parts = lines[</a:t>
            </a:r>
            <a:r>
              <a:rPr lang="en-US" dirty="0" err="1" smtClean="0">
                <a:latin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].split()</a:t>
            </a: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	</a:t>
            </a:r>
            <a:r>
              <a:rPr lang="en-US" dirty="0" smtClean="0"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names[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parts[0]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x_coords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] = 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parts[1]   </a:t>
            </a:r>
            <a:r>
              <a:rPr lang="en-US" dirty="0" smtClean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# </a:t>
            </a:r>
            <a:r>
              <a:rPr lang="en-US" dirty="0">
                <a:solidFill>
                  <a:srgbClr val="008080"/>
                </a:solidFill>
                <a:latin typeface="Courier New Bold" charset="0"/>
                <a:cs typeface="Courier New Bold" charset="0"/>
                <a:sym typeface="Courier New Bold" charset="0"/>
              </a:rPr>
              <a:t>read each city</a:t>
            </a:r>
            <a:endParaRPr lang="en-US" dirty="0">
              <a:solidFill>
                <a:srgbClr val="008080"/>
              </a:solidFill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    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y_coords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[</a:t>
            </a:r>
            <a:r>
              <a:rPr lang="en-US" dirty="0" err="1" smtClean="0">
                <a:latin typeface="Courier New Bold" charset="0"/>
                <a:cs typeface="Courier New Bold" charset="0"/>
                <a:sym typeface="Courier New Bold" charset="0"/>
              </a:rPr>
              <a:t>i</a:t>
            </a:r>
            <a:r>
              <a:rPr lang="en-US" dirty="0" smtClean="0">
                <a:latin typeface="Courier New Bold" charset="0"/>
                <a:cs typeface="Courier New Bold" charset="0"/>
                <a:sym typeface="Courier New Bold" charset="0"/>
              </a:rPr>
              <a:t>] = parts[2]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80000"/>
              </a:lnSpc>
              <a:buNone/>
              <a:defRPr/>
            </a:pPr>
            <a:r>
              <a:rPr lang="en-US" dirty="0">
                <a:latin typeface="Courier New" charset="0"/>
                <a:cs typeface="Courier New" charset="0"/>
                <a:sym typeface="Courier New" charset="0"/>
              </a:rPr>
              <a:t>...</a:t>
            </a: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80000"/>
              </a:lnSpc>
              <a:defRPr/>
            </a:pPr>
            <a:endParaRPr lang="en-US" dirty="0">
              <a:latin typeface="Courier New" charset="0"/>
              <a:sym typeface="Courier New" charset="0"/>
            </a:endParaRPr>
          </a:p>
          <a:p>
            <a:pPr marL="679450" lvl="1">
              <a:defRPr/>
            </a:pPr>
            <a:r>
              <a:rPr lang="en-US" dirty="0">
                <a:latin typeface="Verdana Bold" charset="0"/>
                <a:cs typeface="Verdana Bold" charset="0"/>
                <a:sym typeface="Verdana Bold" charset="0"/>
              </a:rPr>
              <a:t>parallel </a:t>
            </a:r>
            <a:r>
              <a:rPr lang="en-US" dirty="0" smtClean="0">
                <a:latin typeface="Verdana Bold" charset="0"/>
                <a:cs typeface="Verdana Bold" charset="0"/>
                <a:sym typeface="Verdana Bold" charset="0"/>
              </a:rPr>
              <a:t>lists</a:t>
            </a:r>
            <a:r>
              <a:rPr lang="en-US" dirty="0" smtClean="0"/>
              <a:t>: </a:t>
            </a:r>
            <a:r>
              <a:rPr lang="en-US" dirty="0"/>
              <a:t>2+ </a:t>
            </a:r>
            <a:r>
              <a:rPr lang="en-US" dirty="0" smtClean="0"/>
              <a:t>lists with </a:t>
            </a:r>
            <a:r>
              <a:rPr lang="en-US" dirty="0"/>
              <a:t>related data at same indexes.</a:t>
            </a:r>
          </a:p>
          <a:p>
            <a:pPr marL="954088" lvl="2">
              <a:defRPr/>
            </a:pPr>
            <a:r>
              <a:rPr lang="en-US" dirty="0"/>
              <a:t>Considered poor style.</a:t>
            </a:r>
          </a:p>
        </p:txBody>
      </p:sp>
    </p:spTree>
    <p:extLst>
      <p:ext uri="{BB962C8B-B14F-4D97-AF65-F5344CB8AC3E}">
        <p14:creationId xmlns:p14="http://schemas.microsoft.com/office/powerpoint/2010/main" val="40407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initialization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… </a:t>
            </a:r>
            <a:r>
              <a:rPr lang="en-US" b="1" dirty="0" smtClean="0"/>
              <a:t>value</a:t>
            </a:r>
            <a:r>
              <a:rPr lang="en-US" dirty="0">
                <a:latin typeface="Courier New" panose="02070309020205020404" pitchFamily="49" charset="0"/>
              </a:rPr>
              <a:t>]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sz="1900" dirty="0" smtClean="0">
                <a:latin typeface="Courier New" panose="02070309020205020404" pitchFamily="49" charset="0"/>
              </a:rPr>
              <a:t>numbers </a:t>
            </a:r>
            <a:r>
              <a:rPr lang="en-US" sz="1900" dirty="0">
                <a:latin typeface="Courier New" panose="02070309020205020404" pitchFamily="49" charset="0"/>
              </a:rPr>
              <a:t>= [</a:t>
            </a:r>
            <a:r>
              <a:rPr lang="en-US" sz="1900" dirty="0" smtClean="0">
                <a:latin typeface="Courier New" panose="02070309020205020404" pitchFamily="49" charset="0"/>
              </a:rPr>
              <a:t>12</a:t>
            </a:r>
            <a:r>
              <a:rPr lang="en-US" sz="1900" dirty="0">
                <a:latin typeface="Courier New" panose="02070309020205020404" pitchFamily="49" charset="0"/>
              </a:rPr>
              <a:t>, 49, -2, 26, 5, 17, -</a:t>
            </a:r>
            <a:r>
              <a:rPr lang="en-US" sz="1900" dirty="0" smtClean="0">
                <a:latin typeface="Courier New" panose="02070309020205020404" pitchFamily="49" charset="0"/>
              </a:rPr>
              <a:t>6</a:t>
            </a:r>
            <a:r>
              <a:rPr lang="en-US" sz="1900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Useful when you know what the list's elements will be</a:t>
            </a:r>
          </a:p>
          <a:p>
            <a:pPr lvl="1" eaLnBrk="1" hangingPunct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 = [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] * </a:t>
            </a:r>
            <a:r>
              <a:rPr lang="en-US" b="1" dirty="0" smtClean="0"/>
              <a:t>count</a:t>
            </a:r>
          </a:p>
          <a:p>
            <a:pPr lvl="1"/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</a:rPr>
              <a:t>	numbers = [0] * 4</a:t>
            </a:r>
          </a:p>
          <a:p>
            <a:pPr lvl="1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1848324" name="Group 4"/>
          <p:cNvGraphicFramePr>
            <a:graphicFrameLocks noGrp="1"/>
          </p:cNvGraphicFramePr>
          <p:nvPr/>
        </p:nvGraphicFramePr>
        <p:xfrm>
          <a:off x="3733801" y="2971800"/>
          <a:ext cx="47545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19216"/>
              </p:ext>
            </p:extLst>
          </p:nvPr>
        </p:nvGraphicFramePr>
        <p:xfrm>
          <a:off x="4911133" y="5545852"/>
          <a:ext cx="3090863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19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in this problem is a set of points.</a:t>
            </a:r>
          </a:p>
          <a:p>
            <a:endParaRPr lang="en-US" dirty="0"/>
          </a:p>
          <a:p>
            <a:r>
              <a:rPr lang="en-US" dirty="0" smtClean="0"/>
              <a:t>It would be better stored together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82" y="194906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85817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sequence similar to a list but it </a:t>
            </a:r>
            <a:r>
              <a:rPr lang="en-US" b="1" dirty="0" smtClean="0"/>
              <a:t>cannot be altered</a:t>
            </a:r>
          </a:p>
          <a:p>
            <a:r>
              <a:rPr lang="en-US" dirty="0"/>
              <a:t>G</a:t>
            </a:r>
            <a:r>
              <a:rPr lang="en-US" dirty="0" smtClean="0"/>
              <a:t>ood for storing related data</a:t>
            </a:r>
          </a:p>
          <a:p>
            <a:pPr lvl="1"/>
            <a:r>
              <a:rPr lang="en-US" dirty="0" smtClean="0"/>
              <a:t>We mainly store the same </a:t>
            </a:r>
            <a:r>
              <a:rPr lang="en-US" b="1" dirty="0" smtClean="0"/>
              <a:t>type</a:t>
            </a:r>
            <a:r>
              <a:rPr lang="en-US" dirty="0" smtClean="0"/>
              <a:t> of data in a list </a:t>
            </a:r>
          </a:p>
          <a:p>
            <a:pPr lvl="1"/>
            <a:r>
              <a:rPr lang="en-US" dirty="0" smtClean="0"/>
              <a:t>We usually store related things in tuples </a:t>
            </a:r>
          </a:p>
          <a:p>
            <a:pPr lvl="1"/>
            <a:endParaRPr lang="en-US" dirty="0"/>
          </a:p>
          <a:p>
            <a:r>
              <a:rPr lang="en-US" dirty="0" smtClean="0"/>
              <a:t>Creating tuples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	name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lang="en-US" b="1" dirty="0" smtClean="0">
                <a:cs typeface="Courier New" panose="02070309020205020404" pitchFamily="49" charset="0"/>
              </a:rPr>
              <a:t>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cs typeface="Courier New" panose="02070309020205020404" pitchFamily="49" charset="0"/>
              </a:rPr>
              <a:t>other_data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 , </a:t>
            </a:r>
            <a:r>
              <a:rPr lang="en-US" b="1" dirty="0" err="1" smtClean="0">
                <a:cs typeface="Courier New" panose="02070309020205020404" pitchFamily="49" charset="0"/>
              </a:rPr>
              <a:t>last_data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tuple = ("Tucson", 80, 90)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589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access elements using [] notation, just like lists and strings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tuple = ("Tucson", 80, 90)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 = tuple[1]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cannot update a tuple! </a:t>
            </a:r>
            <a:endParaRPr lang="en-US" dirty="0"/>
          </a:p>
          <a:p>
            <a:pPr lvl="1"/>
            <a:r>
              <a:rPr lang="en-US" dirty="0" smtClean="0"/>
              <a:t>Tuples are immutable</a:t>
            </a:r>
          </a:p>
          <a:p>
            <a:endParaRPr lang="en-US" dirty="0" smtClean="0"/>
          </a:p>
          <a:p>
            <a:r>
              <a:rPr lang="en-US" dirty="0" smtClean="0"/>
              <a:t>You can loop through tuples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same as lists</a:t>
            </a:r>
            <a:endParaRPr lang="en-US" dirty="0"/>
          </a:p>
          <a:p>
            <a:pPr lvl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87367" y="2726695"/>
          <a:ext cx="5817996" cy="3647440"/>
        </p:xfrm>
        <a:graphic>
          <a:graphicData uri="http://schemas.openxmlformats.org/drawingml/2006/table">
            <a:tbl>
              <a:tblPr/>
              <a:tblGrid>
                <a:gridCol w="1099548"/>
                <a:gridCol w="2256602"/>
                <a:gridCol w="246184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operation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call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</a:rPr>
                        <a:t>result</a:t>
                      </a:r>
                      <a:endParaRPr lang="en-US" b="1" dirty="0">
                        <a:effectLst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err="1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((1, 2, 3))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3) + </a:t>
                      </a:r>
                      <a:endParaRPr lang="en-US" sz="1600" dirty="0" smtClean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(1, 2, 3, 4, 5, 6)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('Hi!',) * 4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('Hi!', 'Hi!', 'Hi!', 'Hi!')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 in (1, 2, 3)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x in (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1,2,3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 fontAlgn="t"/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 </a:t>
                      </a:r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x,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1 2 3</a:t>
                      </a: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min((1,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max()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max((1,</a:t>
                      </a:r>
                      <a:r>
                        <a:rPr lang="en-US" sz="1600" baseline="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3))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 smtClean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1600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98695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/>
              <a:t> that accepts a start month and day and a stop month and day and returns the number of days between them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call									return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 9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15,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10)     25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17)       72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6, "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1)         360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7010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Days till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62541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days_till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months = (('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january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february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28),('march',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april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('may',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july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('august', 31),('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september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october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november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30), ('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december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 31))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and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days = 0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(months)):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month 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month[0] ==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= month[1] -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while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12][0] !=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stop_month.lower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days += months[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 12][1]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days +=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stop_day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days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245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Lists of Lists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8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flip</a:t>
            </a:r>
            <a:r>
              <a:rPr lang="en-US" dirty="0" smtClean="0"/>
              <a:t> that takes a list of lists and two columns and swaps their contents. For example if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flip(data, 2, 3) </a:t>
            </a:r>
            <a:r>
              <a:rPr lang="en-US" dirty="0" smtClean="0"/>
              <a:t>were called on the following list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= [[1, 2, 3], [4, 5, 6], [7, 8, 9]]</a:t>
            </a: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data would contain the following afterwards:</a:t>
            </a: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data = [[1,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3, 2],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[4,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5],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[7,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9, 8]]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8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587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that takes a width and a height as parameters and returns a list of lists that is width by height and contains the numbers 0 to width - 1 in each row. For example a call to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create_matrix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(5, 3) </a:t>
            </a:r>
            <a:r>
              <a:rPr lang="en-US" dirty="0" smtClean="0"/>
              <a:t>would return the following list of lists: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[[0, 1, 2, 3, 4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4],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0, 1, 2, 3, 4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Lists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[[0] * 4] * 5 </a:t>
            </a:r>
            <a:r>
              <a:rPr lang="en-US" dirty="0" smtClean="0"/>
              <a:t>will NOT create a list of lists</a:t>
            </a:r>
          </a:p>
          <a:p>
            <a:pPr lvl="1"/>
            <a:r>
              <a:rPr lang="en-US" dirty="0" smtClean="0"/>
              <a:t>This will create a list with 5 spots that all contain the SAME list that is 4 long. </a:t>
            </a:r>
          </a:p>
          <a:p>
            <a:endParaRPr lang="en-US" dirty="0"/>
          </a:p>
          <a:p>
            <a:r>
              <a:rPr lang="en-US" dirty="0" smtClean="0"/>
              <a:t>Instead, write the following: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 = []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range(0, 5):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list.append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([0] * 4)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Mountain 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program that reads elevation data from a file, draws it on a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DrawingPanel</a:t>
            </a:r>
            <a:r>
              <a:rPr lang="en-US" dirty="0" smtClean="0"/>
              <a:t> and finds the path from the highest elevation to the edge of the region.</a:t>
            </a:r>
          </a:p>
          <a:p>
            <a:pPr marL="0" indent="0">
              <a:buNone/>
            </a:pPr>
            <a:r>
              <a:rPr lang="en-US" dirty="0" smtClean="0"/>
              <a:t>Data: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34 76 87 9 34 8  22 33 33 33 45 65 43 22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5  7  88 0 56 76 76 77 4  45 55 55 4  5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8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elements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403594"/>
            <a:ext cx="10515600" cy="4351338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access</a:t>
            </a:r>
            <a:endParaRPr lang="en-US" b="1" dirty="0" smtClean="0">
              <a:solidFill>
                <a:srgbClr val="008080"/>
              </a:solidFill>
            </a:endParaRPr>
          </a:p>
          <a:p>
            <a:pPr>
              <a:buNone/>
              <a:tabLst>
                <a:tab pos="4572000" algn="l"/>
              </a:tabLst>
            </a:pP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[</a:t>
            </a:r>
            <a:r>
              <a:rPr lang="en-US" b="1" dirty="0" smtClean="0"/>
              <a:t>index</a:t>
            </a:r>
            <a:r>
              <a:rPr lang="en-US" dirty="0" smtClean="0">
                <a:latin typeface="Courier New" panose="02070309020205020404" pitchFamily="49" charset="0"/>
              </a:rPr>
              <a:t>] = </a:t>
            </a:r>
            <a:r>
              <a:rPr lang="en-US" b="1" dirty="0" smtClean="0"/>
              <a:t>value</a:t>
            </a: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modify</a:t>
            </a:r>
          </a:p>
          <a:p>
            <a:pPr>
              <a:buNone/>
              <a:tabLst>
                <a:tab pos="4572000" algn="l"/>
              </a:tabLst>
            </a:pPr>
            <a:endParaRPr lang="en-US" sz="1400" dirty="0">
              <a:latin typeface="Courier New" panose="02070309020205020404" pitchFamily="49" charset="0"/>
            </a:endParaRPr>
          </a:p>
          <a:p>
            <a:pPr lvl="1">
              <a:tabLst>
                <a:tab pos="4572000" algn="l"/>
              </a:tabLst>
            </a:pPr>
            <a:r>
              <a:rPr lang="en-US" dirty="0" smtClean="0"/>
              <a:t>Example: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 = [0] * 2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b="1" dirty="0" smtClean="0">
                <a:latin typeface="Courier New" panose="02070309020205020404" pitchFamily="49" charset="0"/>
              </a:rPr>
              <a:t> numbers[0] = 27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</a:rPr>
              <a:t>numbers[1] = -6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print(</a:t>
            </a:r>
            <a:r>
              <a:rPr lang="en-US" b="1" dirty="0" smtClean="0">
                <a:latin typeface="Courier New" panose="02070309020205020404" pitchFamily="49" charset="0"/>
              </a:rPr>
              <a:t>numbers[0]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if (</a:t>
            </a:r>
            <a:r>
              <a:rPr lang="en-US" b="1" dirty="0" smtClean="0">
                <a:latin typeface="Courier New" panose="02070309020205020404" pitchFamily="49" charset="0"/>
              </a:rPr>
              <a:t>numbers[1]</a:t>
            </a:r>
            <a:r>
              <a:rPr lang="en-US" dirty="0" smtClean="0">
                <a:latin typeface="Courier New" panose="02070309020205020404" pitchFamily="49" charset="0"/>
              </a:rPr>
              <a:t> &lt; 0):</a:t>
            </a:r>
          </a:p>
          <a:p>
            <a:pPr lvl="1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print("Element 1 is negative.")</a:t>
            </a:r>
          </a:p>
        </p:txBody>
      </p:sp>
      <p:graphicFrame>
        <p:nvGraphicFramePr>
          <p:cNvPr id="18278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22989"/>
              </p:ext>
            </p:extLst>
          </p:nvPr>
        </p:nvGraphicFramePr>
        <p:xfrm>
          <a:off x="2296921" y="5334716"/>
          <a:ext cx="1982788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7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list elements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 = [0] * 8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numbers[0] = 3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numbers[1] = 99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numbers[2] = </a:t>
            </a:r>
            <a:r>
              <a:rPr lang="en-US" dirty="0">
                <a:latin typeface="Courier New" panose="02070309020205020404" pitchFamily="49" charset="0"/>
              </a:rPr>
              <a:t>6</a:t>
            </a:r>
            <a:endParaRPr lang="en-US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x = numbers[0]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numbers[x] = 42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5024438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numbers[numbers[2]] = 11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use numbers[2] as index</a:t>
            </a:r>
            <a:endParaRPr lang="en-US" b="1" dirty="0" smtClean="0">
              <a:solidFill>
                <a:srgbClr val="008080"/>
              </a:solidFill>
            </a:endParaRPr>
          </a:p>
        </p:txBody>
      </p:sp>
      <p:graphicFrame>
        <p:nvGraphicFramePr>
          <p:cNvPr id="183197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161768"/>
              </p:ext>
            </p:extLst>
          </p:nvPr>
        </p:nvGraphicFramePr>
        <p:xfrm>
          <a:off x="5653873" y="3063910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1988" name="Group 52"/>
          <p:cNvGraphicFramePr>
            <a:graphicFrameLocks noGrp="1"/>
          </p:cNvGraphicFramePr>
          <p:nvPr/>
        </p:nvGraphicFramePr>
        <p:xfrm>
          <a:off x="1676400" y="5410200"/>
          <a:ext cx="1447800" cy="520700"/>
        </p:xfrm>
        <a:graphic>
          <a:graphicData uri="http://schemas.openxmlformats.org/drawingml/2006/table">
            <a:tbl>
              <a:tblPr/>
              <a:tblGrid>
                <a:gridCol w="14478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numbers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32032" name="Group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237482"/>
              </p:ext>
            </p:extLst>
          </p:nvPr>
        </p:nvGraphicFramePr>
        <p:xfrm>
          <a:off x="5653872" y="3053861"/>
          <a:ext cx="1428750" cy="5207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55544" name="Group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091901"/>
              </p:ext>
            </p:extLst>
          </p:nvPr>
        </p:nvGraphicFramePr>
        <p:xfrm>
          <a:off x="3090985" y="5256143"/>
          <a:ext cx="5308600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99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167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3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Out-of-bounds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838199" y="1825625"/>
            <a:ext cx="11199725" cy="4351338"/>
          </a:xfrm>
        </p:spPr>
        <p:txBody>
          <a:bodyPr/>
          <a:lstStyle/>
          <a:p>
            <a:pPr eaLnBrk="1" hangingPunct="1"/>
            <a:r>
              <a:rPr lang="en-US" dirty="0" smtClean="0"/>
              <a:t>Legal indexes to use []: between </a:t>
            </a:r>
            <a:r>
              <a:rPr lang="en-US" b="1" dirty="0" smtClean="0"/>
              <a:t>– list's length</a:t>
            </a:r>
            <a:r>
              <a:rPr lang="en-US" dirty="0" smtClean="0"/>
              <a:t> and the </a:t>
            </a:r>
            <a:r>
              <a:rPr lang="en-US" b="1" dirty="0" smtClean="0"/>
              <a:t>list's length - 1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Reading or writing any index outside this range with [] will cause an </a:t>
            </a:r>
            <a:r>
              <a:rPr lang="en-US" dirty="0" err="1" smtClean="0">
                <a:latin typeface="Courier New" panose="02070309020205020404" pitchFamily="49" charset="0"/>
              </a:rPr>
              <a:t>IndexError</a:t>
            </a:r>
            <a:r>
              <a:rPr lang="en-US" dirty="0" smtClean="0">
                <a:latin typeface="Courier New" panose="02070309020205020404" pitchFamily="49" charset="0"/>
              </a:rPr>
              <a:t>: list assignment index out of range</a:t>
            </a:r>
            <a:endParaRPr lang="en-US" sz="800" dirty="0"/>
          </a:p>
          <a:p>
            <a:pPr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data = [0] * 10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print(data[0])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print(data[9])       # okay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print(data[-20])     # error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print(data[10])      # error</a:t>
            </a:r>
          </a:p>
        </p:txBody>
      </p:sp>
      <p:graphicFrame>
        <p:nvGraphicFramePr>
          <p:cNvPr id="18298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55614"/>
              </p:ext>
            </p:extLst>
          </p:nvPr>
        </p:nvGraphicFramePr>
        <p:xfrm>
          <a:off x="2600884" y="5399314"/>
          <a:ext cx="6416675" cy="1041400"/>
        </p:xfrm>
        <a:graphic>
          <a:graphicData uri="http://schemas.openxmlformats.org/drawingml/2006/table">
            <a:tbl>
              <a:tblPr/>
              <a:tblGrid>
                <a:gridCol w="874713"/>
                <a:gridCol w="554037"/>
                <a:gridCol w="554038"/>
                <a:gridCol w="554037"/>
                <a:gridCol w="554038"/>
                <a:gridCol w="555625"/>
                <a:gridCol w="554037"/>
                <a:gridCol w="554038"/>
                <a:gridCol w="554037"/>
                <a:gridCol w="554038"/>
                <a:gridCol w="554037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449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4347</Words>
  <Application>Microsoft Office PowerPoint</Application>
  <PresentationFormat>Widescreen</PresentationFormat>
  <Paragraphs>1170</Paragraphs>
  <Slides>69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85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Courier New Bold</vt:lpstr>
      <vt:lpstr>Symbol</vt:lpstr>
      <vt:lpstr>Tahoma</vt:lpstr>
      <vt:lpstr>Times New Roman</vt:lpstr>
      <vt:lpstr>Verdana</vt:lpstr>
      <vt:lpstr>Verdana Bold</vt:lpstr>
      <vt:lpstr>Wingdings</vt:lpstr>
      <vt:lpstr>Wingdings 2</vt:lpstr>
      <vt:lpstr>ヒラギノ角ゴ ProN W6</vt:lpstr>
      <vt:lpstr>Office Theme</vt:lpstr>
      <vt:lpstr>Building Python Programs</vt:lpstr>
      <vt:lpstr>PowerPoint Presentation</vt:lpstr>
      <vt:lpstr>Can we solve this problem?</vt:lpstr>
      <vt:lpstr>Why the problem is hard</vt:lpstr>
      <vt:lpstr>Lists</vt:lpstr>
      <vt:lpstr>List initialization</vt:lpstr>
      <vt:lpstr>Accessing elements</vt:lpstr>
      <vt:lpstr>Accessing list elements</vt:lpstr>
      <vt:lpstr>Out-of-bounds</vt:lpstr>
      <vt:lpstr>Lists and for loops</vt:lpstr>
      <vt:lpstr>len()</vt:lpstr>
      <vt:lpstr>Lists and for loops</vt:lpstr>
      <vt:lpstr>Weather question</vt:lpstr>
      <vt:lpstr>Weather answer</vt:lpstr>
      <vt:lpstr>Weather question 2</vt:lpstr>
      <vt:lpstr>List declaration</vt:lpstr>
      <vt:lpstr>List functions</vt:lpstr>
      <vt:lpstr>Weather 2 answer</vt:lpstr>
      <vt:lpstr>Weather question 3</vt:lpstr>
      <vt:lpstr>Weather answer 3</vt:lpstr>
      <vt:lpstr>"list mystery" problem</vt:lpstr>
      <vt:lpstr>Lists that change size</vt:lpstr>
      <vt:lpstr>Exercise</vt:lpstr>
      <vt:lpstr>Looping and removing</vt:lpstr>
      <vt:lpstr>Solution </vt:lpstr>
      <vt:lpstr>List reversal question</vt:lpstr>
      <vt:lpstr>Algorithm idea</vt:lpstr>
      <vt:lpstr>Swapping values</vt:lpstr>
      <vt:lpstr>Flawed algorithm</vt:lpstr>
      <vt:lpstr>List reverse question 2</vt:lpstr>
      <vt:lpstr>A swap function?</vt:lpstr>
      <vt:lpstr>PowerPoint Presentation</vt:lpstr>
      <vt:lpstr>Mutability</vt:lpstr>
      <vt:lpstr>Immutable types</vt:lpstr>
      <vt:lpstr>Mutable types</vt:lpstr>
      <vt:lpstr>Mutability and objects</vt:lpstr>
      <vt:lpstr>Objects as parameters</vt:lpstr>
      <vt:lpstr>Lists as parameters</vt:lpstr>
      <vt:lpstr>List reverse question 2</vt:lpstr>
      <vt:lpstr>List parameter questions</vt:lpstr>
      <vt:lpstr>List parameter answers</vt:lpstr>
      <vt:lpstr>List return question</vt:lpstr>
      <vt:lpstr>List return answer 1</vt:lpstr>
      <vt:lpstr>List return answer 2</vt:lpstr>
      <vt:lpstr>Value/Reference Semantics</vt:lpstr>
      <vt:lpstr>PowerPoint Presentation</vt:lpstr>
      <vt:lpstr>A multi-counter problem</vt:lpstr>
      <vt:lpstr>A multi-counter problem</vt:lpstr>
      <vt:lpstr>Creating a list of tallies</vt:lpstr>
      <vt:lpstr>Tally solution</vt:lpstr>
      <vt:lpstr>Section attendance question</vt:lpstr>
      <vt:lpstr>Section input file</vt:lpstr>
      <vt:lpstr>Section attendance answer</vt:lpstr>
      <vt:lpstr>Data transformations</vt:lpstr>
      <vt:lpstr>List param/return answer</vt:lpstr>
      <vt:lpstr>List param/return answer</vt:lpstr>
      <vt:lpstr>PowerPoint Presentation</vt:lpstr>
      <vt:lpstr>A programming problem</vt:lpstr>
      <vt:lpstr>A bad solution</vt:lpstr>
      <vt:lpstr>Observations</vt:lpstr>
      <vt:lpstr>Tuples</vt:lpstr>
      <vt:lpstr>Using tuples</vt:lpstr>
      <vt:lpstr>Days till</vt:lpstr>
      <vt:lpstr>Days till solution</vt:lpstr>
      <vt:lpstr>PowerPoint Presentation</vt:lpstr>
      <vt:lpstr>Exercise</vt:lpstr>
      <vt:lpstr>Exercise</vt:lpstr>
      <vt:lpstr>Creating Lists of lists</vt:lpstr>
      <vt:lpstr>Mountain peak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21</cp:revision>
  <dcterms:created xsi:type="dcterms:W3CDTF">2016-09-25T14:59:54Z</dcterms:created>
  <dcterms:modified xsi:type="dcterms:W3CDTF">2018-10-13T06:30:12Z</dcterms:modified>
</cp:coreProperties>
</file>