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1"/>
  </p:notesMasterIdLst>
  <p:handoutMasterIdLst>
    <p:handoutMasterId r:id="rId72"/>
  </p:handoutMasterIdLst>
  <p:sldIdLst>
    <p:sldId id="288" r:id="rId2"/>
    <p:sldId id="289" r:id="rId3"/>
    <p:sldId id="262" r:id="rId4"/>
    <p:sldId id="263" r:id="rId5"/>
    <p:sldId id="264" r:id="rId6"/>
    <p:sldId id="282" r:id="rId7"/>
    <p:sldId id="267" r:id="rId8"/>
    <p:sldId id="268" r:id="rId9"/>
    <p:sldId id="270" r:id="rId10"/>
    <p:sldId id="271" r:id="rId11"/>
    <p:sldId id="272" r:id="rId12"/>
    <p:sldId id="287" r:id="rId13"/>
    <p:sldId id="273" r:id="rId14"/>
    <p:sldId id="274" r:id="rId15"/>
    <p:sldId id="280" r:id="rId16"/>
    <p:sldId id="283" r:id="rId17"/>
    <p:sldId id="285" r:id="rId18"/>
    <p:sldId id="286" r:id="rId19"/>
    <p:sldId id="284" r:id="rId20"/>
    <p:sldId id="281" r:id="rId21"/>
    <p:sldId id="276" r:id="rId22"/>
    <p:sldId id="321" r:id="rId23"/>
    <p:sldId id="322" r:id="rId24"/>
    <p:sldId id="323" r:id="rId25"/>
    <p:sldId id="324" r:id="rId26"/>
    <p:sldId id="290" r:id="rId27"/>
    <p:sldId id="291" r:id="rId28"/>
    <p:sldId id="292" r:id="rId29"/>
    <p:sldId id="293" r:id="rId30"/>
    <p:sldId id="294" r:id="rId31"/>
    <p:sldId id="295" r:id="rId32"/>
    <p:sldId id="308" r:id="rId33"/>
    <p:sldId id="296" r:id="rId34"/>
    <p:sldId id="297" r:id="rId35"/>
    <p:sldId id="298" r:id="rId36"/>
    <p:sldId id="299" r:id="rId37"/>
    <p:sldId id="300" r:id="rId38"/>
    <p:sldId id="301" r:id="rId39"/>
    <p:sldId id="302" r:id="rId40"/>
    <p:sldId id="303" r:id="rId41"/>
    <p:sldId id="304" r:id="rId42"/>
    <p:sldId id="305" r:id="rId43"/>
    <p:sldId id="306" r:id="rId44"/>
    <p:sldId id="307" r:id="rId45"/>
    <p:sldId id="310" r:id="rId46"/>
    <p:sldId id="309" r:id="rId47"/>
    <p:sldId id="311" r:id="rId48"/>
    <p:sldId id="312" r:id="rId49"/>
    <p:sldId id="313" r:id="rId50"/>
    <p:sldId id="314" r:id="rId51"/>
    <p:sldId id="315" r:id="rId52"/>
    <p:sldId id="316" r:id="rId53"/>
    <p:sldId id="317" r:id="rId54"/>
    <p:sldId id="318" r:id="rId55"/>
    <p:sldId id="319" r:id="rId56"/>
    <p:sldId id="320" r:id="rId57"/>
    <p:sldId id="325" r:id="rId58"/>
    <p:sldId id="326" r:id="rId59"/>
    <p:sldId id="327" r:id="rId60"/>
    <p:sldId id="328" r:id="rId61"/>
    <p:sldId id="329" r:id="rId62"/>
    <p:sldId id="330" r:id="rId63"/>
    <p:sldId id="331" r:id="rId64"/>
    <p:sldId id="332" r:id="rId65"/>
    <p:sldId id="333" r:id="rId66"/>
    <p:sldId id="334" r:id="rId67"/>
    <p:sldId id="335" r:id="rId68"/>
    <p:sldId id="336" r:id="rId69"/>
    <p:sldId id="337" r:id="rId7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682" autoAdjust="0"/>
    <p:restoredTop sz="94660"/>
  </p:normalViewPr>
  <p:slideViewPr>
    <p:cSldViewPr snapToGrid="0">
      <p:cViewPr varScale="1">
        <p:scale>
          <a:sx n="63" d="100"/>
          <a:sy n="63" d="100"/>
        </p:scale>
        <p:origin x="52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8" d="100"/>
          <a:sy n="48" d="100"/>
        </p:scale>
        <p:origin x="2752" y="3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560606-8FAC-4A99-B938-3BD10DA689F5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30813F-2DC0-4579-AE83-106C293F03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0757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78DD5B-744B-43B3-B887-F52642BDB501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77523F-3939-4BD7-A75E-FFCDCC553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531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>
                <a:latin typeface="Arial" panose="020B0604020202020204" pitchFamily="34" charset="0"/>
              </a:rPr>
              <a:t>It's basically not possible to write a swap method that accepts two ints.</a:t>
            </a:r>
          </a:p>
          <a:p>
            <a:r>
              <a:rPr lang="en-US" smtClean="0">
                <a:latin typeface="Arial" panose="020B0604020202020204" pitchFamily="34" charset="0"/>
              </a:rPr>
              <a:t>swap can't escape from itself to modify the outside world.</a:t>
            </a:r>
          </a:p>
          <a:p>
            <a:r>
              <a:rPr lang="en-US" smtClean="0">
                <a:latin typeface="Arial" panose="020B0604020202020204" pitchFamily="34" charset="0"/>
              </a:rPr>
              <a:t>(sort of like the villains in the holodeck on Star Trek; they can wreak havoc in their holo-world, but they can't leave and attack the real Enterprise outside.)</a:t>
            </a:r>
          </a:p>
        </p:txBody>
      </p:sp>
    </p:spTree>
    <p:extLst>
      <p:ext uri="{BB962C8B-B14F-4D97-AF65-F5344CB8AC3E}">
        <p14:creationId xmlns:p14="http://schemas.microsoft.com/office/powerpoint/2010/main" val="36117584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94500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36876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91437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12320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>
              <a:lnSpc>
                <a:spcPct val="90000"/>
              </a:lnSpc>
            </a:pPr>
            <a:r>
              <a:rPr lang="en-US" smtClean="0">
                <a:latin typeface="Arial" panose="020B0604020202020204" pitchFamily="34" charset="0"/>
              </a:rPr>
              <a:t>Note: This is also the reason that it works when you pass the </a:t>
            </a:r>
            <a:r>
              <a:rPr lang="en-US" smtClean="0">
                <a:latin typeface="Courier New" panose="02070309020205020404" pitchFamily="49" charset="0"/>
              </a:rPr>
              <a:t>Graphics g</a:t>
            </a:r>
            <a:r>
              <a:rPr lang="en-US" smtClean="0">
                <a:latin typeface="Arial" panose="020B0604020202020204" pitchFamily="34" charset="0"/>
              </a:rPr>
              <a:t> as a parameter to a method, because it is drawing with the same pen object onto the same window.</a:t>
            </a:r>
          </a:p>
        </p:txBody>
      </p:sp>
    </p:spTree>
    <p:extLst>
      <p:ext uri="{BB962C8B-B14F-4D97-AF65-F5344CB8AC3E}">
        <p14:creationId xmlns:p14="http://schemas.microsoft.com/office/powerpoint/2010/main" val="14686673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85745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90387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>
                <a:latin typeface="Arial" panose="020B0604020202020204" pitchFamily="34" charset="0"/>
              </a:rPr>
              <a:t>I probably won't reach this in lecture; it's here just in case.</a:t>
            </a:r>
          </a:p>
        </p:txBody>
      </p:sp>
    </p:spTree>
    <p:extLst>
      <p:ext uri="{BB962C8B-B14F-4D97-AF65-F5344CB8AC3E}">
        <p14:creationId xmlns:p14="http://schemas.microsoft.com/office/powerpoint/2010/main" val="5699265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86147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63F02-01DD-48B0-8EDA-CC4350E9581A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170F0-70F1-4B73-A36D-C6A3B174B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001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63F02-01DD-48B0-8EDA-CC4350E9581A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170F0-70F1-4B73-A36D-C6A3B174B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781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63F02-01DD-48B0-8EDA-CC4350E9581A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170F0-70F1-4B73-A36D-C6A3B174B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615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63F02-01DD-48B0-8EDA-CC4350E9581A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170F0-70F1-4B73-A36D-C6A3B174B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847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63F02-01DD-48B0-8EDA-CC4350E9581A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170F0-70F1-4B73-A36D-C6A3B174B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104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63F02-01DD-48B0-8EDA-CC4350E9581A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170F0-70F1-4B73-A36D-C6A3B174B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98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63F02-01DD-48B0-8EDA-CC4350E9581A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170F0-70F1-4B73-A36D-C6A3B174B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607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63F02-01DD-48B0-8EDA-CC4350E9581A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170F0-70F1-4B73-A36D-C6A3B174B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401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63F02-01DD-48B0-8EDA-CC4350E9581A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170F0-70F1-4B73-A36D-C6A3B174B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511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63F02-01DD-48B0-8EDA-CC4350E9581A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170F0-70F1-4B73-A36D-C6A3B174B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173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63F02-01DD-48B0-8EDA-CC4350E9581A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170F0-70F1-4B73-A36D-C6A3B174B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161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C63F02-01DD-48B0-8EDA-CC4350E9581A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5170F0-70F1-4B73-A36D-C6A3B174B31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-29817"/>
            <a:ext cx="12192000" cy="34787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410129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6791050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185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/>
          </p:cNvSpPr>
          <p:nvPr>
            <p:ph type="ctrTitle"/>
          </p:nvPr>
        </p:nvSpPr>
        <p:spPr>
          <a:xfrm>
            <a:off x="1634532" y="2468843"/>
            <a:ext cx="9144000" cy="937549"/>
          </a:xfrm>
        </p:spPr>
        <p:txBody>
          <a:bodyPr/>
          <a:lstStyle/>
          <a:p>
            <a:pPr eaLnBrk="1" hangingPunct="1"/>
            <a:r>
              <a:rPr lang="en-US" dirty="0" smtClean="0"/>
              <a:t>Building Python Programs</a:t>
            </a:r>
          </a:p>
        </p:txBody>
      </p:sp>
      <p:sp>
        <p:nvSpPr>
          <p:cNvPr id="5123" name="Rectangle 3"/>
          <p:cNvSpPr>
            <a:spLocks noGrp="1"/>
          </p:cNvSpPr>
          <p:nvPr>
            <p:ph type="subTitle" idx="1"/>
          </p:nvPr>
        </p:nvSpPr>
        <p:spPr>
          <a:xfrm>
            <a:off x="1634532" y="3476737"/>
            <a:ext cx="9144000" cy="622998"/>
          </a:xfrm>
        </p:spPr>
        <p:txBody>
          <a:bodyPr>
            <a:normAutofit/>
          </a:bodyPr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n-US" sz="3600" smtClean="0"/>
              <a:t>Chapter 7: Lists</a:t>
            </a:r>
            <a:endParaRPr lang="en-US" sz="3600" b="1" dirty="0" smtClean="0"/>
          </a:p>
        </p:txBody>
      </p:sp>
    </p:spTree>
    <p:extLst>
      <p:ext uri="{BB962C8B-B14F-4D97-AF65-F5344CB8AC3E}">
        <p14:creationId xmlns:p14="http://schemas.microsoft.com/office/powerpoint/2010/main" val="1208470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Lists and </a:t>
            </a:r>
            <a:r>
              <a:rPr lang="en-US" dirty="0" smtClean="0">
                <a:latin typeface="Courier New" panose="02070309020205020404" pitchFamily="49" charset="0"/>
              </a:rPr>
              <a:t>for</a:t>
            </a:r>
            <a:r>
              <a:rPr lang="en-US" dirty="0" smtClean="0"/>
              <a:t> loops</a:t>
            </a:r>
          </a:p>
        </p:txBody>
      </p:sp>
      <p:sp>
        <p:nvSpPr>
          <p:cNvPr id="956419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/>
              <a:t>It is common to use </a:t>
            </a:r>
            <a:r>
              <a:rPr lang="en-US" dirty="0" smtClean="0">
                <a:latin typeface="Courier New" panose="02070309020205020404" pitchFamily="49" charset="0"/>
              </a:rPr>
              <a:t>for</a:t>
            </a:r>
            <a:r>
              <a:rPr lang="en-US" dirty="0" smtClean="0"/>
              <a:t> loops to access list elements.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for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in range(0, 8):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    print(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(numbers[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]) + " ", end='')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print()  </a:t>
            </a:r>
            <a:r>
              <a:rPr lang="en-US" b="1" dirty="0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output: 0 4 11 0 44 0 0 2 </a:t>
            </a:r>
            <a:endParaRPr lang="en-US" dirty="0" smtClean="0"/>
          </a:p>
          <a:p>
            <a:pPr eaLnBrk="1" hangingPunct="1">
              <a:lnSpc>
                <a:spcPct val="110000"/>
              </a:lnSpc>
            </a:pPr>
            <a:r>
              <a:rPr lang="en-US" dirty="0" smtClean="0"/>
              <a:t>Sometimes we assign each element a value in a loop.</a:t>
            </a:r>
          </a:p>
          <a:p>
            <a:pPr lvl="1" eaLnBrk="1" hangingPunct="1">
              <a:lnSpc>
                <a:spcPct val="110000"/>
              </a:lnSpc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11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for </a:t>
            </a:r>
            <a:r>
              <a:rPr lang="en-US" dirty="0" err="1" smtClean="0">
                <a:latin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</a:rPr>
              <a:t> in range(0, 8):</a:t>
            </a:r>
          </a:p>
          <a:p>
            <a:pPr lvl="1" eaLnBrk="1" hangingPunct="1">
              <a:lnSpc>
                <a:spcPct val="11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    numbers[</a:t>
            </a:r>
            <a:r>
              <a:rPr lang="en-US" dirty="0" err="1" smtClean="0">
                <a:latin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</a:rPr>
              <a:t>] = 2 * </a:t>
            </a:r>
            <a:r>
              <a:rPr lang="en-US" dirty="0" err="1" smtClean="0">
                <a:latin typeface="Courier New" panose="02070309020205020404" pitchFamily="49" charset="0"/>
              </a:rPr>
              <a:t>i</a:t>
            </a: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11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</a:t>
            </a:r>
          </a:p>
        </p:txBody>
      </p:sp>
      <p:graphicFrame>
        <p:nvGraphicFramePr>
          <p:cNvPr id="4" name="Group 4"/>
          <p:cNvGraphicFramePr>
            <a:graphicFrameLocks noGrp="1"/>
          </p:cNvGraphicFramePr>
          <p:nvPr/>
        </p:nvGraphicFramePr>
        <p:xfrm>
          <a:off x="3505200" y="5130800"/>
          <a:ext cx="5308600" cy="1041400"/>
        </p:xfrm>
        <a:graphic>
          <a:graphicData uri="http://schemas.openxmlformats.org/drawingml/2006/table">
            <a:tbl>
              <a:tblPr/>
              <a:tblGrid>
                <a:gridCol w="874713"/>
                <a:gridCol w="554037"/>
                <a:gridCol w="554038"/>
                <a:gridCol w="554037"/>
                <a:gridCol w="554038"/>
                <a:gridCol w="555625"/>
                <a:gridCol w="554037"/>
                <a:gridCol w="554038"/>
                <a:gridCol w="554037"/>
              </a:tblGrid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index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value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225949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6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64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64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64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4"/>
          <p:cNvSpPr>
            <a:spLocks noChangeArrowheads="1"/>
          </p:cNvSpPr>
          <p:nvPr/>
        </p:nvSpPr>
        <p:spPr bwMode="auto">
          <a:xfrm>
            <a:off x="5014119" y="2548463"/>
            <a:ext cx="2163762" cy="280987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rgbClr val="EB641B"/>
              </a:buClr>
              <a:buSzPct val="95000"/>
              <a:buFont typeface="Wingdings 2" panose="05020102010507070707" pitchFamily="18" charset="2"/>
              <a:buChar char="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EB641B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endParaRPr lang="en-US" sz="2000">
              <a:solidFill>
                <a:srgbClr val="FFFFFF"/>
              </a:solidFill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dirty="0" err="1" smtClean="0">
                <a:latin typeface="Courier New" panose="02070309020205020404" pitchFamily="49" charset="0"/>
              </a:rPr>
              <a:t>len</a:t>
            </a:r>
            <a:r>
              <a:rPr lang="en-US" dirty="0" smtClean="0">
                <a:latin typeface="Courier New" panose="02070309020205020404" pitchFamily="49" charset="0"/>
              </a:rPr>
              <a:t>()</a:t>
            </a:r>
            <a:endParaRPr lang="en-US" dirty="0" smtClean="0"/>
          </a:p>
        </p:txBody>
      </p:sp>
      <p:sp>
        <p:nvSpPr>
          <p:cNvPr id="1836034" name="Rectangle 2"/>
          <p:cNvSpPr>
            <a:spLocks noGrp="1" noChangeArrowheads="1"/>
          </p:cNvSpPr>
          <p:nvPr>
            <p:ph idx="4294967295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Use </a:t>
            </a:r>
            <a:r>
              <a:rPr lang="en-US" dirty="0" err="1" smtClean="0">
                <a:latin typeface="Courier New" panose="02070309020205020404" pitchFamily="49" charset="0"/>
              </a:rPr>
              <a:t>len</a:t>
            </a:r>
            <a:r>
              <a:rPr lang="en-US" dirty="0" smtClean="0">
                <a:latin typeface="Courier New" panose="02070309020205020404" pitchFamily="49" charset="0"/>
              </a:rPr>
              <a:t>()</a:t>
            </a:r>
            <a:r>
              <a:rPr lang="en-US" dirty="0" smtClean="0"/>
              <a:t> to find the number of elements in a list.</a:t>
            </a: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for </a:t>
            </a:r>
            <a:r>
              <a:rPr lang="en-US" dirty="0" err="1" smtClean="0">
                <a:latin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</a:rPr>
              <a:t> in range(0, </a:t>
            </a:r>
            <a:r>
              <a:rPr lang="en-US" dirty="0" err="1" smtClean="0">
                <a:latin typeface="Courier New" panose="02070309020205020404" pitchFamily="49" charset="0"/>
              </a:rPr>
              <a:t>len</a:t>
            </a:r>
            <a:r>
              <a:rPr lang="en-US" dirty="0" smtClean="0">
                <a:latin typeface="Courier New" panose="02070309020205020404" pitchFamily="49" charset="0"/>
              </a:rPr>
              <a:t>(numbers)):</a:t>
            </a:r>
          </a:p>
          <a:p>
            <a:pPr lvl="1"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    print(numbers[</a:t>
            </a:r>
            <a:r>
              <a:rPr lang="en-US" dirty="0" err="1" smtClean="0">
                <a:latin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</a:rPr>
              <a:t>] + " ", end='')</a:t>
            </a:r>
          </a:p>
          <a:p>
            <a:pPr lvl="1"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</a:t>
            </a:r>
            <a:r>
              <a:rPr lang="en-US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output: 0 2 4 6 8 10 12 14</a:t>
            </a:r>
          </a:p>
          <a:p>
            <a:pPr lvl="1"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endParaRPr lang="en-US" b="1" dirty="0" smtClean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lvl="1"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endParaRPr lang="en-US" b="1" dirty="0" smtClean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lvl="1"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endParaRPr lang="en-US" b="1" dirty="0" smtClean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eaLnBrk="1" hangingPunct="1"/>
            <a:r>
              <a:rPr lang="en-US" dirty="0" smtClean="0"/>
              <a:t>What expressions refer to:</a:t>
            </a:r>
          </a:p>
          <a:p>
            <a:pPr lvl="1" eaLnBrk="1" hangingPunct="1"/>
            <a:r>
              <a:rPr lang="en-US" dirty="0" smtClean="0"/>
              <a:t>The last element of any list?  </a:t>
            </a:r>
          </a:p>
          <a:p>
            <a:pPr lvl="1" eaLnBrk="1" hangingPunct="1"/>
            <a:r>
              <a:rPr lang="en-US" dirty="0" smtClean="0"/>
              <a:t>The middle element?</a:t>
            </a:r>
          </a:p>
        </p:txBody>
      </p:sp>
    </p:spTree>
    <p:extLst>
      <p:ext uri="{BB962C8B-B14F-4D97-AF65-F5344CB8AC3E}">
        <p14:creationId xmlns:p14="http://schemas.microsoft.com/office/powerpoint/2010/main" val="346772025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60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603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603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Lists and </a:t>
            </a:r>
            <a:r>
              <a:rPr lang="en-US" dirty="0" smtClean="0">
                <a:latin typeface="Courier New" panose="02070309020205020404" pitchFamily="49" charset="0"/>
              </a:rPr>
              <a:t>for</a:t>
            </a:r>
            <a:r>
              <a:rPr lang="en-US" dirty="0" smtClean="0"/>
              <a:t> loops</a:t>
            </a:r>
          </a:p>
        </p:txBody>
      </p:sp>
      <p:sp>
        <p:nvSpPr>
          <p:cNvPr id="956419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/>
              <a:t>You can also loop directly over lists, just as with strings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list = [1, 3, 6, 23, 43, 12]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number in list: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    print(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(number + " ", end='')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print()  </a:t>
            </a:r>
            <a:r>
              <a:rPr lang="en-US" b="1" dirty="0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output: 1 </a:t>
            </a:r>
            <a:r>
              <a:rPr lang="en-US" b="1" dirty="0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6 23 43 12 </a:t>
            </a:r>
            <a:endParaRPr lang="en-US" dirty="0" smtClean="0"/>
          </a:p>
          <a:p>
            <a:pPr lvl="1" eaLnBrk="1" hangingPunct="1">
              <a:lnSpc>
                <a:spcPct val="11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41354771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6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Weather question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Use a list to solve the weather problem: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sz="700" dirty="0"/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How many days' temperatures? </a:t>
            </a:r>
            <a:r>
              <a:rPr lang="en-US" b="1" u="sng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7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Day 1's high temp: </a:t>
            </a:r>
            <a:r>
              <a:rPr lang="en-US" b="1" u="sng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45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Day 2's high temp: </a:t>
            </a:r>
            <a:r>
              <a:rPr lang="en-US" b="1" u="sng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44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Day 3's high temp: </a:t>
            </a:r>
            <a:r>
              <a:rPr lang="en-US" b="1" u="sng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39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Day 4's high temp: </a:t>
            </a:r>
            <a:r>
              <a:rPr lang="en-US" b="1" u="sng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48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Day 5's high temp: </a:t>
            </a:r>
            <a:r>
              <a:rPr lang="en-US" b="1" u="sng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37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Day 6's high temp: </a:t>
            </a:r>
            <a:r>
              <a:rPr lang="en-US" b="1" u="sng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46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Day 7's high temp: </a:t>
            </a:r>
            <a:r>
              <a:rPr lang="en-US" b="1" u="sng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53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Average temp = 44.6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 days were above average.</a:t>
            </a:r>
          </a:p>
        </p:txBody>
      </p:sp>
    </p:spTree>
    <p:extLst>
      <p:ext uri="{BB962C8B-B14F-4D97-AF65-F5344CB8AC3E}">
        <p14:creationId xmlns:p14="http://schemas.microsoft.com/office/powerpoint/2010/main" val="16487267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Weather answer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828800" y="1371601"/>
            <a:ext cx="8839200" cy="4906963"/>
          </a:xfrm>
        </p:spPr>
        <p:txBody>
          <a:bodyPr>
            <a:normAutofit/>
          </a:bodyPr>
          <a:lstStyle/>
          <a:p>
            <a:pPr eaLnBrk="1" hangingPunct="1">
              <a:lnSpc>
                <a:spcPct val="65000"/>
              </a:lnSpc>
              <a:buFont typeface="Wingdings" panose="05000000000000000000" pitchFamily="2" charset="2"/>
              <a:buNone/>
            </a:pPr>
            <a:r>
              <a:rPr lang="en-US" sz="14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# </a:t>
            </a:r>
            <a:r>
              <a:rPr lang="en-US" sz="1400" b="1" dirty="0">
                <a:solidFill>
                  <a:srgbClr val="008080"/>
                </a:solidFill>
                <a:latin typeface="Courier New" panose="02070309020205020404" pitchFamily="49" charset="0"/>
              </a:rPr>
              <a:t>Reads temperatures from the user, computes average and # days above average</a:t>
            </a:r>
            <a:r>
              <a:rPr lang="en-US" sz="14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.</a:t>
            </a:r>
            <a:endParaRPr lang="en-US" sz="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65000"/>
              </a:lnSpc>
              <a:buFont typeface="Wingdings" panose="05000000000000000000" pitchFamily="2" charset="2"/>
              <a:buNone/>
            </a:pPr>
            <a:r>
              <a:rPr lang="en-US" sz="1400" dirty="0" err="1">
                <a:latin typeface="Courier New" panose="02070309020205020404" pitchFamily="49" charset="0"/>
              </a:rPr>
              <a:t>d</a:t>
            </a:r>
            <a:r>
              <a:rPr lang="en-US" sz="1400" dirty="0" err="1" smtClean="0">
                <a:latin typeface="Courier New" panose="02070309020205020404" pitchFamily="49" charset="0"/>
              </a:rPr>
              <a:t>ef</a:t>
            </a:r>
            <a:r>
              <a:rPr lang="en-US" sz="1400" dirty="0" smtClean="0">
                <a:latin typeface="Courier New" panose="02070309020205020404" pitchFamily="49" charset="0"/>
              </a:rPr>
              <a:t> main():</a:t>
            </a:r>
            <a:endParaRPr lang="en-US" sz="14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65000"/>
              </a:lnSpc>
              <a:buFont typeface="Wingdings" panose="05000000000000000000" pitchFamily="2" charset="2"/>
              <a:buNone/>
            </a:pPr>
            <a:r>
              <a:rPr lang="en-US" sz="1400" dirty="0" smtClean="0">
                <a:latin typeface="Courier New" panose="02070309020205020404" pitchFamily="49" charset="0"/>
              </a:rPr>
              <a:t>    days </a:t>
            </a:r>
            <a:r>
              <a:rPr lang="en-US" sz="1400" dirty="0">
                <a:latin typeface="Courier New" panose="02070309020205020404" pitchFamily="49" charset="0"/>
              </a:rPr>
              <a:t>= </a:t>
            </a:r>
            <a:r>
              <a:rPr lang="en-US" sz="1400" dirty="0" err="1" smtClean="0">
                <a:latin typeface="Courier New" panose="02070309020205020404" pitchFamily="49" charset="0"/>
              </a:rPr>
              <a:t>int</a:t>
            </a:r>
            <a:r>
              <a:rPr lang="en-US" sz="1400" dirty="0" smtClean="0">
                <a:latin typeface="Courier New" panose="02070309020205020404" pitchFamily="49" charset="0"/>
              </a:rPr>
              <a:t>(input("How many days' temperatures? "))</a:t>
            </a:r>
            <a:endParaRPr lang="en-US" sz="14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65000"/>
              </a:lnSpc>
              <a:buFont typeface="Wingdings" panose="05000000000000000000" pitchFamily="2" charset="2"/>
              <a:buNone/>
            </a:pPr>
            <a:r>
              <a:rPr lang="en-US" sz="800" dirty="0">
                <a:latin typeface="Courier New" panose="02070309020205020404" pitchFamily="49" charset="0"/>
              </a:rPr>
              <a:t>        </a:t>
            </a:r>
          </a:p>
          <a:p>
            <a:pPr eaLnBrk="1" hangingPunct="1">
              <a:lnSpc>
                <a:spcPct val="65000"/>
              </a:lnSpc>
              <a:buFont typeface="Wingdings" panose="05000000000000000000" pitchFamily="2" charset="2"/>
              <a:buNone/>
            </a:pPr>
            <a:r>
              <a:rPr lang="en-US" sz="1400" b="1" dirty="0">
                <a:latin typeface="Courier New" panose="02070309020205020404" pitchFamily="49" charset="0"/>
              </a:rPr>
              <a:t>    </a:t>
            </a:r>
            <a:r>
              <a:rPr lang="en-US" sz="1400" b="1" dirty="0" smtClean="0">
                <a:latin typeface="Courier New" panose="02070309020205020404" pitchFamily="49" charset="0"/>
              </a:rPr>
              <a:t>temps </a:t>
            </a:r>
            <a:r>
              <a:rPr lang="en-US" sz="1400" b="1" dirty="0">
                <a:latin typeface="Courier New" panose="02070309020205020404" pitchFamily="49" charset="0"/>
              </a:rPr>
              <a:t>= </a:t>
            </a:r>
            <a:r>
              <a:rPr lang="en-US" sz="1400" b="1" dirty="0" smtClean="0">
                <a:latin typeface="Courier New" panose="02070309020205020404" pitchFamily="49" charset="0"/>
              </a:rPr>
              <a:t>[0] * days                 </a:t>
            </a:r>
            <a:r>
              <a:rPr lang="en-US" sz="14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# list to </a:t>
            </a:r>
            <a:r>
              <a:rPr lang="en-US" sz="1400" b="1" dirty="0">
                <a:solidFill>
                  <a:srgbClr val="008080"/>
                </a:solidFill>
                <a:latin typeface="Courier New" panose="02070309020205020404" pitchFamily="49" charset="0"/>
              </a:rPr>
              <a:t>store days' temperatures</a:t>
            </a:r>
          </a:p>
          <a:p>
            <a:pPr eaLnBrk="1" hangingPunct="1">
              <a:lnSpc>
                <a:spcPct val="65000"/>
              </a:lnSpc>
              <a:buFont typeface="Wingdings" panose="05000000000000000000" pitchFamily="2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   </a:t>
            </a:r>
            <a:r>
              <a:rPr lang="en-US" sz="1400" dirty="0" smtClean="0">
                <a:latin typeface="Courier New" panose="02070309020205020404" pitchFamily="49" charset="0"/>
              </a:rPr>
              <a:t>sum </a:t>
            </a:r>
            <a:r>
              <a:rPr lang="en-US" sz="1400" dirty="0">
                <a:latin typeface="Courier New" panose="02070309020205020404" pitchFamily="49" charset="0"/>
              </a:rPr>
              <a:t>= </a:t>
            </a:r>
            <a:r>
              <a:rPr lang="en-US" sz="1400" dirty="0" smtClean="0">
                <a:latin typeface="Courier New" panose="02070309020205020404" pitchFamily="49" charset="0"/>
              </a:rPr>
              <a:t>0</a:t>
            </a:r>
            <a:endParaRPr lang="en-US" sz="14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65000"/>
              </a:lnSpc>
              <a:buFont typeface="Wingdings" panose="05000000000000000000" pitchFamily="2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>
              <a:lnSpc>
                <a:spcPct val="65000"/>
              </a:lnSpc>
              <a:buNone/>
            </a:pPr>
            <a:r>
              <a:rPr lang="en-US" sz="1400" dirty="0">
                <a:latin typeface="Courier New" panose="02070309020205020404" pitchFamily="49" charset="0"/>
              </a:rPr>
              <a:t>    </a:t>
            </a:r>
            <a:r>
              <a:rPr lang="en-US" sz="1400" dirty="0" smtClean="0">
                <a:latin typeface="Courier New" panose="02070309020205020404" pitchFamily="49" charset="0"/>
              </a:rPr>
              <a:t>for </a:t>
            </a:r>
            <a:r>
              <a:rPr lang="en-US" sz="1400" dirty="0" err="1" smtClean="0">
                <a:latin typeface="Courier New" panose="02070309020205020404" pitchFamily="49" charset="0"/>
              </a:rPr>
              <a:t>i</a:t>
            </a:r>
            <a:r>
              <a:rPr lang="en-US" sz="1400" dirty="0" smtClean="0">
                <a:latin typeface="Courier New" panose="02070309020205020404" pitchFamily="49" charset="0"/>
              </a:rPr>
              <a:t> in range(0, days):           </a:t>
            </a:r>
            <a:r>
              <a:rPr lang="en-US" sz="1400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sz="14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400" b="1" dirty="0">
                <a:solidFill>
                  <a:srgbClr val="008080"/>
                </a:solidFill>
                <a:latin typeface="Courier New" panose="02070309020205020404" pitchFamily="49" charset="0"/>
              </a:rPr>
              <a:t>read/store each day's temperature</a:t>
            </a:r>
          </a:p>
          <a:p>
            <a:pPr eaLnBrk="1" hangingPunct="1">
              <a:lnSpc>
                <a:spcPct val="65000"/>
              </a:lnSpc>
              <a:buFont typeface="Wingdings" panose="05000000000000000000" pitchFamily="2" charset="2"/>
              <a:buNone/>
            </a:pPr>
            <a:r>
              <a:rPr lang="en-US" sz="1400" b="1" dirty="0">
                <a:latin typeface="Courier New" panose="02070309020205020404" pitchFamily="49" charset="0"/>
              </a:rPr>
              <a:t> </a:t>
            </a:r>
            <a:r>
              <a:rPr lang="en-US" sz="1400" b="1" dirty="0" smtClean="0">
                <a:latin typeface="Courier New" panose="02070309020205020404" pitchFamily="49" charset="0"/>
              </a:rPr>
              <a:t>       temps[</a:t>
            </a:r>
            <a:r>
              <a:rPr lang="en-US" sz="1400" b="1" dirty="0" err="1" smtClean="0">
                <a:latin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</a:rPr>
              <a:t>] = </a:t>
            </a:r>
            <a:r>
              <a:rPr lang="en-US" sz="1400" b="1" dirty="0" err="1" smtClean="0">
                <a:latin typeface="Courier New" panose="02070309020205020404" pitchFamily="49" charset="0"/>
              </a:rPr>
              <a:t>int</a:t>
            </a:r>
            <a:r>
              <a:rPr lang="en-US" sz="1400" b="1" dirty="0" smtClean="0">
                <a:latin typeface="Courier New" panose="02070309020205020404" pitchFamily="49" charset="0"/>
              </a:rPr>
              <a:t>(input(</a:t>
            </a:r>
            <a:r>
              <a:rPr lang="en-US" sz="1400" dirty="0" smtClean="0">
                <a:latin typeface="Courier New" panose="02070309020205020404" pitchFamily="49" charset="0"/>
              </a:rPr>
              <a:t>("Day " + (</a:t>
            </a:r>
            <a:r>
              <a:rPr lang="en-US" sz="1400" dirty="0" err="1" smtClean="0">
                <a:latin typeface="Courier New" panose="02070309020205020404" pitchFamily="49" charset="0"/>
              </a:rPr>
              <a:t>i</a:t>
            </a:r>
            <a:r>
              <a:rPr lang="en-US" sz="1400" dirty="0" smtClean="0">
                <a:latin typeface="Courier New" panose="02070309020205020404" pitchFamily="49" charset="0"/>
              </a:rPr>
              <a:t> + 1) + "'s high temp: ")))</a:t>
            </a:r>
            <a:endParaRPr lang="en-US" sz="1400" b="1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65000"/>
              </a:lnSpc>
              <a:buFont typeface="Wingdings" panose="05000000000000000000" pitchFamily="2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   </a:t>
            </a:r>
            <a:r>
              <a:rPr lang="en-US" sz="1400" dirty="0" smtClean="0">
                <a:latin typeface="Courier New" panose="02070309020205020404" pitchFamily="49" charset="0"/>
              </a:rPr>
              <a:t>    </a:t>
            </a:r>
            <a:r>
              <a:rPr lang="en-US" sz="1400" dirty="0">
                <a:latin typeface="Courier New" panose="02070309020205020404" pitchFamily="49" charset="0"/>
              </a:rPr>
              <a:t>sum += temps[</a:t>
            </a:r>
            <a:r>
              <a:rPr lang="en-US" sz="1400" dirty="0" err="1">
                <a:latin typeface="Courier New" panose="02070309020205020404" pitchFamily="49" charset="0"/>
              </a:rPr>
              <a:t>i</a:t>
            </a:r>
            <a:r>
              <a:rPr lang="en-US" sz="1400" dirty="0" smtClean="0">
                <a:latin typeface="Courier New" panose="02070309020205020404" pitchFamily="49" charset="0"/>
              </a:rPr>
              <a:t>]</a:t>
            </a:r>
            <a:endParaRPr lang="en-US" sz="14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65000"/>
              </a:lnSpc>
              <a:buFont typeface="Wingdings" panose="05000000000000000000" pitchFamily="2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   </a:t>
            </a:r>
            <a:r>
              <a:rPr lang="en-US" sz="1400" dirty="0" smtClean="0">
                <a:latin typeface="Courier New" panose="02070309020205020404" pitchFamily="49" charset="0"/>
              </a:rPr>
              <a:t>average </a:t>
            </a:r>
            <a:r>
              <a:rPr lang="en-US" sz="1400" dirty="0">
                <a:latin typeface="Courier New" panose="02070309020205020404" pitchFamily="49" charset="0"/>
              </a:rPr>
              <a:t>= </a:t>
            </a:r>
            <a:r>
              <a:rPr lang="en-US" sz="1400" dirty="0" smtClean="0">
                <a:latin typeface="Courier New" panose="02070309020205020404" pitchFamily="49" charset="0"/>
              </a:rPr>
              <a:t>sum </a:t>
            </a:r>
            <a:r>
              <a:rPr lang="en-US" sz="1400" dirty="0">
                <a:latin typeface="Courier New" panose="02070309020205020404" pitchFamily="49" charset="0"/>
              </a:rPr>
              <a:t>/ </a:t>
            </a:r>
            <a:r>
              <a:rPr lang="en-US" sz="1400" dirty="0" smtClean="0">
                <a:latin typeface="Courier New" panose="02070309020205020404" pitchFamily="49" charset="0"/>
              </a:rPr>
              <a:t>days</a:t>
            </a:r>
            <a:endParaRPr lang="en-US" sz="14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65000"/>
              </a:lnSpc>
              <a:buFont typeface="Wingdings" panose="05000000000000000000" pitchFamily="2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65000"/>
              </a:lnSpc>
              <a:buFont typeface="Wingdings" panose="05000000000000000000" pitchFamily="2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   </a:t>
            </a:r>
            <a:r>
              <a:rPr lang="en-US" sz="1400" dirty="0" smtClean="0">
                <a:latin typeface="Courier New" panose="02070309020205020404" pitchFamily="49" charset="0"/>
              </a:rPr>
              <a:t>count </a:t>
            </a:r>
            <a:r>
              <a:rPr lang="en-US" sz="1400" dirty="0">
                <a:latin typeface="Courier New" panose="02070309020205020404" pitchFamily="49" charset="0"/>
              </a:rPr>
              <a:t>= </a:t>
            </a:r>
            <a:r>
              <a:rPr lang="en-US" sz="1400" dirty="0" smtClean="0">
                <a:latin typeface="Courier New" panose="02070309020205020404" pitchFamily="49" charset="0"/>
              </a:rPr>
              <a:t>0                          </a:t>
            </a:r>
            <a:r>
              <a:rPr lang="en-US" sz="14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# </a:t>
            </a:r>
            <a:r>
              <a:rPr lang="en-US" sz="1400" b="1" dirty="0">
                <a:solidFill>
                  <a:srgbClr val="008080"/>
                </a:solidFill>
                <a:latin typeface="Courier New" panose="02070309020205020404" pitchFamily="49" charset="0"/>
              </a:rPr>
              <a:t>see if each day is above average</a:t>
            </a:r>
          </a:p>
          <a:p>
            <a:pPr eaLnBrk="1" hangingPunct="1">
              <a:lnSpc>
                <a:spcPct val="65000"/>
              </a:lnSpc>
              <a:buFont typeface="Wingdings" panose="05000000000000000000" pitchFamily="2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   </a:t>
            </a:r>
            <a:r>
              <a:rPr lang="en-US" sz="1400" dirty="0" smtClean="0">
                <a:latin typeface="Courier New" panose="02070309020205020404" pitchFamily="49" charset="0"/>
              </a:rPr>
              <a:t>for </a:t>
            </a:r>
            <a:r>
              <a:rPr lang="en-US" sz="1400" dirty="0" err="1" smtClean="0">
                <a:latin typeface="Courier New" panose="02070309020205020404" pitchFamily="49" charset="0"/>
              </a:rPr>
              <a:t>i</a:t>
            </a:r>
            <a:r>
              <a:rPr lang="en-US" sz="1400" dirty="0" smtClean="0">
                <a:latin typeface="Courier New" panose="02070309020205020404" pitchFamily="49" charset="0"/>
              </a:rPr>
              <a:t> in range(0, days):</a:t>
            </a:r>
            <a:endParaRPr lang="en-US" sz="14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65000"/>
              </a:lnSpc>
              <a:buFont typeface="Wingdings" panose="05000000000000000000" pitchFamily="2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   </a:t>
            </a:r>
            <a:r>
              <a:rPr lang="en-US" sz="1400" dirty="0" smtClean="0">
                <a:latin typeface="Courier New" panose="02070309020205020404" pitchFamily="49" charset="0"/>
              </a:rPr>
              <a:t>    </a:t>
            </a:r>
            <a:r>
              <a:rPr lang="en-US" sz="1400" dirty="0">
                <a:latin typeface="Courier New" panose="02070309020205020404" pitchFamily="49" charset="0"/>
              </a:rPr>
              <a:t>if (</a:t>
            </a:r>
            <a:r>
              <a:rPr lang="en-US" sz="1400" b="1" dirty="0">
                <a:latin typeface="Courier New" panose="02070309020205020404" pitchFamily="49" charset="0"/>
              </a:rPr>
              <a:t>temps[</a:t>
            </a:r>
            <a:r>
              <a:rPr lang="en-US" sz="1400" b="1" dirty="0" err="1">
                <a:latin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</a:rPr>
              <a:t>]</a:t>
            </a:r>
            <a:r>
              <a:rPr lang="en-US" sz="1400" dirty="0">
                <a:latin typeface="Courier New" panose="02070309020205020404" pitchFamily="49" charset="0"/>
              </a:rPr>
              <a:t> &gt; average</a:t>
            </a:r>
            <a:r>
              <a:rPr lang="en-US" sz="1400" dirty="0" smtClean="0">
                <a:latin typeface="Courier New" panose="02070309020205020404" pitchFamily="49" charset="0"/>
              </a:rPr>
              <a:t>):</a:t>
            </a:r>
            <a:endParaRPr lang="en-US" sz="14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65000"/>
              </a:lnSpc>
              <a:buFont typeface="Wingdings" panose="05000000000000000000" pitchFamily="2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   </a:t>
            </a:r>
            <a:r>
              <a:rPr lang="en-US" sz="1400" dirty="0" smtClean="0">
                <a:latin typeface="Courier New" panose="02070309020205020404" pitchFamily="49" charset="0"/>
              </a:rPr>
              <a:t>        count</a:t>
            </a:r>
            <a:r>
              <a:rPr lang="en-US" sz="1400" dirty="0">
                <a:latin typeface="Courier New" panose="02070309020205020404" pitchFamily="49" charset="0"/>
              </a:rPr>
              <a:t> </a:t>
            </a:r>
            <a:r>
              <a:rPr lang="en-US" sz="1400" dirty="0" smtClean="0">
                <a:latin typeface="Courier New" panose="02070309020205020404" pitchFamily="49" charset="0"/>
              </a:rPr>
              <a:t>+= 1</a:t>
            </a:r>
            <a:endParaRPr lang="en-US" sz="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65000"/>
              </a:lnSpc>
              <a:buFont typeface="Wingdings" panose="05000000000000000000" pitchFamily="2" charset="2"/>
              <a:buNone/>
            </a:pPr>
            <a:r>
              <a:rPr lang="en-US" sz="1400" b="1" dirty="0">
                <a:solidFill>
                  <a:srgbClr val="008080"/>
                </a:solidFill>
                <a:latin typeface="Courier New" panose="02070309020205020404" pitchFamily="49" charset="0"/>
              </a:rPr>
              <a:t>    </a:t>
            </a:r>
            <a:r>
              <a:rPr lang="en-US" sz="14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# </a:t>
            </a:r>
            <a:r>
              <a:rPr lang="en-US" sz="1400" b="1" dirty="0">
                <a:solidFill>
                  <a:srgbClr val="008080"/>
                </a:solidFill>
                <a:latin typeface="Courier New" panose="02070309020205020404" pitchFamily="49" charset="0"/>
              </a:rPr>
              <a:t>report results</a:t>
            </a:r>
          </a:p>
          <a:p>
            <a:pPr eaLnBrk="1" hangingPunct="1">
              <a:lnSpc>
                <a:spcPct val="65000"/>
              </a:lnSpc>
              <a:buFont typeface="Wingdings" panose="05000000000000000000" pitchFamily="2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   </a:t>
            </a:r>
            <a:r>
              <a:rPr lang="en-US" sz="1400" dirty="0" smtClean="0">
                <a:latin typeface="Courier New" panose="02070309020205020404" pitchFamily="49" charset="0"/>
              </a:rPr>
              <a:t>print("</a:t>
            </a:r>
            <a:r>
              <a:rPr lang="en-US" sz="1400" dirty="0">
                <a:latin typeface="Courier New" panose="02070309020205020404" pitchFamily="49" charset="0"/>
              </a:rPr>
              <a:t>Average temp = </a:t>
            </a:r>
            <a:r>
              <a:rPr lang="en-US" sz="1400" dirty="0" smtClean="0">
                <a:latin typeface="Courier New" panose="02070309020205020404" pitchFamily="49" charset="0"/>
              </a:rPr>
              <a:t>" + </a:t>
            </a:r>
            <a:r>
              <a:rPr lang="en-US" sz="1400" dirty="0" err="1" smtClean="0">
                <a:latin typeface="Courier New" panose="02070309020205020404" pitchFamily="49" charset="0"/>
              </a:rPr>
              <a:t>str</a:t>
            </a:r>
            <a:r>
              <a:rPr lang="en-US" sz="1400" dirty="0" smtClean="0">
                <a:latin typeface="Courier New" panose="02070309020205020404" pitchFamily="49" charset="0"/>
              </a:rPr>
              <a:t>(average))</a:t>
            </a:r>
            <a:endParaRPr lang="en-US" sz="14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65000"/>
              </a:lnSpc>
              <a:buFont typeface="Wingdings" panose="05000000000000000000" pitchFamily="2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   </a:t>
            </a:r>
            <a:r>
              <a:rPr lang="en-US" sz="1400" dirty="0" smtClean="0">
                <a:latin typeface="Courier New" panose="02070309020205020404" pitchFamily="49" charset="0"/>
              </a:rPr>
              <a:t>print(</a:t>
            </a:r>
            <a:r>
              <a:rPr lang="en-US" sz="1400" dirty="0" err="1" smtClean="0">
                <a:latin typeface="Courier New" panose="02070309020205020404" pitchFamily="49" charset="0"/>
              </a:rPr>
              <a:t>str</a:t>
            </a:r>
            <a:r>
              <a:rPr lang="en-US" sz="1400" dirty="0" smtClean="0">
                <a:latin typeface="Courier New" panose="02070309020205020404" pitchFamily="49" charset="0"/>
              </a:rPr>
              <a:t>(count) </a:t>
            </a:r>
            <a:r>
              <a:rPr lang="en-US" sz="1400" dirty="0">
                <a:latin typeface="Courier New" panose="02070309020205020404" pitchFamily="49" charset="0"/>
              </a:rPr>
              <a:t>+ " days above average</a:t>
            </a:r>
            <a:r>
              <a:rPr lang="en-US" sz="1400" dirty="0" smtClean="0">
                <a:latin typeface="Courier New" panose="02070309020205020404" pitchFamily="49" charset="0"/>
              </a:rPr>
              <a:t>")</a:t>
            </a:r>
            <a:endParaRPr lang="en-US" sz="140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55002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Weather question 2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/>
              <a:t>Modify the weather program to print the following output: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sz="600" dirty="0"/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Type in a temperature or "done" to finish</a:t>
            </a:r>
            <a:endParaRPr lang="en-US" sz="1800" b="1" u="sng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Day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1's high temp: </a:t>
            </a:r>
            <a:r>
              <a:rPr lang="en-US" sz="1800" b="1" u="sng" dirty="0">
                <a:latin typeface="Courier New" panose="02070309020205020404" pitchFamily="49" charset="0"/>
                <a:cs typeface="Courier New" panose="02070309020205020404" pitchFamily="49" charset="0"/>
              </a:rPr>
              <a:t>45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Day 2's high temp: </a:t>
            </a:r>
            <a:r>
              <a:rPr lang="en-US" sz="1800" b="1" u="sng" dirty="0">
                <a:latin typeface="Courier New" panose="02070309020205020404" pitchFamily="49" charset="0"/>
                <a:cs typeface="Courier New" panose="02070309020205020404" pitchFamily="49" charset="0"/>
              </a:rPr>
              <a:t>44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Day 3's high temp: </a:t>
            </a:r>
            <a:r>
              <a:rPr lang="en-US" sz="1800" b="1" u="sng" dirty="0">
                <a:latin typeface="Courier New" panose="02070309020205020404" pitchFamily="49" charset="0"/>
                <a:cs typeface="Courier New" panose="02070309020205020404" pitchFamily="49" charset="0"/>
              </a:rPr>
              <a:t>39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Day 4's high temp: </a:t>
            </a:r>
            <a:r>
              <a:rPr lang="en-US" sz="1800" b="1" u="sng" dirty="0">
                <a:latin typeface="Courier New" panose="02070309020205020404" pitchFamily="49" charset="0"/>
                <a:cs typeface="Courier New" panose="02070309020205020404" pitchFamily="49" charset="0"/>
              </a:rPr>
              <a:t>48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Day 5's high temp: </a:t>
            </a:r>
            <a:r>
              <a:rPr lang="en-US" sz="1800" b="1" u="sng" dirty="0">
                <a:latin typeface="Courier New" panose="02070309020205020404" pitchFamily="49" charset="0"/>
                <a:cs typeface="Courier New" panose="02070309020205020404" pitchFamily="49" charset="0"/>
              </a:rPr>
              <a:t>37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Day 6's high temp: </a:t>
            </a:r>
            <a:r>
              <a:rPr lang="en-US" sz="1800" b="1" u="sng" dirty="0">
                <a:latin typeface="Courier New" panose="02070309020205020404" pitchFamily="49" charset="0"/>
                <a:cs typeface="Courier New" panose="02070309020205020404" pitchFamily="49" charset="0"/>
              </a:rPr>
              <a:t>46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Day 7's high temp: </a:t>
            </a:r>
            <a:r>
              <a:rPr lang="en-US" sz="1800" b="1" u="sng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53</a:t>
            </a:r>
          </a:p>
          <a:p>
            <a:pPr lvl="1">
              <a:lnSpc>
                <a:spcPct val="80000"/>
              </a:lnSpc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Day 7's high temp: </a:t>
            </a:r>
            <a:r>
              <a:rPr lang="en-US" sz="1800" b="1" u="sng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done</a:t>
            </a:r>
            <a:endParaRPr lang="en-US" sz="1800" b="1" u="sng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Average temp = 44.6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4 days were above average.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98241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List declaration</a:t>
            </a:r>
          </a:p>
        </p:txBody>
      </p:sp>
      <p:sp>
        <p:nvSpPr>
          <p:cNvPr id="15363" name="Rectangle 2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marL="374650" indent="-285750">
              <a:buNone/>
              <a:tabLst>
                <a:tab pos="2003425" algn="l"/>
                <a:tab pos="4689475" algn="l"/>
              </a:tabLst>
            </a:pPr>
            <a:r>
              <a:rPr lang="en-US" b="1" dirty="0" smtClean="0"/>
              <a:t>name</a:t>
            </a:r>
            <a:r>
              <a:rPr lang="en-US" dirty="0" smtClean="0">
                <a:latin typeface="Courier New" panose="02070309020205020404" pitchFamily="49" charset="0"/>
              </a:rPr>
              <a:t> = []</a:t>
            </a:r>
          </a:p>
          <a:p>
            <a:pPr marL="742950" lvl="1" indent="-285750">
              <a:buNone/>
              <a:tabLst>
                <a:tab pos="2003425" algn="l"/>
                <a:tab pos="4689475" algn="l"/>
              </a:tabLst>
            </a:pPr>
            <a:endParaRPr lang="en-US" sz="800" dirty="0"/>
          </a:p>
          <a:p>
            <a:pPr marL="742950" lvl="1" indent="-285750">
              <a:tabLst>
                <a:tab pos="2003425" algn="l"/>
                <a:tab pos="4689475" algn="l"/>
              </a:tabLst>
            </a:pPr>
            <a:r>
              <a:rPr lang="en-US" dirty="0" smtClean="0"/>
              <a:t>Example:</a:t>
            </a:r>
          </a:p>
          <a:p>
            <a:pPr marL="742950" lvl="1" indent="-285750">
              <a:buNone/>
              <a:tabLst>
                <a:tab pos="2003425" algn="l"/>
                <a:tab pos="4689475" algn="l"/>
              </a:tabLst>
            </a:pPr>
            <a:r>
              <a:rPr lang="en-US" dirty="0" smtClean="0">
                <a:latin typeface="Courier New" panose="02070309020205020404" pitchFamily="49" charset="0"/>
              </a:rPr>
              <a:t>	numbers = []</a:t>
            </a:r>
          </a:p>
          <a:p>
            <a:pPr marL="742950" lvl="1" indent="-285750">
              <a:tabLst>
                <a:tab pos="2003425" algn="l"/>
                <a:tab pos="4689475" algn="l"/>
              </a:tabLst>
            </a:pPr>
            <a:endParaRPr lang="en-US" dirty="0" smtClean="0"/>
          </a:p>
          <a:p>
            <a:pPr marL="742950" lvl="1" indent="-285750">
              <a:tabLst>
                <a:tab pos="2003425" algn="l"/>
                <a:tab pos="4689475" algn="l"/>
              </a:tabLst>
            </a:pPr>
            <a:endParaRPr lang="en-US" dirty="0" smtClean="0"/>
          </a:p>
          <a:p>
            <a:pPr marL="742950" lvl="1" indent="-285750">
              <a:tabLst>
                <a:tab pos="2003425" algn="l"/>
                <a:tab pos="4689475" algn="l"/>
              </a:tabLst>
            </a:pPr>
            <a:endParaRPr lang="en-US" dirty="0" smtClean="0"/>
          </a:p>
          <a:p>
            <a:pPr marL="374650" indent="-285750">
              <a:buNone/>
              <a:tabLst>
                <a:tab pos="2003425" algn="l"/>
                <a:tab pos="4689475" algn="l"/>
              </a:tabLst>
            </a:pPr>
            <a:endParaRPr lang="en-US" dirty="0" smtClean="0"/>
          </a:p>
        </p:txBody>
      </p:sp>
      <p:graphicFrame>
        <p:nvGraphicFramePr>
          <p:cNvPr id="1825796" name="Group 4"/>
          <p:cNvGraphicFramePr>
            <a:graphicFrameLocks noGrp="1"/>
          </p:cNvGraphicFramePr>
          <p:nvPr/>
        </p:nvGraphicFramePr>
        <p:xfrm>
          <a:off x="2286001" y="4216400"/>
          <a:ext cx="1082993" cy="1041400"/>
        </p:xfrm>
        <a:graphic>
          <a:graphicData uri="http://schemas.openxmlformats.org/drawingml/2006/table">
            <a:tbl>
              <a:tblPr/>
              <a:tblGrid>
                <a:gridCol w="874713"/>
                <a:gridCol w="208280"/>
              </a:tblGrid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index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808080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value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517300" y="3570407"/>
            <a:ext cx="313508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Creates an empty list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5073935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List functions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9726094"/>
              </p:ext>
            </p:extLst>
          </p:nvPr>
        </p:nvGraphicFramePr>
        <p:xfrm>
          <a:off x="838200" y="1352711"/>
          <a:ext cx="10661301" cy="5257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25097"/>
                <a:gridCol w="873620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Function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Description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append(x)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Add an item to the end of the list. Equivalent to </a:t>
                      </a: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a[</a:t>
                      </a:r>
                      <a:r>
                        <a:rPr lang="en-US" dirty="0" err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len</a:t>
                      </a: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(a):] = [x]</a:t>
                      </a: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.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extend(L)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Extend the list by appending all the items in the given list. Equivalent to </a:t>
                      </a: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a[</a:t>
                      </a:r>
                      <a:r>
                        <a:rPr lang="en-US" dirty="0" err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len</a:t>
                      </a: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(a):] = L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insert(</a:t>
                      </a:r>
                      <a:r>
                        <a:rPr lang="en-US" dirty="0" err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</a:t>
                      </a: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x)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Inserts an item at a given position. </a:t>
                      </a:r>
                      <a:r>
                        <a:rPr lang="en-US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is the index of the element before which to insert, so </a:t>
                      </a:r>
                      <a:r>
                        <a:rPr lang="en-US" dirty="0" err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a.insert</a:t>
                      </a: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(0, x)</a:t>
                      </a: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inserts at the front of the list.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remove(x)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Removes the first item from the list whose value is </a:t>
                      </a:r>
                      <a:r>
                        <a:rPr lang="en-US" sz="18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Errs</a:t>
                      </a:r>
                      <a:r>
                        <a:rPr lang="en-US" sz="18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if there is no such item.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pop(</a:t>
                      </a:r>
                      <a:r>
                        <a:rPr lang="en-US" dirty="0" err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</a:t>
                      </a: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Removes the item at the given position in the list, and returns it. </a:t>
                      </a:r>
                      <a:r>
                        <a:rPr lang="en-US" dirty="0" err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a.pop</a:t>
                      </a: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removes and returns the last item in the list.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clear()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Remove all items from the list. 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index(x)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Returns the index in the list of the first item whose value is </a:t>
                      </a:r>
                      <a:r>
                        <a:rPr lang="en-US" sz="18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Errs if there is no such item.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count(x)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Returns the number of times </a:t>
                      </a:r>
                      <a:r>
                        <a:rPr lang="en-US" sz="18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appears in the list.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sort()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Sort the items of the list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reverse()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Reverses the elements of the list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copy()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Return a copy of the list.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92280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Weather 2 answer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396721" y="1371601"/>
            <a:ext cx="9271279" cy="4906963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65000"/>
              </a:lnSpc>
              <a:buNone/>
            </a:pPr>
            <a:r>
              <a:rPr lang="en-US" sz="1400" b="1" dirty="0" smtClean="0">
                <a:solidFill>
                  <a:srgbClr val="00B050"/>
                </a:solidFill>
                <a:latin typeface="Courier New" panose="02070309020205020404" pitchFamily="49" charset="0"/>
              </a:rPr>
              <a:t># Reads temperatures from the user, computes average and # days above average.</a:t>
            </a:r>
          </a:p>
          <a:p>
            <a:pPr>
              <a:lnSpc>
                <a:spcPct val="65000"/>
              </a:lnSpc>
              <a:buNone/>
            </a:pPr>
            <a:r>
              <a:rPr lang="en-US" sz="1400" dirty="0" err="1" smtClean="0">
                <a:latin typeface="Courier New" panose="02070309020205020404" pitchFamily="49" charset="0"/>
              </a:rPr>
              <a:t>def</a:t>
            </a:r>
            <a:r>
              <a:rPr lang="en-US" sz="1400" dirty="0" smtClean="0">
                <a:latin typeface="Courier New" panose="02070309020205020404" pitchFamily="49" charset="0"/>
              </a:rPr>
              <a:t> main():</a:t>
            </a:r>
          </a:p>
          <a:p>
            <a:pPr>
              <a:lnSpc>
                <a:spcPct val="65000"/>
              </a:lnSpc>
              <a:buNone/>
            </a:pPr>
            <a:r>
              <a:rPr lang="en-US" sz="1400" dirty="0" smtClean="0">
                <a:latin typeface="Courier New" panose="02070309020205020404" pitchFamily="49" charset="0"/>
              </a:rPr>
              <a:t>    print("Type in a temperature or \"done\" to finish")</a:t>
            </a:r>
          </a:p>
          <a:p>
            <a:pPr>
              <a:lnSpc>
                <a:spcPct val="65000"/>
              </a:lnSpc>
              <a:buNone/>
            </a:pPr>
            <a:r>
              <a:rPr lang="en-US" sz="1400" dirty="0" smtClean="0">
                <a:latin typeface="Courier New" panose="02070309020205020404" pitchFamily="49" charset="0"/>
              </a:rPr>
              <a:t>        </a:t>
            </a:r>
          </a:p>
          <a:p>
            <a:pPr>
              <a:lnSpc>
                <a:spcPct val="65000"/>
              </a:lnSpc>
              <a:buNone/>
            </a:pPr>
            <a:r>
              <a:rPr lang="en-US" sz="1400" dirty="0" smtClean="0">
                <a:latin typeface="Courier New" panose="02070309020205020404" pitchFamily="49" charset="0"/>
              </a:rPr>
              <a:t>    temps = []                </a:t>
            </a:r>
            <a:r>
              <a:rPr lang="en-US" sz="1400" b="1" dirty="0" smtClean="0">
                <a:solidFill>
                  <a:srgbClr val="00B050"/>
                </a:solidFill>
                <a:latin typeface="Courier New" panose="02070309020205020404" pitchFamily="49" charset="0"/>
              </a:rPr>
              <a:t># list to store days' temperatures</a:t>
            </a:r>
          </a:p>
          <a:p>
            <a:pPr>
              <a:lnSpc>
                <a:spcPct val="65000"/>
              </a:lnSpc>
              <a:buNone/>
            </a:pPr>
            <a:r>
              <a:rPr lang="en-US" sz="1400" dirty="0" smtClean="0">
                <a:latin typeface="Courier New" panose="02070309020205020404" pitchFamily="49" charset="0"/>
              </a:rPr>
              <a:t>    sum = 0</a:t>
            </a:r>
          </a:p>
          <a:p>
            <a:pPr>
              <a:lnSpc>
                <a:spcPct val="65000"/>
              </a:lnSpc>
              <a:buNone/>
            </a:pPr>
            <a:r>
              <a:rPr lang="en-US" sz="1400" dirty="0" smtClean="0">
                <a:latin typeface="Courier New" panose="02070309020205020404" pitchFamily="49" charset="0"/>
              </a:rPr>
              <a:t>    done = input("Day 1's high temp: ")</a:t>
            </a:r>
          </a:p>
          <a:p>
            <a:pPr>
              <a:lnSpc>
                <a:spcPct val="65000"/>
              </a:lnSpc>
              <a:buNone/>
            </a:pPr>
            <a:r>
              <a:rPr lang="en-US" sz="1400" dirty="0" smtClean="0">
                <a:latin typeface="Courier New" panose="02070309020205020404" pitchFamily="49" charset="0"/>
              </a:rPr>
              <a:t>    day = 1</a:t>
            </a:r>
          </a:p>
          <a:p>
            <a:pPr>
              <a:lnSpc>
                <a:spcPct val="65000"/>
              </a:lnSpc>
              <a:buNone/>
            </a:pPr>
            <a:r>
              <a:rPr lang="en-US" sz="1400" dirty="0" smtClean="0">
                <a:latin typeface="Courier New" panose="02070309020205020404" pitchFamily="49" charset="0"/>
              </a:rPr>
              <a:t>    </a:t>
            </a:r>
          </a:p>
          <a:p>
            <a:pPr>
              <a:lnSpc>
                <a:spcPct val="65000"/>
              </a:lnSpc>
              <a:buNone/>
            </a:pPr>
            <a:r>
              <a:rPr lang="en-US" sz="1400" dirty="0" smtClean="0">
                <a:latin typeface="Courier New" panose="02070309020205020404" pitchFamily="49" charset="0"/>
              </a:rPr>
              <a:t>    while(done != "done"):          </a:t>
            </a:r>
            <a:r>
              <a:rPr lang="en-US" sz="1400" b="1" dirty="0" smtClean="0">
                <a:solidFill>
                  <a:srgbClr val="00B050"/>
                </a:solidFill>
                <a:latin typeface="Courier New" panose="02070309020205020404" pitchFamily="49" charset="0"/>
              </a:rPr>
              <a:t># read/store each day's temperature</a:t>
            </a:r>
          </a:p>
          <a:p>
            <a:pPr>
              <a:lnSpc>
                <a:spcPct val="65000"/>
              </a:lnSpc>
              <a:buNone/>
            </a:pPr>
            <a:r>
              <a:rPr lang="en-US" sz="1400" dirty="0" smtClean="0">
                <a:latin typeface="Courier New" panose="02070309020205020404" pitchFamily="49" charset="0"/>
              </a:rPr>
              <a:t>        done = </a:t>
            </a:r>
            <a:r>
              <a:rPr lang="en-US" sz="1400" dirty="0" err="1" smtClean="0">
                <a:latin typeface="Courier New" panose="02070309020205020404" pitchFamily="49" charset="0"/>
              </a:rPr>
              <a:t>int</a:t>
            </a:r>
            <a:r>
              <a:rPr lang="en-US" sz="1400" dirty="0" smtClean="0">
                <a:latin typeface="Courier New" panose="02070309020205020404" pitchFamily="49" charset="0"/>
              </a:rPr>
              <a:t>(done)</a:t>
            </a:r>
          </a:p>
          <a:p>
            <a:pPr>
              <a:lnSpc>
                <a:spcPct val="65000"/>
              </a:lnSpc>
              <a:buNone/>
            </a:pPr>
            <a:r>
              <a:rPr lang="en-US" sz="1400" dirty="0" smtClean="0">
                <a:latin typeface="Courier New" panose="02070309020205020404" pitchFamily="49" charset="0"/>
              </a:rPr>
              <a:t>        sum += done</a:t>
            </a:r>
          </a:p>
          <a:p>
            <a:pPr>
              <a:lnSpc>
                <a:spcPct val="65000"/>
              </a:lnSpc>
              <a:buNone/>
            </a:pPr>
            <a:r>
              <a:rPr lang="en-US" sz="1400" dirty="0" smtClean="0">
                <a:latin typeface="Courier New" panose="02070309020205020404" pitchFamily="49" charset="0"/>
              </a:rPr>
              <a:t>        </a:t>
            </a:r>
            <a:r>
              <a:rPr lang="en-US" sz="1400" dirty="0" err="1" smtClean="0">
                <a:latin typeface="Courier New" panose="02070309020205020404" pitchFamily="49" charset="0"/>
              </a:rPr>
              <a:t>temps.append</a:t>
            </a:r>
            <a:r>
              <a:rPr lang="en-US" sz="1400" dirty="0" smtClean="0">
                <a:latin typeface="Courier New" panose="02070309020205020404" pitchFamily="49" charset="0"/>
              </a:rPr>
              <a:t>(done)</a:t>
            </a:r>
          </a:p>
          <a:p>
            <a:pPr>
              <a:lnSpc>
                <a:spcPct val="65000"/>
              </a:lnSpc>
              <a:buNone/>
            </a:pPr>
            <a:r>
              <a:rPr lang="en-US" sz="1400" dirty="0" smtClean="0">
                <a:latin typeface="Courier New" panose="02070309020205020404" pitchFamily="49" charset="0"/>
              </a:rPr>
              <a:t>        done = input(("Day " + </a:t>
            </a:r>
            <a:r>
              <a:rPr lang="en-US" sz="1400" dirty="0" err="1" smtClean="0">
                <a:latin typeface="Courier New" panose="02070309020205020404" pitchFamily="49" charset="0"/>
              </a:rPr>
              <a:t>str</a:t>
            </a:r>
            <a:r>
              <a:rPr lang="en-US" sz="1400" dirty="0" smtClean="0">
                <a:latin typeface="Courier New" panose="02070309020205020404" pitchFamily="49" charset="0"/>
              </a:rPr>
              <a:t>(day + 1) + "'s high temp: "))</a:t>
            </a:r>
          </a:p>
          <a:p>
            <a:pPr>
              <a:lnSpc>
                <a:spcPct val="65000"/>
              </a:lnSpc>
              <a:buNone/>
            </a:pPr>
            <a:r>
              <a:rPr lang="en-US" sz="1400" dirty="0" smtClean="0">
                <a:latin typeface="Courier New" panose="02070309020205020404" pitchFamily="49" charset="0"/>
              </a:rPr>
              <a:t>        day += 1</a:t>
            </a:r>
          </a:p>
          <a:p>
            <a:pPr>
              <a:lnSpc>
                <a:spcPct val="65000"/>
              </a:lnSpc>
              <a:buNone/>
            </a:pPr>
            <a:r>
              <a:rPr lang="en-US" sz="1400" dirty="0" smtClean="0">
                <a:latin typeface="Courier New" panose="02070309020205020404" pitchFamily="49" charset="0"/>
              </a:rPr>
              <a:t>    average = sum / day</a:t>
            </a:r>
          </a:p>
          <a:p>
            <a:pPr>
              <a:lnSpc>
                <a:spcPct val="65000"/>
              </a:lnSpc>
              <a:buNone/>
            </a:pPr>
            <a:endParaRPr lang="en-US" sz="1400" dirty="0" smtClean="0">
              <a:latin typeface="Courier New" panose="02070309020205020404" pitchFamily="49" charset="0"/>
            </a:endParaRPr>
          </a:p>
          <a:p>
            <a:pPr>
              <a:lnSpc>
                <a:spcPct val="65000"/>
              </a:lnSpc>
              <a:buNone/>
            </a:pPr>
            <a:r>
              <a:rPr lang="en-US" sz="1400" dirty="0" smtClean="0">
                <a:latin typeface="Courier New" panose="02070309020205020404" pitchFamily="49" charset="0"/>
              </a:rPr>
              <a:t>    count = 0                          </a:t>
            </a:r>
            <a:r>
              <a:rPr lang="en-US" sz="1400" b="1" dirty="0" smtClean="0">
                <a:solidFill>
                  <a:srgbClr val="00B050"/>
                </a:solidFill>
                <a:latin typeface="Courier New" panose="02070309020205020404" pitchFamily="49" charset="0"/>
              </a:rPr>
              <a:t># see if each day is above average</a:t>
            </a:r>
          </a:p>
          <a:p>
            <a:pPr>
              <a:lnSpc>
                <a:spcPct val="65000"/>
              </a:lnSpc>
              <a:buNone/>
            </a:pPr>
            <a:r>
              <a:rPr lang="en-US" sz="1400" dirty="0" smtClean="0">
                <a:latin typeface="Courier New" panose="02070309020205020404" pitchFamily="49" charset="0"/>
              </a:rPr>
              <a:t>    for </a:t>
            </a:r>
            <a:r>
              <a:rPr lang="en-US" sz="1400" dirty="0" err="1" smtClean="0">
                <a:latin typeface="Courier New" panose="02070309020205020404" pitchFamily="49" charset="0"/>
              </a:rPr>
              <a:t>i</a:t>
            </a:r>
            <a:r>
              <a:rPr lang="en-US" sz="1400" dirty="0" smtClean="0">
                <a:latin typeface="Courier New" panose="02070309020205020404" pitchFamily="49" charset="0"/>
              </a:rPr>
              <a:t> in range(0, day - 1):</a:t>
            </a:r>
          </a:p>
          <a:p>
            <a:pPr>
              <a:lnSpc>
                <a:spcPct val="65000"/>
              </a:lnSpc>
              <a:buNone/>
            </a:pPr>
            <a:r>
              <a:rPr lang="en-US" sz="1400" dirty="0" smtClean="0">
                <a:latin typeface="Courier New" panose="02070309020205020404" pitchFamily="49" charset="0"/>
              </a:rPr>
              <a:t>        if (temps[</a:t>
            </a:r>
            <a:r>
              <a:rPr lang="en-US" sz="1400" dirty="0" err="1" smtClean="0">
                <a:latin typeface="Courier New" panose="02070309020205020404" pitchFamily="49" charset="0"/>
              </a:rPr>
              <a:t>i</a:t>
            </a:r>
            <a:r>
              <a:rPr lang="en-US" sz="1400" dirty="0" smtClean="0">
                <a:latin typeface="Courier New" panose="02070309020205020404" pitchFamily="49" charset="0"/>
              </a:rPr>
              <a:t>] &gt; average):</a:t>
            </a:r>
          </a:p>
          <a:p>
            <a:pPr>
              <a:lnSpc>
                <a:spcPct val="65000"/>
              </a:lnSpc>
              <a:buNone/>
            </a:pPr>
            <a:r>
              <a:rPr lang="en-US" sz="1400" dirty="0" smtClean="0">
                <a:latin typeface="Courier New" panose="02070309020205020404" pitchFamily="49" charset="0"/>
              </a:rPr>
              <a:t>            count += 1</a:t>
            </a:r>
          </a:p>
          <a:p>
            <a:pPr>
              <a:lnSpc>
                <a:spcPct val="65000"/>
              </a:lnSpc>
              <a:buNone/>
            </a:pPr>
            <a:r>
              <a:rPr lang="en-US" sz="1400" b="1" dirty="0" smtClean="0">
                <a:solidFill>
                  <a:srgbClr val="00B050"/>
                </a:solidFill>
                <a:latin typeface="Courier New" panose="02070309020205020404" pitchFamily="49" charset="0"/>
              </a:rPr>
              <a:t>    # report results</a:t>
            </a:r>
          </a:p>
          <a:p>
            <a:pPr>
              <a:lnSpc>
                <a:spcPct val="65000"/>
              </a:lnSpc>
              <a:buNone/>
            </a:pPr>
            <a:r>
              <a:rPr lang="en-US" sz="1400" dirty="0" smtClean="0">
                <a:latin typeface="Courier New" panose="02070309020205020404" pitchFamily="49" charset="0"/>
              </a:rPr>
              <a:t>    print("Average temp = " + </a:t>
            </a:r>
            <a:r>
              <a:rPr lang="en-US" sz="1400" dirty="0" err="1" smtClean="0">
                <a:latin typeface="Courier New" panose="02070309020205020404" pitchFamily="49" charset="0"/>
              </a:rPr>
              <a:t>str</a:t>
            </a:r>
            <a:r>
              <a:rPr lang="en-US" sz="1400" dirty="0" smtClean="0">
                <a:latin typeface="Courier New" panose="02070309020205020404" pitchFamily="49" charset="0"/>
              </a:rPr>
              <a:t>(average))</a:t>
            </a:r>
          </a:p>
          <a:p>
            <a:pPr>
              <a:lnSpc>
                <a:spcPct val="65000"/>
              </a:lnSpc>
              <a:buNone/>
            </a:pPr>
            <a:r>
              <a:rPr lang="en-US" sz="1400" dirty="0" smtClean="0">
                <a:latin typeface="Courier New" panose="02070309020205020404" pitchFamily="49" charset="0"/>
              </a:rPr>
              <a:t>    print(</a:t>
            </a:r>
            <a:r>
              <a:rPr lang="en-US" sz="1400" dirty="0" err="1" smtClean="0">
                <a:latin typeface="Courier New" panose="02070309020205020404" pitchFamily="49" charset="0"/>
              </a:rPr>
              <a:t>str</a:t>
            </a:r>
            <a:r>
              <a:rPr lang="en-US" sz="1400" dirty="0" smtClean="0">
                <a:latin typeface="Courier New" panose="02070309020205020404" pitchFamily="49" charset="0"/>
              </a:rPr>
              <a:t>(count) + " days above average")</a:t>
            </a:r>
            <a:endParaRPr lang="en-US" sz="140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36358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Weather question 3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smtClean="0"/>
              <a:t>Modify the weather program to print the following output: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sz="600"/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How many days' temperatures? </a:t>
            </a:r>
            <a:r>
              <a:rPr lang="en-US" sz="1800" b="1" u="sng">
                <a:latin typeface="Courier New" panose="02070309020205020404" pitchFamily="49" charset="0"/>
                <a:cs typeface="Courier New" panose="02070309020205020404" pitchFamily="49" charset="0"/>
              </a:rPr>
              <a:t>7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Day 1's high temp: </a:t>
            </a:r>
            <a:r>
              <a:rPr lang="en-US" sz="1800" b="1" u="sng">
                <a:latin typeface="Courier New" panose="02070309020205020404" pitchFamily="49" charset="0"/>
                <a:cs typeface="Courier New" panose="02070309020205020404" pitchFamily="49" charset="0"/>
              </a:rPr>
              <a:t>45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Day 2's high temp: </a:t>
            </a:r>
            <a:r>
              <a:rPr lang="en-US" sz="1800" b="1" u="sng">
                <a:latin typeface="Courier New" panose="02070309020205020404" pitchFamily="49" charset="0"/>
                <a:cs typeface="Courier New" panose="02070309020205020404" pitchFamily="49" charset="0"/>
              </a:rPr>
              <a:t>44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Day 3's high temp: </a:t>
            </a:r>
            <a:r>
              <a:rPr lang="en-US" sz="1800" b="1" u="sng">
                <a:latin typeface="Courier New" panose="02070309020205020404" pitchFamily="49" charset="0"/>
                <a:cs typeface="Courier New" panose="02070309020205020404" pitchFamily="49" charset="0"/>
              </a:rPr>
              <a:t>39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Day 4's high temp: </a:t>
            </a:r>
            <a:r>
              <a:rPr lang="en-US" sz="1800" b="1" u="sng">
                <a:latin typeface="Courier New" panose="02070309020205020404" pitchFamily="49" charset="0"/>
                <a:cs typeface="Courier New" panose="02070309020205020404" pitchFamily="49" charset="0"/>
              </a:rPr>
              <a:t>48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Day 5's high temp: </a:t>
            </a:r>
            <a:r>
              <a:rPr lang="en-US" sz="1800" b="1" u="sng">
                <a:latin typeface="Courier New" panose="02070309020205020404" pitchFamily="49" charset="0"/>
                <a:cs typeface="Courier New" panose="02070309020205020404" pitchFamily="49" charset="0"/>
              </a:rPr>
              <a:t>37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Day 6's high temp: </a:t>
            </a:r>
            <a:r>
              <a:rPr lang="en-US" sz="1800" b="1" u="sng">
                <a:latin typeface="Courier New" panose="02070309020205020404" pitchFamily="49" charset="0"/>
                <a:cs typeface="Courier New" panose="02070309020205020404" pitchFamily="49" charset="0"/>
              </a:rPr>
              <a:t>46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Day 7's high temp: </a:t>
            </a:r>
            <a:r>
              <a:rPr lang="en-US" sz="1800" b="1" u="sng">
                <a:latin typeface="Courier New" panose="02070309020205020404" pitchFamily="49" charset="0"/>
                <a:cs typeface="Courier New" panose="02070309020205020404" pitchFamily="49" charset="0"/>
              </a:rPr>
              <a:t>53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Average temp = 44.6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4 days were above average.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8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>
                <a:solidFill>
                  <a:srgbClr val="0033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Temperatures: [45, 44, 39, 48, 37, 46, 53]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>
                <a:solidFill>
                  <a:srgbClr val="0033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Two coldest days: 37, 39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>
                <a:solidFill>
                  <a:srgbClr val="0033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Two hottest days: 53, 48</a:t>
            </a:r>
          </a:p>
        </p:txBody>
      </p:sp>
    </p:spTree>
    <p:extLst>
      <p:ext uri="{BB962C8B-B14F-4D97-AF65-F5344CB8AC3E}">
        <p14:creationId xmlns:p14="http://schemas.microsoft.com/office/powerpoint/2010/main" val="16494945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 txBox="1">
            <a:spLocks/>
          </p:cNvSpPr>
          <p:nvPr/>
        </p:nvSpPr>
        <p:spPr bwMode="auto">
          <a:xfrm>
            <a:off x="2209800" y="2693989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EB641B"/>
              </a:buClr>
              <a:buSzPct val="95000"/>
              <a:buFont typeface="Wingdings 2" panose="05020102010507070707" pitchFamily="18" charset="2"/>
              <a:buChar char="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EB641B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sz="4400" dirty="0" smtClean="0">
                <a:solidFill>
                  <a:schemeClr val="tx2"/>
                </a:solidFill>
              </a:rPr>
              <a:t>lists</a:t>
            </a:r>
            <a:endParaRPr lang="en-US" sz="4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456706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Weather answer 3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676400" y="1417061"/>
            <a:ext cx="8839200" cy="4906963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65000"/>
              </a:lnSpc>
              <a:buNone/>
            </a:pPr>
            <a:r>
              <a:rPr lang="en-US" sz="14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# Reads temperatures from the user, computes average and # days above average.</a:t>
            </a:r>
            <a:endParaRPr lang="en-US" sz="800" dirty="0" smtClean="0">
              <a:latin typeface="Courier New" panose="02070309020205020404" pitchFamily="49" charset="0"/>
            </a:endParaRPr>
          </a:p>
          <a:p>
            <a:pPr>
              <a:lnSpc>
                <a:spcPct val="65000"/>
              </a:lnSpc>
              <a:buNone/>
            </a:pPr>
            <a:r>
              <a:rPr lang="en-US" sz="1400" dirty="0" err="1" smtClean="0">
                <a:latin typeface="Courier New" panose="02070309020205020404" pitchFamily="49" charset="0"/>
              </a:rPr>
              <a:t>def</a:t>
            </a:r>
            <a:r>
              <a:rPr lang="en-US" sz="1400" dirty="0" smtClean="0">
                <a:latin typeface="Courier New" panose="02070309020205020404" pitchFamily="49" charset="0"/>
              </a:rPr>
              <a:t> main():</a:t>
            </a:r>
          </a:p>
          <a:p>
            <a:pPr>
              <a:lnSpc>
                <a:spcPct val="65000"/>
              </a:lnSpc>
              <a:buNone/>
            </a:pPr>
            <a:r>
              <a:rPr lang="en-US" sz="1400" dirty="0" smtClean="0">
                <a:latin typeface="Courier New" panose="02070309020205020404" pitchFamily="49" charset="0"/>
              </a:rPr>
              <a:t>    days = </a:t>
            </a:r>
            <a:r>
              <a:rPr lang="en-US" sz="1400" dirty="0" err="1" smtClean="0">
                <a:latin typeface="Courier New" panose="02070309020205020404" pitchFamily="49" charset="0"/>
              </a:rPr>
              <a:t>int</a:t>
            </a:r>
            <a:r>
              <a:rPr lang="en-US" sz="1400" dirty="0" smtClean="0">
                <a:latin typeface="Courier New" panose="02070309020205020404" pitchFamily="49" charset="0"/>
              </a:rPr>
              <a:t>(input("How many days' temperatures? "))</a:t>
            </a:r>
          </a:p>
          <a:p>
            <a:pPr>
              <a:lnSpc>
                <a:spcPct val="65000"/>
              </a:lnSpc>
              <a:buNone/>
            </a:pPr>
            <a:r>
              <a:rPr lang="en-US" sz="800" dirty="0" smtClean="0">
                <a:latin typeface="Courier New" panose="02070309020205020404" pitchFamily="49" charset="0"/>
              </a:rPr>
              <a:t>        </a:t>
            </a:r>
          </a:p>
          <a:p>
            <a:pPr>
              <a:lnSpc>
                <a:spcPct val="65000"/>
              </a:lnSpc>
              <a:buNone/>
            </a:pPr>
            <a:r>
              <a:rPr lang="en-US" sz="1400" b="1" dirty="0" smtClean="0">
                <a:latin typeface="Courier New" panose="02070309020205020404" pitchFamily="49" charset="0"/>
              </a:rPr>
              <a:t>    temps = [0] * days                 </a:t>
            </a:r>
            <a:r>
              <a:rPr lang="en-US" sz="14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# list to store days' temperatures</a:t>
            </a:r>
          </a:p>
          <a:p>
            <a:pPr>
              <a:lnSpc>
                <a:spcPct val="65000"/>
              </a:lnSpc>
              <a:buNone/>
            </a:pPr>
            <a:r>
              <a:rPr lang="en-US" sz="1400" dirty="0" smtClean="0">
                <a:latin typeface="Courier New" panose="02070309020205020404" pitchFamily="49" charset="0"/>
              </a:rPr>
              <a:t>    sum = 0</a:t>
            </a:r>
          </a:p>
          <a:p>
            <a:pPr>
              <a:lnSpc>
                <a:spcPct val="65000"/>
              </a:lnSpc>
              <a:buNone/>
            </a:pPr>
            <a:endParaRPr lang="en-US" sz="800" dirty="0" smtClean="0">
              <a:latin typeface="Courier New" panose="02070309020205020404" pitchFamily="49" charset="0"/>
            </a:endParaRPr>
          </a:p>
          <a:p>
            <a:pPr>
              <a:lnSpc>
                <a:spcPct val="65000"/>
              </a:lnSpc>
              <a:buNone/>
            </a:pPr>
            <a:r>
              <a:rPr lang="en-US" sz="1400" dirty="0" smtClean="0">
                <a:latin typeface="Courier New" panose="02070309020205020404" pitchFamily="49" charset="0"/>
              </a:rPr>
              <a:t>    for </a:t>
            </a:r>
            <a:r>
              <a:rPr lang="en-US" sz="1400" dirty="0" err="1" smtClean="0">
                <a:latin typeface="Courier New" panose="02070309020205020404" pitchFamily="49" charset="0"/>
              </a:rPr>
              <a:t>i</a:t>
            </a:r>
            <a:r>
              <a:rPr lang="en-US" sz="1400" dirty="0" smtClean="0">
                <a:latin typeface="Courier New" panose="02070309020205020404" pitchFamily="49" charset="0"/>
              </a:rPr>
              <a:t> in range(0, days):           </a:t>
            </a:r>
            <a:r>
              <a:rPr lang="en-US" sz="14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# read/store each day's temperature</a:t>
            </a:r>
          </a:p>
          <a:p>
            <a:pPr>
              <a:lnSpc>
                <a:spcPct val="65000"/>
              </a:lnSpc>
              <a:buNone/>
            </a:pPr>
            <a:r>
              <a:rPr lang="en-US" sz="1400" b="1" dirty="0" smtClean="0">
                <a:latin typeface="Courier New" panose="02070309020205020404" pitchFamily="49" charset="0"/>
              </a:rPr>
              <a:t>        temps[</a:t>
            </a:r>
            <a:r>
              <a:rPr lang="en-US" sz="1400" b="1" dirty="0" err="1" smtClean="0">
                <a:latin typeface="Courier New" panose="02070309020205020404" pitchFamily="49" charset="0"/>
              </a:rPr>
              <a:t>i</a:t>
            </a:r>
            <a:r>
              <a:rPr lang="en-US" sz="1400" b="1" dirty="0" smtClean="0">
                <a:latin typeface="Courier New" panose="02070309020205020404" pitchFamily="49" charset="0"/>
              </a:rPr>
              <a:t>] = </a:t>
            </a:r>
            <a:r>
              <a:rPr lang="en-US" sz="1400" b="1" dirty="0" err="1" smtClean="0">
                <a:latin typeface="Courier New" panose="02070309020205020404" pitchFamily="49" charset="0"/>
              </a:rPr>
              <a:t>int</a:t>
            </a:r>
            <a:r>
              <a:rPr lang="en-US" sz="1400" b="1" dirty="0" smtClean="0">
                <a:latin typeface="Courier New" panose="02070309020205020404" pitchFamily="49" charset="0"/>
              </a:rPr>
              <a:t>(input(</a:t>
            </a:r>
            <a:r>
              <a:rPr lang="en-US" sz="1400" dirty="0" smtClean="0">
                <a:latin typeface="Courier New" panose="02070309020205020404" pitchFamily="49" charset="0"/>
              </a:rPr>
              <a:t>("Day " + (</a:t>
            </a:r>
            <a:r>
              <a:rPr lang="en-US" sz="1400" dirty="0" err="1" smtClean="0">
                <a:latin typeface="Courier New" panose="02070309020205020404" pitchFamily="49" charset="0"/>
              </a:rPr>
              <a:t>i</a:t>
            </a:r>
            <a:r>
              <a:rPr lang="en-US" sz="1400" dirty="0" smtClean="0">
                <a:latin typeface="Courier New" panose="02070309020205020404" pitchFamily="49" charset="0"/>
              </a:rPr>
              <a:t> + 1) + "'s high temp: ")))</a:t>
            </a:r>
            <a:endParaRPr lang="en-US" sz="1400" b="1" dirty="0" smtClean="0">
              <a:latin typeface="Courier New" panose="02070309020205020404" pitchFamily="49" charset="0"/>
            </a:endParaRPr>
          </a:p>
          <a:p>
            <a:pPr>
              <a:lnSpc>
                <a:spcPct val="65000"/>
              </a:lnSpc>
              <a:buNone/>
            </a:pPr>
            <a:r>
              <a:rPr lang="en-US" sz="1400" dirty="0" smtClean="0">
                <a:latin typeface="Courier New" panose="02070309020205020404" pitchFamily="49" charset="0"/>
              </a:rPr>
              <a:t>        sum += temps[</a:t>
            </a:r>
            <a:r>
              <a:rPr lang="en-US" sz="1400" dirty="0" err="1" smtClean="0">
                <a:latin typeface="Courier New" panose="02070309020205020404" pitchFamily="49" charset="0"/>
              </a:rPr>
              <a:t>i</a:t>
            </a:r>
            <a:r>
              <a:rPr lang="en-US" sz="1400" dirty="0" smtClean="0">
                <a:latin typeface="Courier New" panose="02070309020205020404" pitchFamily="49" charset="0"/>
              </a:rPr>
              <a:t>]</a:t>
            </a:r>
          </a:p>
          <a:p>
            <a:pPr>
              <a:lnSpc>
                <a:spcPct val="65000"/>
              </a:lnSpc>
              <a:buNone/>
            </a:pPr>
            <a:r>
              <a:rPr lang="en-US" sz="1400" dirty="0" smtClean="0">
                <a:latin typeface="Courier New" panose="02070309020205020404" pitchFamily="49" charset="0"/>
              </a:rPr>
              <a:t>    average = sum / days</a:t>
            </a:r>
          </a:p>
          <a:p>
            <a:pPr>
              <a:lnSpc>
                <a:spcPct val="65000"/>
              </a:lnSpc>
              <a:buNone/>
            </a:pPr>
            <a:endParaRPr lang="en-US" sz="800" dirty="0" smtClean="0">
              <a:latin typeface="Courier New" panose="02070309020205020404" pitchFamily="49" charset="0"/>
            </a:endParaRPr>
          </a:p>
          <a:p>
            <a:pPr>
              <a:lnSpc>
                <a:spcPct val="65000"/>
              </a:lnSpc>
              <a:buNone/>
            </a:pPr>
            <a:r>
              <a:rPr lang="en-US" sz="1400" dirty="0" smtClean="0">
                <a:latin typeface="Courier New" panose="02070309020205020404" pitchFamily="49" charset="0"/>
              </a:rPr>
              <a:t>    count = 0                          </a:t>
            </a:r>
            <a:r>
              <a:rPr lang="en-US" sz="14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# see if each day is above average</a:t>
            </a:r>
          </a:p>
          <a:p>
            <a:pPr>
              <a:lnSpc>
                <a:spcPct val="65000"/>
              </a:lnSpc>
              <a:buNone/>
            </a:pPr>
            <a:r>
              <a:rPr lang="en-US" sz="1400" dirty="0" smtClean="0">
                <a:latin typeface="Courier New" panose="02070309020205020404" pitchFamily="49" charset="0"/>
              </a:rPr>
              <a:t>    for </a:t>
            </a:r>
            <a:r>
              <a:rPr lang="en-US" sz="1400" dirty="0" err="1" smtClean="0">
                <a:latin typeface="Courier New" panose="02070309020205020404" pitchFamily="49" charset="0"/>
              </a:rPr>
              <a:t>i</a:t>
            </a:r>
            <a:r>
              <a:rPr lang="en-US" sz="1400" dirty="0" smtClean="0">
                <a:latin typeface="Courier New" panose="02070309020205020404" pitchFamily="49" charset="0"/>
              </a:rPr>
              <a:t> in range(0, days):</a:t>
            </a:r>
          </a:p>
          <a:p>
            <a:pPr>
              <a:lnSpc>
                <a:spcPct val="65000"/>
              </a:lnSpc>
              <a:buNone/>
            </a:pPr>
            <a:r>
              <a:rPr lang="en-US" sz="1400" dirty="0" smtClean="0">
                <a:latin typeface="Courier New" panose="02070309020205020404" pitchFamily="49" charset="0"/>
              </a:rPr>
              <a:t>        if (</a:t>
            </a:r>
            <a:r>
              <a:rPr lang="en-US" sz="1400" b="1" dirty="0" smtClean="0">
                <a:latin typeface="Courier New" panose="02070309020205020404" pitchFamily="49" charset="0"/>
              </a:rPr>
              <a:t>temps[</a:t>
            </a:r>
            <a:r>
              <a:rPr lang="en-US" sz="1400" b="1" dirty="0" err="1" smtClean="0">
                <a:latin typeface="Courier New" panose="02070309020205020404" pitchFamily="49" charset="0"/>
              </a:rPr>
              <a:t>i</a:t>
            </a:r>
            <a:r>
              <a:rPr lang="en-US" sz="1400" b="1" dirty="0" smtClean="0">
                <a:latin typeface="Courier New" panose="02070309020205020404" pitchFamily="49" charset="0"/>
              </a:rPr>
              <a:t>]</a:t>
            </a:r>
            <a:r>
              <a:rPr lang="en-US" sz="1400" dirty="0" smtClean="0">
                <a:latin typeface="Courier New" panose="02070309020205020404" pitchFamily="49" charset="0"/>
              </a:rPr>
              <a:t> &gt; average):</a:t>
            </a:r>
          </a:p>
          <a:p>
            <a:pPr>
              <a:lnSpc>
                <a:spcPct val="65000"/>
              </a:lnSpc>
              <a:buNone/>
            </a:pPr>
            <a:r>
              <a:rPr lang="en-US" sz="1400" dirty="0" smtClean="0">
                <a:latin typeface="Courier New" panose="02070309020205020404" pitchFamily="49" charset="0"/>
              </a:rPr>
              <a:t>            count += 1</a:t>
            </a:r>
            <a:endParaRPr lang="en-US" sz="800" dirty="0" smtClean="0">
              <a:latin typeface="Courier New" panose="02070309020205020404" pitchFamily="49" charset="0"/>
            </a:endParaRPr>
          </a:p>
          <a:p>
            <a:pPr>
              <a:lnSpc>
                <a:spcPct val="65000"/>
              </a:lnSpc>
              <a:buNone/>
            </a:pPr>
            <a:r>
              <a:rPr lang="en-US" sz="14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   # report results</a:t>
            </a:r>
          </a:p>
          <a:p>
            <a:pPr>
              <a:lnSpc>
                <a:spcPct val="65000"/>
              </a:lnSpc>
              <a:buNone/>
            </a:pPr>
            <a:r>
              <a:rPr lang="en-US" sz="1400" dirty="0" smtClean="0">
                <a:latin typeface="Courier New" panose="02070309020205020404" pitchFamily="49" charset="0"/>
              </a:rPr>
              <a:t>    print("Average temp = " + </a:t>
            </a:r>
            <a:r>
              <a:rPr lang="en-US" sz="1400" dirty="0" err="1" smtClean="0">
                <a:latin typeface="Courier New" panose="02070309020205020404" pitchFamily="49" charset="0"/>
              </a:rPr>
              <a:t>str</a:t>
            </a:r>
            <a:r>
              <a:rPr lang="en-US" sz="1400" dirty="0" smtClean="0">
                <a:latin typeface="Courier New" panose="02070309020205020404" pitchFamily="49" charset="0"/>
              </a:rPr>
              <a:t>(average))</a:t>
            </a:r>
          </a:p>
          <a:p>
            <a:pPr>
              <a:lnSpc>
                <a:spcPct val="65000"/>
              </a:lnSpc>
              <a:buNone/>
            </a:pPr>
            <a:r>
              <a:rPr lang="en-US" sz="1400" dirty="0" smtClean="0">
                <a:latin typeface="Courier New" panose="02070309020205020404" pitchFamily="49" charset="0"/>
              </a:rPr>
              <a:t>    print(</a:t>
            </a:r>
            <a:r>
              <a:rPr lang="en-US" sz="1400" dirty="0" err="1" smtClean="0">
                <a:latin typeface="Courier New" panose="02070309020205020404" pitchFamily="49" charset="0"/>
              </a:rPr>
              <a:t>str</a:t>
            </a:r>
            <a:r>
              <a:rPr lang="en-US" sz="1400" dirty="0" smtClean="0">
                <a:latin typeface="Courier New" panose="02070309020205020404" pitchFamily="49" charset="0"/>
              </a:rPr>
              <a:t>(count) + " days above average")</a:t>
            </a:r>
          </a:p>
          <a:p>
            <a:pPr eaLnBrk="1" hangingPunct="1">
              <a:lnSpc>
                <a:spcPct val="76000"/>
              </a:lnSpc>
              <a:buFont typeface="Wingdings" panose="05000000000000000000" pitchFamily="2" charset="2"/>
              <a:buNone/>
            </a:pPr>
            <a:endParaRPr lang="en-US" sz="14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6000"/>
              </a:lnSpc>
              <a:buFont typeface="Wingdings" panose="05000000000000000000" pitchFamily="2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   </a:t>
            </a:r>
            <a:r>
              <a:rPr lang="en-US" sz="1400" dirty="0" smtClean="0">
                <a:latin typeface="Courier New" panose="02070309020205020404" pitchFamily="49" charset="0"/>
              </a:rPr>
              <a:t>print("</a:t>
            </a:r>
            <a:r>
              <a:rPr lang="en-US" sz="1400" dirty="0">
                <a:latin typeface="Courier New" panose="02070309020205020404" pitchFamily="49" charset="0"/>
              </a:rPr>
              <a:t>Temperatures: " + </a:t>
            </a:r>
            <a:r>
              <a:rPr lang="en-US" sz="1400" dirty="0" err="1" smtClean="0">
                <a:latin typeface="Courier New" panose="02070309020205020404" pitchFamily="49" charset="0"/>
              </a:rPr>
              <a:t>str</a:t>
            </a:r>
            <a:r>
              <a:rPr lang="en-US" sz="1400" dirty="0" smtClean="0">
                <a:latin typeface="Courier New" panose="02070309020205020404" pitchFamily="49" charset="0"/>
              </a:rPr>
              <a:t>(</a:t>
            </a:r>
            <a:r>
              <a:rPr lang="en-US" sz="1400" b="1" dirty="0" smtClean="0">
                <a:latin typeface="Courier New" panose="02070309020205020404" pitchFamily="49" charset="0"/>
              </a:rPr>
              <a:t>temps)</a:t>
            </a:r>
            <a:r>
              <a:rPr lang="en-US" sz="1400" dirty="0" smtClean="0">
                <a:latin typeface="Courier New" panose="02070309020205020404" pitchFamily="49" charset="0"/>
              </a:rPr>
              <a:t>))</a:t>
            </a:r>
            <a:endParaRPr lang="en-US" sz="14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6000"/>
              </a:lnSpc>
              <a:buFont typeface="Wingdings" panose="05000000000000000000" pitchFamily="2" charset="2"/>
              <a:buNone/>
            </a:pPr>
            <a:r>
              <a:rPr lang="en-US" sz="1400" b="1" dirty="0">
                <a:latin typeface="Courier New" panose="02070309020205020404" pitchFamily="49" charset="0"/>
              </a:rPr>
              <a:t>    </a:t>
            </a:r>
            <a:r>
              <a:rPr lang="en-US" sz="1400" b="1" dirty="0" err="1" smtClean="0">
                <a:latin typeface="Courier New" panose="02070309020205020404" pitchFamily="49" charset="0"/>
              </a:rPr>
              <a:t>temps.sort</a:t>
            </a:r>
            <a:r>
              <a:rPr lang="en-US" sz="1400" b="1" dirty="0" smtClean="0">
                <a:latin typeface="Courier New" panose="02070309020205020404" pitchFamily="49" charset="0"/>
              </a:rPr>
              <a:t>()</a:t>
            </a:r>
            <a:endParaRPr lang="en-US" sz="1400" b="1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6000"/>
              </a:lnSpc>
              <a:buFont typeface="Wingdings" panose="05000000000000000000" pitchFamily="2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   </a:t>
            </a:r>
            <a:r>
              <a:rPr lang="en-US" sz="1400" dirty="0" smtClean="0">
                <a:latin typeface="Courier New" panose="02070309020205020404" pitchFamily="49" charset="0"/>
              </a:rPr>
              <a:t>print("</a:t>
            </a:r>
            <a:r>
              <a:rPr lang="en-US" sz="1400" dirty="0">
                <a:latin typeface="Courier New" panose="02070309020205020404" pitchFamily="49" charset="0"/>
              </a:rPr>
              <a:t>Two coldest days: " + </a:t>
            </a:r>
            <a:r>
              <a:rPr lang="en-US" sz="1400" dirty="0" err="1" smtClean="0">
                <a:latin typeface="Courier New" panose="02070309020205020404" pitchFamily="49" charset="0"/>
              </a:rPr>
              <a:t>str</a:t>
            </a:r>
            <a:r>
              <a:rPr lang="en-US" sz="1400" dirty="0" smtClean="0">
                <a:latin typeface="Courier New" panose="02070309020205020404" pitchFamily="49" charset="0"/>
              </a:rPr>
              <a:t>(temps[0]) </a:t>
            </a:r>
            <a:r>
              <a:rPr lang="en-US" sz="1400" dirty="0">
                <a:latin typeface="Courier New" panose="02070309020205020404" pitchFamily="49" charset="0"/>
              </a:rPr>
              <a:t>+ ", " + </a:t>
            </a:r>
            <a:r>
              <a:rPr lang="en-US" sz="1400" dirty="0" err="1" smtClean="0">
                <a:latin typeface="Courier New" panose="02070309020205020404" pitchFamily="49" charset="0"/>
              </a:rPr>
              <a:t>str</a:t>
            </a:r>
            <a:r>
              <a:rPr lang="en-US" sz="1400" dirty="0" smtClean="0">
                <a:latin typeface="Courier New" panose="02070309020205020404" pitchFamily="49" charset="0"/>
              </a:rPr>
              <a:t>(temps[1]))</a:t>
            </a:r>
            <a:endParaRPr lang="en-US" sz="14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6000"/>
              </a:lnSpc>
              <a:buFont typeface="Wingdings" panose="05000000000000000000" pitchFamily="2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   </a:t>
            </a:r>
            <a:r>
              <a:rPr lang="en-US" sz="1400" dirty="0" smtClean="0">
                <a:latin typeface="Courier New" panose="02070309020205020404" pitchFamily="49" charset="0"/>
              </a:rPr>
              <a:t>print("</a:t>
            </a:r>
            <a:r>
              <a:rPr lang="en-US" sz="1400" dirty="0">
                <a:latin typeface="Courier New" panose="02070309020205020404" pitchFamily="49" charset="0"/>
              </a:rPr>
              <a:t>Two hottest days: " + </a:t>
            </a:r>
            <a:r>
              <a:rPr lang="en-US" sz="1400" dirty="0" err="1" smtClean="0">
                <a:latin typeface="Courier New" panose="02070309020205020404" pitchFamily="49" charset="0"/>
              </a:rPr>
              <a:t>str</a:t>
            </a:r>
            <a:r>
              <a:rPr lang="en-US" sz="1400" dirty="0" smtClean="0">
                <a:latin typeface="Courier New" panose="02070309020205020404" pitchFamily="49" charset="0"/>
              </a:rPr>
              <a:t>(temps[-1]) + </a:t>
            </a:r>
            <a:r>
              <a:rPr lang="en-US" sz="1400" dirty="0">
                <a:latin typeface="Courier New" panose="02070309020205020404" pitchFamily="49" charset="0"/>
              </a:rPr>
              <a:t>", " + </a:t>
            </a:r>
            <a:r>
              <a:rPr lang="en-US" sz="1400" dirty="0" err="1" smtClean="0">
                <a:latin typeface="Courier New" panose="02070309020205020404" pitchFamily="49" charset="0"/>
              </a:rPr>
              <a:t>str</a:t>
            </a:r>
            <a:r>
              <a:rPr lang="en-US" sz="1400" dirty="0" smtClean="0">
                <a:latin typeface="Courier New" panose="02070309020205020404" pitchFamily="49" charset="0"/>
              </a:rPr>
              <a:t>(temps[-2]))</a:t>
            </a:r>
            <a:endParaRPr lang="en-US" sz="140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21826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"list mystery" problem</a:t>
            </a:r>
          </a:p>
        </p:txBody>
      </p:sp>
      <p:sp>
        <p:nvSpPr>
          <p:cNvPr id="2662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traversal</a:t>
            </a:r>
            <a:r>
              <a:rPr lang="en-US" dirty="0" smtClean="0"/>
              <a:t>: An examination of each element of an list.</a:t>
            </a:r>
          </a:p>
          <a:p>
            <a:pPr eaLnBrk="1" hangingPunct="1"/>
            <a:endParaRPr lang="en-US" sz="800" dirty="0"/>
          </a:p>
          <a:p>
            <a:pPr eaLnBrk="1" hangingPunct="1"/>
            <a:r>
              <a:rPr lang="en-US" dirty="0" smtClean="0"/>
              <a:t>What element values are stored in the following list? 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a = [1, 7, 5, 6, 4, 14, 11</a:t>
            </a:r>
            <a:r>
              <a:rPr lang="en-US" dirty="0">
                <a:latin typeface="Courier New" panose="02070309020205020404" pitchFamily="49" charset="0"/>
              </a:rPr>
              <a:t>]</a:t>
            </a: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for </a:t>
            </a:r>
            <a:r>
              <a:rPr lang="en-US" dirty="0" err="1" smtClean="0">
                <a:latin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</a:rPr>
              <a:t> in range(0, </a:t>
            </a:r>
            <a:r>
              <a:rPr lang="en-US" dirty="0" err="1" smtClean="0">
                <a:latin typeface="Courier New" panose="02070309020205020404" pitchFamily="49" charset="0"/>
              </a:rPr>
              <a:t>len</a:t>
            </a:r>
            <a:r>
              <a:rPr lang="en-US" dirty="0" smtClean="0">
                <a:latin typeface="Courier New" panose="02070309020205020404" pitchFamily="49" charset="0"/>
              </a:rPr>
              <a:t>(a) – 1):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    if (a[</a:t>
            </a:r>
            <a:r>
              <a:rPr lang="en-US" dirty="0" err="1" smtClean="0">
                <a:latin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</a:rPr>
              <a:t>] &gt; a[</a:t>
            </a:r>
            <a:r>
              <a:rPr lang="en-US" dirty="0" err="1" smtClean="0">
                <a:latin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</a:rPr>
              <a:t> + 1]):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        a[</a:t>
            </a:r>
            <a:r>
              <a:rPr lang="en-US" dirty="0" err="1" smtClean="0">
                <a:latin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</a:rPr>
              <a:t> + 1] = a[</a:t>
            </a:r>
            <a:r>
              <a:rPr lang="en-US" dirty="0" err="1" smtClean="0">
                <a:latin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</a:rPr>
              <a:t> + 1] * 2</a:t>
            </a:r>
          </a:p>
        </p:txBody>
      </p:sp>
      <p:graphicFrame>
        <p:nvGraphicFramePr>
          <p:cNvPr id="977924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9561379"/>
              </p:ext>
            </p:extLst>
          </p:nvPr>
        </p:nvGraphicFramePr>
        <p:xfrm>
          <a:off x="3613203" y="5302459"/>
          <a:ext cx="4754562" cy="1041400"/>
        </p:xfrm>
        <a:graphic>
          <a:graphicData uri="http://schemas.openxmlformats.org/drawingml/2006/table">
            <a:tbl>
              <a:tblPr/>
              <a:tblGrid>
                <a:gridCol w="874712"/>
                <a:gridCol w="554038"/>
                <a:gridCol w="554037"/>
                <a:gridCol w="554038"/>
                <a:gridCol w="554037"/>
                <a:gridCol w="555625"/>
                <a:gridCol w="554038"/>
                <a:gridCol w="554037"/>
              </a:tblGrid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index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6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value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77963" name="Group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606543"/>
              </p:ext>
            </p:extLst>
          </p:nvPr>
        </p:nvGraphicFramePr>
        <p:xfrm>
          <a:off x="3623251" y="5302460"/>
          <a:ext cx="4754562" cy="1041400"/>
        </p:xfrm>
        <a:graphic>
          <a:graphicData uri="http://schemas.openxmlformats.org/drawingml/2006/table">
            <a:tbl>
              <a:tblPr/>
              <a:tblGrid>
                <a:gridCol w="874712"/>
                <a:gridCol w="554038"/>
                <a:gridCol w="554037"/>
                <a:gridCol w="554038"/>
                <a:gridCol w="554037"/>
                <a:gridCol w="555625"/>
                <a:gridCol w="554038"/>
                <a:gridCol w="554037"/>
              </a:tblGrid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</a:rPr>
                        <a:t>index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</a:rPr>
                        <a:t>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</a:rPr>
                        <a:t>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</a:rPr>
                        <a:t>6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value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648170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7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77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Lists that change size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Sometimes we don't know how big we want our list to be when our program starts</a:t>
            </a:r>
          </a:p>
          <a:p>
            <a:pPr lvl="1"/>
            <a:r>
              <a:rPr lang="en-US" dirty="0" smtClean="0"/>
              <a:t>It can be useful to create an empty list and fill it up.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data = []</a:t>
            </a:r>
          </a:p>
          <a:p>
            <a:pPr marL="457200" lvl="1" indent="0">
              <a:buNone/>
            </a:pPr>
            <a:r>
              <a:rPr lang="en-US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data.append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("hello")</a:t>
            </a:r>
          </a:p>
          <a:p>
            <a:pPr marL="457200" lvl="1" indent="0">
              <a:buNone/>
            </a:pPr>
            <a:r>
              <a:rPr lang="en-US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data.append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("world")</a:t>
            </a:r>
          </a:p>
          <a:p>
            <a:pPr marL="457200" lvl="1" indent="0">
              <a:buNone/>
            </a:pP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print(data)                 # ['hello', 'world']</a:t>
            </a:r>
          </a:p>
          <a:p>
            <a:pPr marL="457200" lvl="1" indent="0">
              <a:buNone/>
            </a:pPr>
            <a:endParaRPr lang="en-US" sz="2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/>
              <a:t>How would we insert another word in the middle?</a:t>
            </a:r>
            <a:endParaRPr lang="en-US" sz="2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16597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Write a function called </a:t>
            </a:r>
            <a:r>
              <a:rPr lang="en-US" sz="2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remove_duplicates</a:t>
            </a:r>
            <a:r>
              <a:rPr lang="en-US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/>
              <a:t>that takes a </a:t>
            </a:r>
            <a:r>
              <a:rPr lang="en-US" b="1" dirty="0" smtClean="0"/>
              <a:t>sorted</a:t>
            </a:r>
            <a:r>
              <a:rPr lang="en-US" dirty="0" smtClean="0"/>
              <a:t> list of numbers and removes any duplicates. For example, if it is called on the following list: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data = [-2, 1, 1, 3, 3, 3, 4, 5, 6, 78, 78, 79] </a:t>
            </a:r>
          </a:p>
          <a:p>
            <a:pPr marL="0" indent="0">
              <a:buNone/>
            </a:pPr>
            <a:r>
              <a:rPr lang="en-US" dirty="0" smtClean="0"/>
              <a:t>after the call the list should be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data = [-2, 1, 3, 4, 5, 6, 78, 79]</a:t>
            </a:r>
          </a:p>
        </p:txBody>
      </p:sp>
    </p:spTree>
    <p:extLst>
      <p:ext uri="{BB962C8B-B14F-4D97-AF65-F5344CB8AC3E}">
        <p14:creationId xmlns:p14="http://schemas.microsoft.com/office/powerpoint/2010/main" val="25737227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Looping and removing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When you loop through a list and remove elements you change the length of the list</a:t>
            </a:r>
            <a:r>
              <a:rPr lang="en-US" sz="2200" dirty="0" smtClean="0">
                <a:cs typeface="Courier New" panose="02070309020205020404" pitchFamily="49" charset="0"/>
              </a:rPr>
              <a:t>. </a:t>
            </a:r>
            <a:r>
              <a:rPr lang="en-US" dirty="0">
                <a:cs typeface="Courier New" panose="02070309020205020404" pitchFamily="49" charset="0"/>
              </a:rPr>
              <a:t>T</a:t>
            </a:r>
            <a:r>
              <a:rPr lang="en-US" dirty="0" smtClean="0">
                <a:cs typeface="Courier New" panose="02070309020205020404" pitchFamily="49" charset="0"/>
              </a:rPr>
              <a:t>his means you need to change your upper bound as you are looping.</a:t>
            </a:r>
          </a:p>
          <a:p>
            <a:pPr lvl="1"/>
            <a:r>
              <a:rPr lang="en-US" b="1" dirty="0" smtClean="0">
                <a:solidFill>
                  <a:schemeClr val="accent1"/>
                </a:solidFill>
                <a:cs typeface="Courier New" panose="02070309020205020404" pitchFamily="49" charset="0"/>
              </a:rPr>
              <a:t>You must use a while loop when removing items from a list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A 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in range</a:t>
            </a:r>
            <a:r>
              <a:rPr lang="en-US" dirty="0" smtClean="0">
                <a:cs typeface="Courier New" panose="02070309020205020404" pitchFamily="49" charset="0"/>
              </a:rPr>
              <a:t> loop won't work as it can't adjust when the length of the list changes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A</a:t>
            </a:r>
            <a:r>
              <a:rPr lang="en-US" dirty="0" smtClean="0">
                <a:cs typeface="Courier New" panose="02070309020205020404" pitchFamily="49" charset="0"/>
              </a:rPr>
              <a:t> 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in data </a:t>
            </a:r>
            <a:r>
              <a:rPr lang="en-US" dirty="0" smtClean="0">
                <a:cs typeface="Courier New" panose="02070309020205020404" pitchFamily="49" charset="0"/>
              </a:rPr>
              <a:t>loop won't work as it cannot alter the list.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884598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n-NO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def remove_duplicates(data):</a:t>
            </a:r>
          </a:p>
          <a:p>
            <a:pPr marL="0" indent="0">
              <a:buNone/>
            </a:pPr>
            <a:r>
              <a:rPr lang="nn-NO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   i = 0</a:t>
            </a:r>
          </a:p>
          <a:p>
            <a:pPr marL="0" indent="0">
              <a:buNone/>
            </a:pPr>
            <a:r>
              <a:rPr lang="nn-NO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   while i &lt; len(data) - 1:</a:t>
            </a:r>
          </a:p>
          <a:p>
            <a:pPr marL="0" indent="0">
              <a:buNone/>
            </a:pPr>
            <a:r>
              <a:rPr lang="nn-NO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if data[i] == data[i + 1]:</a:t>
            </a:r>
          </a:p>
          <a:p>
            <a:pPr marL="0" indent="0">
              <a:buNone/>
            </a:pPr>
            <a:r>
              <a:rPr lang="nn-NO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data.pop(i)</a:t>
            </a:r>
          </a:p>
          <a:p>
            <a:pPr marL="0" indent="0">
              <a:buNone/>
            </a:pPr>
            <a:r>
              <a:rPr lang="nn-NO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else</a:t>
            </a:r>
            <a:r>
              <a:rPr lang="nn-NO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          # we don't want to move on</a:t>
            </a:r>
            <a:endParaRPr lang="nn-NO" sz="2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nn-NO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i += </a:t>
            </a:r>
            <a:r>
              <a:rPr lang="nn-NO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      # to the next element if we</a:t>
            </a:r>
          </a:p>
          <a:p>
            <a:pPr marL="0" indent="0">
              <a:buNone/>
            </a:pPr>
            <a:r>
              <a:rPr lang="nn-NO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nn-NO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# remove as that will me we </a:t>
            </a:r>
          </a:p>
          <a:p>
            <a:pPr marL="0" indent="0">
              <a:buNone/>
            </a:pPr>
            <a:r>
              <a:rPr lang="nn-NO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# will skip the one that </a:t>
            </a:r>
          </a:p>
          <a:p>
            <a:pPr marL="0" indent="0">
              <a:buNone/>
            </a:pPr>
            <a:r>
              <a:rPr lang="nn-NO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nn-NO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# just moved back into the one </a:t>
            </a:r>
          </a:p>
          <a:p>
            <a:pPr marL="0" indent="0">
              <a:buNone/>
            </a:pPr>
            <a:r>
              <a:rPr lang="nn-NO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nn-NO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# we removed's place</a:t>
            </a:r>
            <a:endParaRPr lang="en-US" sz="2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072128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List reversal question</a:t>
            </a:r>
          </a:p>
        </p:txBody>
      </p:sp>
      <p:sp>
        <p:nvSpPr>
          <p:cNvPr id="105984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Write code that reverses the elements of a list.</a:t>
            </a:r>
          </a:p>
          <a:p>
            <a:pPr lvl="1" eaLnBrk="1" hangingPunct="1"/>
            <a:endParaRPr lang="en-US" sz="800" dirty="0"/>
          </a:p>
          <a:p>
            <a:pPr lvl="1" eaLnBrk="1" hangingPunct="1"/>
            <a:r>
              <a:rPr lang="en-US" dirty="0" smtClean="0"/>
              <a:t>For example, if the array initially stores: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[11, 42, -5, 27, 0, 89]</a:t>
            </a:r>
          </a:p>
          <a:p>
            <a:pPr lvl="1" eaLnBrk="1" hangingPunct="1"/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/>
            <a:r>
              <a:rPr lang="en-US" dirty="0" smtClean="0"/>
              <a:t>Then after your reversal code, it should store: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[89, 0, 27, -5, 42, 11]</a:t>
            </a:r>
          </a:p>
          <a:p>
            <a:pPr lvl="1" eaLnBrk="1" hangingPunct="1"/>
            <a:endParaRPr lang="en-US" dirty="0" smtClean="0">
              <a:latin typeface="Courier New" panose="02070309020205020404" pitchFamily="49" charset="0"/>
            </a:endParaRPr>
          </a:p>
          <a:p>
            <a:pPr lvl="2" eaLnBrk="1" hangingPunct="1"/>
            <a:r>
              <a:rPr lang="en-US" dirty="0" smtClean="0"/>
              <a:t>The code should work for a list of any size.</a:t>
            </a:r>
          </a:p>
          <a:p>
            <a:pPr lvl="2" eaLnBrk="1" hangingPunct="1"/>
            <a:endParaRPr lang="en-US" sz="800" dirty="0"/>
          </a:p>
          <a:p>
            <a:pPr lvl="2" eaLnBrk="1" hangingPunct="1"/>
            <a:r>
              <a:rPr lang="en-US" dirty="0" smtClean="0"/>
              <a:t>Hint: think about swapping various elements...</a:t>
            </a:r>
          </a:p>
        </p:txBody>
      </p:sp>
    </p:spTree>
    <p:extLst>
      <p:ext uri="{BB962C8B-B14F-4D97-AF65-F5344CB8AC3E}">
        <p14:creationId xmlns:p14="http://schemas.microsoft.com/office/powerpoint/2010/main" val="391236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Algorithm idea</a:t>
            </a:r>
          </a:p>
        </p:txBody>
      </p:sp>
      <p:sp>
        <p:nvSpPr>
          <p:cNvPr id="819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Swap pairs of elements from the edges;  work inwards:</a:t>
            </a:r>
          </a:p>
        </p:txBody>
      </p:sp>
      <p:graphicFrame>
        <p:nvGraphicFramePr>
          <p:cNvPr id="1060907" name="Group 43"/>
          <p:cNvGraphicFramePr>
            <a:graphicFrameLocks noGrp="1"/>
          </p:cNvGraphicFramePr>
          <p:nvPr/>
        </p:nvGraphicFramePr>
        <p:xfrm>
          <a:off x="3200400" y="2333625"/>
          <a:ext cx="4648200" cy="792276"/>
        </p:xfrm>
        <a:graphic>
          <a:graphicData uri="http://schemas.openxmlformats.org/drawingml/2006/table">
            <a:tbl>
              <a:tblPr/>
              <a:tblGrid>
                <a:gridCol w="968375"/>
                <a:gridCol w="614363"/>
                <a:gridCol w="611187"/>
                <a:gridCol w="614363"/>
                <a:gridCol w="614362"/>
                <a:gridCol w="611188"/>
                <a:gridCol w="614362"/>
              </a:tblGrid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index</a:t>
                      </a:r>
                    </a:p>
                  </a:txBody>
                  <a:tcPr marT="45669" marB="4566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0</a:t>
                      </a:r>
                    </a:p>
                  </a:txBody>
                  <a:tcPr marT="45669" marB="4566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1</a:t>
                      </a:r>
                    </a:p>
                  </a:txBody>
                  <a:tcPr marT="45669" marB="4566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2</a:t>
                      </a:r>
                    </a:p>
                  </a:txBody>
                  <a:tcPr marT="45669" marB="4566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3</a:t>
                      </a:r>
                    </a:p>
                  </a:txBody>
                  <a:tcPr marT="45669" marB="4566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4</a:t>
                      </a:r>
                    </a:p>
                  </a:txBody>
                  <a:tcPr marT="45669" marB="4566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5</a:t>
                      </a:r>
                    </a:p>
                  </a:txBody>
                  <a:tcPr marT="45669" marB="4566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value</a:t>
                      </a:r>
                    </a:p>
                  </a:txBody>
                  <a:tcPr marT="45669" marB="45669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11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42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-5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27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0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89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60908" name="Line 44"/>
          <p:cNvSpPr>
            <a:spLocks noChangeShapeType="1"/>
          </p:cNvSpPr>
          <p:nvPr/>
        </p:nvSpPr>
        <p:spPr bwMode="auto">
          <a:xfrm flipV="1">
            <a:off x="4495800" y="3200400"/>
            <a:ext cx="0" cy="30480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 type="triangle" w="med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060909" name="Line 45"/>
          <p:cNvSpPr>
            <a:spLocks noChangeShapeType="1"/>
          </p:cNvSpPr>
          <p:nvPr/>
        </p:nvSpPr>
        <p:spPr bwMode="auto">
          <a:xfrm flipV="1">
            <a:off x="7543800" y="3200400"/>
            <a:ext cx="0" cy="30480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 type="triangle" w="med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graphicFrame>
        <p:nvGraphicFramePr>
          <p:cNvPr id="1060910" name="Group 46"/>
          <p:cNvGraphicFramePr>
            <a:graphicFrameLocks noGrp="1"/>
          </p:cNvGraphicFramePr>
          <p:nvPr/>
        </p:nvGraphicFramePr>
        <p:xfrm>
          <a:off x="3200400" y="2333625"/>
          <a:ext cx="4648200" cy="792276"/>
        </p:xfrm>
        <a:graphic>
          <a:graphicData uri="http://schemas.openxmlformats.org/drawingml/2006/table">
            <a:tbl>
              <a:tblPr/>
              <a:tblGrid>
                <a:gridCol w="968375"/>
                <a:gridCol w="614363"/>
                <a:gridCol w="611187"/>
                <a:gridCol w="614363"/>
                <a:gridCol w="614362"/>
                <a:gridCol w="611188"/>
                <a:gridCol w="614362"/>
              </a:tblGrid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index</a:t>
                      </a:r>
                    </a:p>
                  </a:txBody>
                  <a:tcPr marT="45669" marB="4566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0</a:t>
                      </a:r>
                    </a:p>
                  </a:txBody>
                  <a:tcPr marT="45669" marB="4566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1</a:t>
                      </a:r>
                    </a:p>
                  </a:txBody>
                  <a:tcPr marT="45669" marB="4566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2</a:t>
                      </a:r>
                    </a:p>
                  </a:txBody>
                  <a:tcPr marT="45669" marB="4566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3</a:t>
                      </a:r>
                    </a:p>
                  </a:txBody>
                  <a:tcPr marT="45669" marB="4566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4</a:t>
                      </a:r>
                    </a:p>
                  </a:txBody>
                  <a:tcPr marT="45669" marB="4566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5</a:t>
                      </a:r>
                    </a:p>
                  </a:txBody>
                  <a:tcPr marT="45669" marB="4566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value</a:t>
                      </a:r>
                    </a:p>
                  </a:txBody>
                  <a:tcPr marT="45669" marB="45669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89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42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-5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27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0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11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60934" name="Group 70"/>
          <p:cNvGraphicFramePr>
            <a:graphicFrameLocks noGrp="1"/>
          </p:cNvGraphicFramePr>
          <p:nvPr/>
        </p:nvGraphicFramePr>
        <p:xfrm>
          <a:off x="3200400" y="2333625"/>
          <a:ext cx="4648200" cy="792276"/>
        </p:xfrm>
        <a:graphic>
          <a:graphicData uri="http://schemas.openxmlformats.org/drawingml/2006/table">
            <a:tbl>
              <a:tblPr/>
              <a:tblGrid>
                <a:gridCol w="968375"/>
                <a:gridCol w="614363"/>
                <a:gridCol w="611187"/>
                <a:gridCol w="614363"/>
                <a:gridCol w="614362"/>
                <a:gridCol w="611188"/>
                <a:gridCol w="614362"/>
              </a:tblGrid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index</a:t>
                      </a:r>
                    </a:p>
                  </a:txBody>
                  <a:tcPr marT="45669" marB="4566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0</a:t>
                      </a:r>
                    </a:p>
                  </a:txBody>
                  <a:tcPr marT="45669" marB="4566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1</a:t>
                      </a:r>
                    </a:p>
                  </a:txBody>
                  <a:tcPr marT="45669" marB="4566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2</a:t>
                      </a:r>
                    </a:p>
                  </a:txBody>
                  <a:tcPr marT="45669" marB="4566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3</a:t>
                      </a:r>
                    </a:p>
                  </a:txBody>
                  <a:tcPr marT="45669" marB="4566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4</a:t>
                      </a:r>
                    </a:p>
                  </a:txBody>
                  <a:tcPr marT="45669" marB="4566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5</a:t>
                      </a:r>
                    </a:p>
                  </a:txBody>
                  <a:tcPr marT="45669" marB="4566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value</a:t>
                      </a:r>
                    </a:p>
                  </a:txBody>
                  <a:tcPr marT="45669" marB="45669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89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0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-5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27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42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11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60958" name="Line 94"/>
          <p:cNvSpPr>
            <a:spLocks noChangeShapeType="1"/>
          </p:cNvSpPr>
          <p:nvPr/>
        </p:nvSpPr>
        <p:spPr bwMode="auto">
          <a:xfrm flipV="1">
            <a:off x="5105400" y="3200400"/>
            <a:ext cx="0" cy="30480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 type="triangle" w="med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060959" name="Line 95"/>
          <p:cNvSpPr>
            <a:spLocks noChangeShapeType="1"/>
          </p:cNvSpPr>
          <p:nvPr/>
        </p:nvSpPr>
        <p:spPr bwMode="auto">
          <a:xfrm flipV="1">
            <a:off x="6934200" y="3200400"/>
            <a:ext cx="0" cy="30480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 type="triangle" w="med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060960" name="Line 96"/>
          <p:cNvSpPr>
            <a:spLocks noChangeShapeType="1"/>
          </p:cNvSpPr>
          <p:nvPr/>
        </p:nvSpPr>
        <p:spPr bwMode="auto">
          <a:xfrm flipV="1">
            <a:off x="5715000" y="3200400"/>
            <a:ext cx="0" cy="30480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 type="triangle" w="med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060961" name="Line 97"/>
          <p:cNvSpPr>
            <a:spLocks noChangeShapeType="1"/>
          </p:cNvSpPr>
          <p:nvPr/>
        </p:nvSpPr>
        <p:spPr bwMode="auto">
          <a:xfrm flipV="1">
            <a:off x="6324600" y="3200400"/>
            <a:ext cx="0" cy="30480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 type="triangle" w="med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graphicFrame>
        <p:nvGraphicFramePr>
          <p:cNvPr id="1060962" name="Group 98"/>
          <p:cNvGraphicFramePr>
            <a:graphicFrameLocks noGrp="1"/>
          </p:cNvGraphicFramePr>
          <p:nvPr/>
        </p:nvGraphicFramePr>
        <p:xfrm>
          <a:off x="3200400" y="2333625"/>
          <a:ext cx="4648200" cy="792276"/>
        </p:xfrm>
        <a:graphic>
          <a:graphicData uri="http://schemas.openxmlformats.org/drawingml/2006/table">
            <a:tbl>
              <a:tblPr/>
              <a:tblGrid>
                <a:gridCol w="968375"/>
                <a:gridCol w="614363"/>
                <a:gridCol w="611187"/>
                <a:gridCol w="614363"/>
                <a:gridCol w="614362"/>
                <a:gridCol w="611188"/>
                <a:gridCol w="614362"/>
              </a:tblGrid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index</a:t>
                      </a:r>
                    </a:p>
                  </a:txBody>
                  <a:tcPr marT="45669" marB="4566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0</a:t>
                      </a:r>
                    </a:p>
                  </a:txBody>
                  <a:tcPr marT="45669" marB="4566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1</a:t>
                      </a:r>
                    </a:p>
                  </a:txBody>
                  <a:tcPr marT="45669" marB="4566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2</a:t>
                      </a:r>
                    </a:p>
                  </a:txBody>
                  <a:tcPr marT="45669" marB="4566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3</a:t>
                      </a:r>
                    </a:p>
                  </a:txBody>
                  <a:tcPr marT="45669" marB="4566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4</a:t>
                      </a:r>
                    </a:p>
                  </a:txBody>
                  <a:tcPr marT="45669" marB="4566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5</a:t>
                      </a:r>
                    </a:p>
                  </a:txBody>
                  <a:tcPr marT="45669" marB="4566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value</a:t>
                      </a:r>
                    </a:p>
                  </a:txBody>
                  <a:tcPr marT="45669" marB="45669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89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0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27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-5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42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11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0297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0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60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0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60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0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60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10609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0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10609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0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0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60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0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60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0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609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10609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0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10609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0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0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060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0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060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060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0908" grpId="0" animBg="1"/>
      <p:bldP spid="1060908" grpId="1" animBg="1"/>
      <p:bldP spid="1060909" grpId="0" animBg="1"/>
      <p:bldP spid="1060909" grpId="1" animBg="1"/>
      <p:bldP spid="1060958" grpId="0" animBg="1"/>
      <p:bldP spid="1060958" grpId="1" animBg="1"/>
      <p:bldP spid="1060959" grpId="0" animBg="1"/>
      <p:bldP spid="1060959" grpId="1" animBg="1"/>
      <p:bldP spid="1060960" grpId="0" animBg="1"/>
      <p:bldP spid="1060961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Swapping values</a:t>
            </a:r>
          </a:p>
        </p:txBody>
      </p:sp>
      <p:sp>
        <p:nvSpPr>
          <p:cNvPr id="1042435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dirty="0" err="1" smtClean="0">
                <a:latin typeface="Courier New" panose="02070309020205020404" pitchFamily="49" charset="0"/>
              </a:rPr>
              <a:t>def</a:t>
            </a:r>
            <a:r>
              <a:rPr lang="en-US" dirty="0" smtClean="0">
                <a:latin typeface="Courier New" panose="02070309020205020404" pitchFamily="49" charset="0"/>
              </a:rPr>
              <a:t> main():</a:t>
            </a: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    a = 7</a:t>
            </a: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    b = 35</a:t>
            </a: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800" dirty="0">
                <a:latin typeface="Courier New" panose="02070309020205020404" pitchFamily="49" charset="0"/>
              </a:rPr>
              <a:t>    </a:t>
            </a: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   </a:t>
            </a:r>
            <a:r>
              <a:rPr lang="en-US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swap a with b?</a:t>
            </a: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b="1" dirty="0" smtClean="0">
                <a:solidFill>
                  <a:srgbClr val="A50021"/>
                </a:solidFill>
                <a:latin typeface="Courier New" panose="02070309020205020404" pitchFamily="49" charset="0"/>
              </a:rPr>
              <a:t>    a = b</a:t>
            </a: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b="1" dirty="0" smtClean="0">
                <a:solidFill>
                  <a:srgbClr val="A50021"/>
                </a:solidFill>
                <a:latin typeface="Courier New" panose="02070309020205020404" pitchFamily="49" charset="0"/>
              </a:rPr>
              <a:t>    b = a</a:t>
            </a: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800" b="1" dirty="0">
                <a:solidFill>
                  <a:srgbClr val="A50021"/>
                </a:solidFill>
                <a:latin typeface="Courier New" panose="02070309020205020404" pitchFamily="49" charset="0"/>
              </a:rPr>
              <a:t>    </a:t>
            </a: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    print(a, b)</a:t>
            </a: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sz="800" dirty="0"/>
          </a:p>
          <a:p>
            <a:pPr lvl="1" eaLnBrk="1" hangingPunct="1"/>
            <a:r>
              <a:rPr lang="en-US" dirty="0" smtClean="0"/>
              <a:t>What is wrong with this code?  What is its output?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dirty="0" smtClean="0"/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dirty="0" smtClean="0"/>
          </a:p>
          <a:p>
            <a:pPr eaLnBrk="1" hangingPunct="1"/>
            <a:r>
              <a:rPr lang="en-US" dirty="0" smtClean="0"/>
              <a:t>The red code should be replaced with:</a:t>
            </a: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sz="800" b="1" dirty="0">
              <a:solidFill>
                <a:srgbClr val="003399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    temp = a</a:t>
            </a: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    a = b</a:t>
            </a: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    b = temp</a:t>
            </a:r>
            <a:endParaRPr lang="en-US" dirty="0" smtClean="0">
              <a:solidFill>
                <a:srgbClr val="00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207543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243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243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243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243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2435" grpId="0" build="p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Flawed algorithm</a:t>
            </a:r>
          </a:p>
        </p:txBody>
      </p:sp>
      <p:sp>
        <p:nvSpPr>
          <p:cNvPr id="1061891" name="Rectangle 3"/>
          <p:cNvSpPr>
            <a:spLocks noGrp="1"/>
          </p:cNvSpPr>
          <p:nvPr>
            <p:ph type="body"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en-US" sz="2000" dirty="0"/>
              <a:t>What's wrong with this code?</a:t>
            </a: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sz="800" dirty="0"/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2000" dirty="0">
                <a:latin typeface="Courier New" panose="02070309020205020404" pitchFamily="49" charset="0"/>
              </a:rPr>
              <a:t>	</a:t>
            </a:r>
            <a:r>
              <a:rPr lang="en-US" sz="2000" dirty="0" smtClean="0">
                <a:latin typeface="Courier New" panose="02070309020205020404" pitchFamily="49" charset="0"/>
              </a:rPr>
              <a:t>numbers </a:t>
            </a:r>
            <a:r>
              <a:rPr lang="en-US" sz="2000" dirty="0">
                <a:latin typeface="Courier New" panose="02070309020205020404" pitchFamily="49" charset="0"/>
              </a:rPr>
              <a:t>= [11, 42, -5, 27, 0, 89</a:t>
            </a:r>
            <a:r>
              <a:rPr lang="en-US" sz="2000" dirty="0" smtClean="0">
                <a:latin typeface="Courier New" panose="02070309020205020404" pitchFamily="49" charset="0"/>
              </a:rPr>
              <a:t>]</a:t>
            </a:r>
            <a:endParaRPr lang="en-US" sz="20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800" dirty="0">
                <a:latin typeface="Courier New" panose="02070309020205020404" pitchFamily="49" charset="0"/>
              </a:rPr>
              <a:t>	</a:t>
            </a: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2000" b="1" dirty="0">
                <a:solidFill>
                  <a:srgbClr val="008080"/>
                </a:solidFill>
                <a:latin typeface="Courier New" panose="02070309020205020404" pitchFamily="49" charset="0"/>
              </a:rPr>
              <a:t>	#</a:t>
            </a:r>
            <a:r>
              <a:rPr lang="en-US" sz="20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008080"/>
                </a:solidFill>
                <a:latin typeface="Courier New" panose="02070309020205020404" pitchFamily="49" charset="0"/>
              </a:rPr>
              <a:t>reverse the </a:t>
            </a:r>
            <a:r>
              <a:rPr lang="en-US" sz="20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list</a:t>
            </a:r>
            <a:endParaRPr lang="en-US" sz="20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2000" dirty="0">
                <a:latin typeface="Courier New" panose="02070309020205020404" pitchFamily="49" charset="0"/>
              </a:rPr>
              <a:t>	for </a:t>
            </a:r>
            <a:r>
              <a:rPr lang="en-US" sz="2000" dirty="0" err="1" smtClean="0">
                <a:latin typeface="Courier New" panose="02070309020205020404" pitchFamily="49" charset="0"/>
              </a:rPr>
              <a:t>i</a:t>
            </a:r>
            <a:r>
              <a:rPr lang="en-US" sz="2000" dirty="0" smtClean="0">
                <a:latin typeface="Courier New" panose="02070309020205020404" pitchFamily="49" charset="0"/>
              </a:rPr>
              <a:t> in range(0, </a:t>
            </a:r>
            <a:r>
              <a:rPr lang="en-US" sz="2000" dirty="0" err="1" smtClean="0">
                <a:latin typeface="Courier New" panose="02070309020205020404" pitchFamily="49" charset="0"/>
              </a:rPr>
              <a:t>len</a:t>
            </a:r>
            <a:r>
              <a:rPr lang="en-US" sz="2000" dirty="0" smtClean="0">
                <a:latin typeface="Courier New" panose="02070309020205020404" pitchFamily="49" charset="0"/>
              </a:rPr>
              <a:t>(numbers)):</a:t>
            </a:r>
            <a:endParaRPr lang="en-US" sz="20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2000" dirty="0">
                <a:latin typeface="Courier New" panose="02070309020205020404" pitchFamily="49" charset="0"/>
              </a:rPr>
              <a:t>	    </a:t>
            </a:r>
            <a:r>
              <a:rPr lang="en-US" sz="2000" dirty="0" smtClean="0">
                <a:latin typeface="Courier New" panose="02070309020205020404" pitchFamily="49" charset="0"/>
              </a:rPr>
              <a:t>temp </a:t>
            </a:r>
            <a:r>
              <a:rPr lang="en-US" sz="2000" dirty="0">
                <a:latin typeface="Courier New" panose="02070309020205020404" pitchFamily="49" charset="0"/>
              </a:rPr>
              <a:t>= numbers[</a:t>
            </a:r>
            <a:r>
              <a:rPr lang="en-US" sz="2000" dirty="0" err="1">
                <a:latin typeface="Courier New" panose="02070309020205020404" pitchFamily="49" charset="0"/>
              </a:rPr>
              <a:t>i</a:t>
            </a:r>
            <a:r>
              <a:rPr lang="en-US" sz="2000" dirty="0" smtClean="0">
                <a:latin typeface="Courier New" panose="02070309020205020404" pitchFamily="49" charset="0"/>
              </a:rPr>
              <a:t>]</a:t>
            </a:r>
            <a:endParaRPr lang="en-US" sz="20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2000" dirty="0">
                <a:latin typeface="Courier New" panose="02070309020205020404" pitchFamily="49" charset="0"/>
              </a:rPr>
              <a:t>	    numbers[</a:t>
            </a:r>
            <a:r>
              <a:rPr lang="en-US" sz="2000" dirty="0" err="1">
                <a:latin typeface="Courier New" panose="02070309020205020404" pitchFamily="49" charset="0"/>
              </a:rPr>
              <a:t>i</a:t>
            </a:r>
            <a:r>
              <a:rPr lang="en-US" sz="2000" dirty="0">
                <a:latin typeface="Courier New" panose="02070309020205020404" pitchFamily="49" charset="0"/>
              </a:rPr>
              <a:t>] = </a:t>
            </a:r>
            <a:r>
              <a:rPr lang="en-US" sz="2000" dirty="0" smtClean="0">
                <a:latin typeface="Courier New" panose="02070309020205020404" pitchFamily="49" charset="0"/>
              </a:rPr>
              <a:t>numbers[</a:t>
            </a:r>
            <a:r>
              <a:rPr lang="en-US" sz="2000" dirty="0" err="1" smtClean="0">
                <a:latin typeface="Courier New" panose="02070309020205020404" pitchFamily="49" charset="0"/>
              </a:rPr>
              <a:t>len</a:t>
            </a:r>
            <a:r>
              <a:rPr lang="en-US" sz="2000" dirty="0" smtClean="0">
                <a:latin typeface="Courier New" panose="02070309020205020404" pitchFamily="49" charset="0"/>
              </a:rPr>
              <a:t>(numbers) </a:t>
            </a:r>
            <a:r>
              <a:rPr lang="en-US" sz="2000" dirty="0">
                <a:latin typeface="Courier New" panose="02070309020205020404" pitchFamily="49" charset="0"/>
              </a:rPr>
              <a:t>- 1 - </a:t>
            </a:r>
            <a:r>
              <a:rPr lang="en-US" sz="2000" dirty="0" err="1">
                <a:latin typeface="Courier New" panose="02070309020205020404" pitchFamily="49" charset="0"/>
              </a:rPr>
              <a:t>i</a:t>
            </a:r>
            <a:r>
              <a:rPr lang="en-US" sz="2000" dirty="0" smtClean="0">
                <a:latin typeface="Courier New" panose="02070309020205020404" pitchFamily="49" charset="0"/>
              </a:rPr>
              <a:t>]</a:t>
            </a:r>
            <a:endParaRPr lang="en-US" sz="20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2000" dirty="0">
                <a:latin typeface="Courier New" panose="02070309020205020404" pitchFamily="49" charset="0"/>
              </a:rPr>
              <a:t>	    </a:t>
            </a:r>
            <a:r>
              <a:rPr lang="en-US" sz="2000" dirty="0" smtClean="0">
                <a:latin typeface="Courier New" panose="02070309020205020404" pitchFamily="49" charset="0"/>
              </a:rPr>
              <a:t>numbers[</a:t>
            </a:r>
            <a:r>
              <a:rPr lang="en-US" sz="2000" dirty="0" err="1" smtClean="0">
                <a:latin typeface="Courier New" panose="02070309020205020404" pitchFamily="49" charset="0"/>
              </a:rPr>
              <a:t>len</a:t>
            </a:r>
            <a:r>
              <a:rPr lang="en-US" sz="2000" dirty="0" smtClean="0">
                <a:latin typeface="Courier New" panose="02070309020205020404" pitchFamily="49" charset="0"/>
              </a:rPr>
              <a:t>(numbers) </a:t>
            </a:r>
            <a:r>
              <a:rPr lang="en-US" sz="2000" dirty="0">
                <a:latin typeface="Courier New" panose="02070309020205020404" pitchFamily="49" charset="0"/>
              </a:rPr>
              <a:t>- 1 - </a:t>
            </a:r>
            <a:r>
              <a:rPr lang="en-US" sz="2000" dirty="0" err="1">
                <a:latin typeface="Courier New" panose="02070309020205020404" pitchFamily="49" charset="0"/>
              </a:rPr>
              <a:t>i</a:t>
            </a:r>
            <a:r>
              <a:rPr lang="en-US" sz="2000" dirty="0">
                <a:latin typeface="Courier New" panose="02070309020205020404" pitchFamily="49" charset="0"/>
              </a:rPr>
              <a:t>] = </a:t>
            </a:r>
            <a:r>
              <a:rPr lang="en-US" sz="2000" dirty="0" smtClean="0">
                <a:latin typeface="Courier New" panose="02070309020205020404" pitchFamily="49" charset="0"/>
              </a:rPr>
              <a:t>temp    </a:t>
            </a:r>
            <a:endParaRPr lang="en-US" sz="20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sz="2000" dirty="0">
              <a:latin typeface="Courier New" panose="02070309020205020404" pitchFamily="49" charset="0"/>
            </a:endParaRPr>
          </a:p>
          <a:p>
            <a:pPr eaLnBrk="1" hangingPunct="1"/>
            <a:r>
              <a:rPr lang="en-US" sz="2000" dirty="0"/>
              <a:t>The loop goes too far and un-reverses the array!  Fixed version:</a:t>
            </a: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sz="800" dirty="0"/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2000" dirty="0">
                <a:latin typeface="Courier New" panose="02070309020205020404" pitchFamily="49" charset="0"/>
              </a:rPr>
              <a:t>	for </a:t>
            </a:r>
            <a:r>
              <a:rPr lang="en-US" sz="2000" dirty="0" err="1" smtClean="0">
                <a:latin typeface="Courier New" panose="02070309020205020404" pitchFamily="49" charset="0"/>
              </a:rPr>
              <a:t>i</a:t>
            </a:r>
            <a:r>
              <a:rPr lang="en-US" sz="2000" dirty="0" smtClean="0">
                <a:latin typeface="Courier New" panose="02070309020205020404" pitchFamily="49" charset="0"/>
              </a:rPr>
              <a:t> in range(0, </a:t>
            </a:r>
            <a:r>
              <a:rPr lang="en-US" sz="2000" dirty="0" err="1" smtClean="0">
                <a:latin typeface="Courier New" panose="02070309020205020404" pitchFamily="49" charset="0"/>
              </a:rPr>
              <a:t>len</a:t>
            </a:r>
            <a:r>
              <a:rPr lang="en-US" sz="2000" dirty="0" smtClean="0">
                <a:latin typeface="Courier New" panose="02070309020205020404" pitchFamily="49" charset="0"/>
              </a:rPr>
              <a:t>(numbers) // 2):</a:t>
            </a:r>
            <a:endParaRPr lang="en-US" sz="20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2000" dirty="0">
                <a:latin typeface="Courier New" panose="02070309020205020404" pitchFamily="49" charset="0"/>
              </a:rPr>
              <a:t>	    </a:t>
            </a:r>
            <a:r>
              <a:rPr lang="en-US" sz="2000" dirty="0" smtClean="0">
                <a:latin typeface="Courier New" panose="02070309020205020404" pitchFamily="49" charset="0"/>
              </a:rPr>
              <a:t>temp </a:t>
            </a:r>
            <a:r>
              <a:rPr lang="en-US" sz="2000" dirty="0">
                <a:latin typeface="Courier New" panose="02070309020205020404" pitchFamily="49" charset="0"/>
              </a:rPr>
              <a:t>= numbers[</a:t>
            </a:r>
            <a:r>
              <a:rPr lang="en-US" sz="2000" dirty="0" err="1">
                <a:latin typeface="Courier New" panose="02070309020205020404" pitchFamily="49" charset="0"/>
              </a:rPr>
              <a:t>i</a:t>
            </a:r>
            <a:r>
              <a:rPr lang="en-US" sz="2000" dirty="0" smtClean="0">
                <a:latin typeface="Courier New" panose="02070309020205020404" pitchFamily="49" charset="0"/>
              </a:rPr>
              <a:t>]</a:t>
            </a:r>
            <a:endParaRPr lang="en-US" sz="20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2000" dirty="0">
                <a:latin typeface="Courier New" panose="02070309020205020404" pitchFamily="49" charset="0"/>
              </a:rPr>
              <a:t>	    numbers[</a:t>
            </a:r>
            <a:r>
              <a:rPr lang="en-US" sz="2000" dirty="0" err="1">
                <a:latin typeface="Courier New" panose="02070309020205020404" pitchFamily="49" charset="0"/>
              </a:rPr>
              <a:t>i</a:t>
            </a:r>
            <a:r>
              <a:rPr lang="en-US" sz="2000" dirty="0">
                <a:latin typeface="Courier New" panose="02070309020205020404" pitchFamily="49" charset="0"/>
              </a:rPr>
              <a:t>] = </a:t>
            </a:r>
            <a:r>
              <a:rPr lang="en-US" sz="2000" dirty="0" smtClean="0">
                <a:latin typeface="Courier New" panose="02070309020205020404" pitchFamily="49" charset="0"/>
              </a:rPr>
              <a:t>numbers[</a:t>
            </a:r>
            <a:r>
              <a:rPr lang="en-US" sz="2000" dirty="0" err="1" smtClean="0">
                <a:latin typeface="Courier New" panose="02070309020205020404" pitchFamily="49" charset="0"/>
              </a:rPr>
              <a:t>len</a:t>
            </a:r>
            <a:r>
              <a:rPr lang="en-US" sz="2000" dirty="0" smtClean="0">
                <a:latin typeface="Courier New" panose="02070309020205020404" pitchFamily="49" charset="0"/>
              </a:rPr>
              <a:t>(numbers) </a:t>
            </a:r>
            <a:r>
              <a:rPr lang="en-US" sz="2000" dirty="0">
                <a:latin typeface="Courier New" panose="02070309020205020404" pitchFamily="49" charset="0"/>
              </a:rPr>
              <a:t>- 1 - </a:t>
            </a:r>
            <a:r>
              <a:rPr lang="en-US" sz="2000" dirty="0" err="1">
                <a:latin typeface="Courier New" panose="02070309020205020404" pitchFamily="49" charset="0"/>
              </a:rPr>
              <a:t>i</a:t>
            </a:r>
            <a:r>
              <a:rPr lang="en-US" sz="2000" dirty="0" smtClean="0">
                <a:latin typeface="Courier New" panose="02070309020205020404" pitchFamily="49" charset="0"/>
              </a:rPr>
              <a:t>]</a:t>
            </a:r>
            <a:endParaRPr lang="en-US" sz="20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2000" dirty="0">
                <a:latin typeface="Courier New" panose="02070309020205020404" pitchFamily="49" charset="0"/>
              </a:rPr>
              <a:t>	    </a:t>
            </a:r>
            <a:r>
              <a:rPr lang="en-US" sz="2000" dirty="0" smtClean="0">
                <a:latin typeface="Courier New" panose="02070309020205020404" pitchFamily="49" charset="0"/>
              </a:rPr>
              <a:t>numbers[</a:t>
            </a:r>
            <a:r>
              <a:rPr lang="en-US" sz="2000" dirty="0" err="1" smtClean="0">
                <a:latin typeface="Courier New" panose="02070309020205020404" pitchFamily="49" charset="0"/>
              </a:rPr>
              <a:t>len</a:t>
            </a:r>
            <a:r>
              <a:rPr lang="en-US" sz="2000" dirty="0" smtClean="0">
                <a:latin typeface="Courier New" panose="02070309020205020404" pitchFamily="49" charset="0"/>
              </a:rPr>
              <a:t>(numbers) </a:t>
            </a:r>
            <a:r>
              <a:rPr lang="en-US" sz="2000" dirty="0">
                <a:latin typeface="Courier New" panose="02070309020205020404" pitchFamily="49" charset="0"/>
              </a:rPr>
              <a:t>- 1 - </a:t>
            </a:r>
            <a:r>
              <a:rPr lang="en-US" sz="2000" dirty="0" err="1">
                <a:latin typeface="Courier New" panose="02070309020205020404" pitchFamily="49" charset="0"/>
              </a:rPr>
              <a:t>i</a:t>
            </a:r>
            <a:r>
              <a:rPr lang="en-US" sz="2000" dirty="0">
                <a:latin typeface="Courier New" panose="02070309020205020404" pitchFamily="49" charset="0"/>
              </a:rPr>
              <a:t>] = </a:t>
            </a:r>
            <a:r>
              <a:rPr lang="en-US" sz="2000" dirty="0" smtClean="0">
                <a:latin typeface="Courier New" panose="02070309020205020404" pitchFamily="49" charset="0"/>
              </a:rPr>
              <a:t>temp    </a:t>
            </a:r>
            <a:endParaRPr lang="en-US" sz="200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532748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1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61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18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618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189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6189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189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6189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189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6189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Can we solve this problem?</a:t>
            </a:r>
          </a:p>
        </p:txBody>
      </p:sp>
      <p:sp>
        <p:nvSpPr>
          <p:cNvPr id="12291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dirty="0" smtClean="0"/>
              <a:t>Consider the following program (input underlined):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dirty="0" smtClean="0"/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How many days' temperatures? </a:t>
            </a:r>
            <a:r>
              <a:rPr lang="en-US" b="1" u="sng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7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Day 1's high temp: </a:t>
            </a:r>
            <a:r>
              <a:rPr lang="en-US" b="1" u="sng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45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Day 2's high temp: </a:t>
            </a:r>
            <a:r>
              <a:rPr lang="en-US" b="1" u="sng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44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Day 3's high temp: </a:t>
            </a:r>
            <a:r>
              <a:rPr lang="en-US" b="1" u="sng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39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Day 4's high temp: </a:t>
            </a:r>
            <a:r>
              <a:rPr lang="en-US" b="1" u="sng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48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Day 5's high temp: </a:t>
            </a:r>
            <a:r>
              <a:rPr lang="en-US" b="1" u="sng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37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Day 6's high temp: </a:t>
            </a:r>
            <a:r>
              <a:rPr lang="en-US" b="1" u="sng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46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Day 7's high temp: </a:t>
            </a:r>
            <a:r>
              <a:rPr lang="en-US" b="1" u="sng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53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Average temp = 44.6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 days were above average.</a:t>
            </a:r>
            <a:endParaRPr lang="en-US" dirty="0" smtClean="0"/>
          </a:p>
        </p:txBody>
      </p:sp>
      <p:pic>
        <p:nvPicPr>
          <p:cNvPr id="12292" name="Picture 4" descr="CLOUDS&amp;RAI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4125" y="3042138"/>
            <a:ext cx="2039938" cy="167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62228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List reverse question 2</a:t>
            </a:r>
          </a:p>
        </p:txBody>
      </p:sp>
      <p:sp>
        <p:nvSpPr>
          <p:cNvPr id="1126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Turn your list reversal code into a </a:t>
            </a:r>
            <a:r>
              <a:rPr lang="en-US" dirty="0" smtClean="0">
                <a:latin typeface="Courier New" panose="02070309020205020404" pitchFamily="49" charset="0"/>
              </a:rPr>
              <a:t>reverse</a:t>
            </a:r>
            <a:r>
              <a:rPr lang="en-US" dirty="0" smtClean="0"/>
              <a:t> function.</a:t>
            </a:r>
          </a:p>
          <a:p>
            <a:pPr lvl="1" eaLnBrk="1" hangingPunct="1"/>
            <a:r>
              <a:rPr lang="en-US" dirty="0" smtClean="0"/>
              <a:t>Accept the list of integers to reverse as a parameter.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numbers = [11, 42, -5, 27, 0, 89</a:t>
            </a:r>
            <a:r>
              <a:rPr lang="en-US" dirty="0">
                <a:latin typeface="Courier New" panose="02070309020205020404" pitchFamily="49" charset="0"/>
              </a:rPr>
              <a:t>]</a:t>
            </a: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</a:rPr>
              <a:t>reverse(numbers)</a:t>
            </a: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dirty="0" smtClean="0"/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dirty="0" smtClean="0"/>
          </a:p>
          <a:p>
            <a:pPr lvl="1" eaLnBrk="1" hangingPunct="1"/>
            <a:r>
              <a:rPr lang="en-US" dirty="0" smtClean="0"/>
              <a:t>How do we write functions that accept lists as parameters?</a:t>
            </a:r>
          </a:p>
          <a:p>
            <a:pPr lvl="1" eaLnBrk="1" hangingPunct="1"/>
            <a:r>
              <a:rPr lang="en-US" dirty="0" smtClean="0"/>
              <a:t>Will we need to return the new list contents after reversal?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dirty="0" smtClean="0"/>
              <a:t>	...</a:t>
            </a:r>
          </a:p>
        </p:txBody>
      </p:sp>
    </p:spTree>
    <p:extLst>
      <p:ext uri="{BB962C8B-B14F-4D97-AF65-F5344CB8AC3E}">
        <p14:creationId xmlns:p14="http://schemas.microsoft.com/office/powerpoint/2010/main" val="2486945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 </a:t>
            </a:r>
            <a:r>
              <a:rPr lang="en-US" dirty="0" smtClean="0">
                <a:latin typeface="Courier New" panose="02070309020205020404" pitchFamily="49" charset="0"/>
              </a:rPr>
              <a:t>swap</a:t>
            </a:r>
            <a:r>
              <a:rPr lang="en-US" dirty="0" smtClean="0"/>
              <a:t> function?</a:t>
            </a:r>
          </a:p>
        </p:txBody>
      </p:sp>
      <p:sp>
        <p:nvSpPr>
          <p:cNvPr id="18435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dirty="0" smtClean="0"/>
              <a:t>Does the following </a:t>
            </a:r>
            <a:r>
              <a:rPr lang="en-US" dirty="0" smtClean="0">
                <a:latin typeface="Courier New" panose="02070309020205020404" pitchFamily="49" charset="0"/>
              </a:rPr>
              <a:t>swap</a:t>
            </a:r>
            <a:r>
              <a:rPr lang="en-US" dirty="0" smtClean="0"/>
              <a:t> function  work?  Why or why not?</a:t>
            </a:r>
          </a:p>
          <a:p>
            <a:pPr lvl="1" eaLnBrk="1" hangingPunct="1"/>
            <a:endParaRPr lang="en-US" sz="800" dirty="0"/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</a:t>
            </a:r>
            <a:r>
              <a:rPr lang="en-US" dirty="0" err="1" smtClean="0">
                <a:latin typeface="Courier New" panose="02070309020205020404" pitchFamily="49" charset="0"/>
              </a:rPr>
              <a:t>def</a:t>
            </a:r>
            <a:r>
              <a:rPr lang="en-US" dirty="0" smtClean="0">
                <a:latin typeface="Courier New" panose="02070309020205020404" pitchFamily="49" charset="0"/>
              </a:rPr>
              <a:t> main():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    a = 7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    b = 35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	    # swap a with b?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b="1" dirty="0" smtClean="0">
                <a:solidFill>
                  <a:srgbClr val="A50021"/>
                </a:solidFill>
                <a:latin typeface="Courier New" panose="02070309020205020404" pitchFamily="49" charset="0"/>
              </a:rPr>
              <a:t>	    swap(a, b)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800" b="1" dirty="0">
              <a:solidFill>
                <a:srgbClr val="A50021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    print(a, b)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b="1" dirty="0" smtClean="0">
                <a:latin typeface="Courier New" panose="02070309020205020404" pitchFamily="49" charset="0"/>
              </a:rPr>
              <a:t>	</a:t>
            </a:r>
            <a:r>
              <a:rPr lang="en-US" b="1" dirty="0" err="1" smtClean="0">
                <a:latin typeface="Courier New" panose="02070309020205020404" pitchFamily="49" charset="0"/>
              </a:rPr>
              <a:t>def</a:t>
            </a:r>
            <a:r>
              <a:rPr lang="en-US" b="1" dirty="0" smtClean="0">
                <a:latin typeface="Courier New" panose="02070309020205020404" pitchFamily="49" charset="0"/>
              </a:rPr>
              <a:t> swap(a, b):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b="1" dirty="0" smtClean="0">
                <a:latin typeface="Courier New" panose="02070309020205020404" pitchFamily="49" charset="0"/>
              </a:rPr>
              <a:t>	    temp = a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b="1" dirty="0" smtClean="0">
                <a:latin typeface="Courier New" panose="02070309020205020404" pitchFamily="49" charset="0"/>
              </a:rPr>
              <a:t>	    a = b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b="1" dirty="0" smtClean="0">
                <a:latin typeface="Courier New" panose="02070309020205020404" pitchFamily="49" charset="0"/>
              </a:rPr>
              <a:t>	    b = temp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b="1" dirty="0" smtClean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6847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 txBox="1">
            <a:spLocks/>
          </p:cNvSpPr>
          <p:nvPr/>
        </p:nvSpPr>
        <p:spPr bwMode="auto">
          <a:xfrm>
            <a:off x="2209800" y="2693989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EB641B"/>
              </a:buClr>
              <a:buSzPct val="95000"/>
              <a:buFont typeface="Wingdings 2" panose="05020102010507070707" pitchFamily="18" charset="2"/>
              <a:buChar char="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EB641B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sz="4400" dirty="0" smtClean="0">
                <a:solidFill>
                  <a:schemeClr val="tx2"/>
                </a:solidFill>
              </a:rPr>
              <a:t>Mutability</a:t>
            </a:r>
            <a:endParaRPr lang="en-US" sz="4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34172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Mutability</a:t>
            </a:r>
          </a:p>
        </p:txBody>
      </p:sp>
      <p:sp>
        <p:nvSpPr>
          <p:cNvPr id="2048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Mutability</a:t>
            </a:r>
            <a:r>
              <a:rPr lang="en-US" dirty="0" smtClean="0"/>
              <a:t>: The ability to be changed or mutated</a:t>
            </a:r>
          </a:p>
          <a:p>
            <a:pPr lvl="1" eaLnBrk="1" hangingPunct="1"/>
            <a:endParaRPr lang="en-US" sz="800" dirty="0"/>
          </a:p>
          <a:p>
            <a:pPr lvl="1" eaLnBrk="1" hangingPunct="1"/>
            <a:r>
              <a:rPr lang="en-US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err="1" smtClean="0"/>
              <a:t>s</a:t>
            </a:r>
            <a:r>
              <a:rPr lang="en-US" dirty="0" smtClean="0"/>
              <a:t>, 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US" dirty="0" smtClean="0"/>
              <a:t>s, </a:t>
            </a:r>
            <a:r>
              <a:rPr lang="en-US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dirty="0" err="1" smtClean="0"/>
              <a:t>s</a:t>
            </a:r>
            <a:r>
              <a:rPr lang="en-US" dirty="0" smtClean="0"/>
              <a:t> and </a:t>
            </a:r>
            <a:r>
              <a:rPr lang="en-US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boo</a:t>
            </a:r>
            <a:r>
              <a:rPr lang="en-US" dirty="0" err="1" smtClean="0"/>
              <a:t>ls</a:t>
            </a:r>
            <a:r>
              <a:rPr lang="en-US" dirty="0" smtClean="0"/>
              <a:t> are immutable.</a:t>
            </a:r>
          </a:p>
          <a:p>
            <a:pPr lvl="1" eaLnBrk="1" hangingPunct="1"/>
            <a:r>
              <a:rPr lang="en-US" dirty="0" smtClean="0"/>
              <a:t>lists and objects are mutable</a:t>
            </a:r>
          </a:p>
          <a:p>
            <a:pPr lvl="1"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050872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Immutable types</a:t>
            </a:r>
          </a:p>
        </p:txBody>
      </p:sp>
      <p:sp>
        <p:nvSpPr>
          <p:cNvPr id="2048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dirty="0"/>
          </a:p>
          <a:p>
            <a:r>
              <a:rPr lang="en-US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err="1"/>
              <a:t>s</a:t>
            </a:r>
            <a:r>
              <a:rPr lang="en-US" dirty="0"/>
              <a:t>, </a:t>
            </a:r>
            <a:r>
              <a:rPr 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US" dirty="0"/>
              <a:t>s, </a:t>
            </a:r>
            <a:r>
              <a:rPr lang="en-US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dirty="0" err="1"/>
              <a:t>s</a:t>
            </a:r>
            <a:r>
              <a:rPr lang="en-US" dirty="0"/>
              <a:t> and </a:t>
            </a:r>
            <a:r>
              <a:rPr lang="en-US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</a:t>
            </a:r>
            <a:r>
              <a:rPr lang="en-US" dirty="0" err="1"/>
              <a:t>ls</a:t>
            </a:r>
            <a:r>
              <a:rPr lang="en-US" dirty="0"/>
              <a:t> are immutable.</a:t>
            </a:r>
          </a:p>
          <a:p>
            <a:r>
              <a:rPr lang="en-US" dirty="0" smtClean="0"/>
              <a:t>Modifying the value of one variable does not affect others.</a:t>
            </a:r>
          </a:p>
          <a:p>
            <a:pPr lvl="1" eaLnBrk="1" hangingPunct="1"/>
            <a:endParaRPr lang="en-US" dirty="0" smtClean="0"/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x = 5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b="1" dirty="0" smtClean="0">
                <a:latin typeface="Courier New" panose="02070309020205020404" pitchFamily="49" charset="0"/>
              </a:rPr>
              <a:t>	y = x</a:t>
            </a:r>
            <a:r>
              <a:rPr lang="en-US" dirty="0" smtClean="0">
                <a:latin typeface="Courier New" panose="02070309020205020404" pitchFamily="49" charset="0"/>
              </a:rPr>
              <a:t>         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# x = 5, y = 5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y = 17        </a:t>
            </a:r>
            <a:r>
              <a:rPr lang="en-US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x = 5, y = 17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x = 8         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# x = 8, y = 17</a:t>
            </a:r>
          </a:p>
        </p:txBody>
      </p:sp>
    </p:spTree>
    <p:extLst>
      <p:ext uri="{BB962C8B-B14F-4D97-AF65-F5344CB8AC3E}">
        <p14:creationId xmlns:p14="http://schemas.microsoft.com/office/powerpoint/2010/main" val="41522050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M</a:t>
            </a:r>
            <a:r>
              <a:rPr lang="en-US" dirty="0" smtClean="0"/>
              <a:t>utable types</a:t>
            </a:r>
          </a:p>
        </p:txBody>
      </p:sp>
      <p:sp>
        <p:nvSpPr>
          <p:cNvPr id="2048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dirty="0"/>
          </a:p>
          <a:p>
            <a:r>
              <a:rPr lang="en-US" dirty="0" smtClean="0"/>
              <a:t>lists and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DrawingPanel</a:t>
            </a:r>
            <a:r>
              <a:rPr lang="en-US" dirty="0" smtClean="0"/>
              <a:t> are mutable.</a:t>
            </a:r>
          </a:p>
          <a:p>
            <a:r>
              <a:rPr lang="en-US" dirty="0" smtClean="0"/>
              <a:t>Modifying the value of one variable </a:t>
            </a:r>
            <a:r>
              <a:rPr lang="en-US" b="1" dirty="0" smtClean="0"/>
              <a:t>does</a:t>
            </a:r>
            <a:r>
              <a:rPr lang="en-US" dirty="0" smtClean="0"/>
              <a:t> affect others.</a:t>
            </a:r>
          </a:p>
          <a:p>
            <a:pPr lvl="1" eaLnBrk="1" hangingPunct="1"/>
            <a:endParaRPr lang="en-US" dirty="0" smtClean="0"/>
          </a:p>
          <a:p>
            <a:pPr lvl="1">
              <a:lnSpc>
                <a:spcPct val="80000"/>
              </a:lnSpc>
              <a:buNone/>
            </a:pPr>
            <a:r>
              <a:rPr lang="en-US" dirty="0" smtClean="0">
                <a:latin typeface="Courier New" panose="02070309020205020404" pitchFamily="49" charset="0"/>
              </a:rPr>
              <a:t> a1 </a:t>
            </a:r>
            <a:r>
              <a:rPr lang="en-US" dirty="0">
                <a:latin typeface="Courier New" panose="02070309020205020404" pitchFamily="49" charset="0"/>
              </a:rPr>
              <a:t>= [4, 15, 8]</a:t>
            </a:r>
          </a:p>
          <a:p>
            <a:pPr lvl="1">
              <a:lnSpc>
                <a:spcPct val="80000"/>
              </a:lnSpc>
              <a:buNone/>
            </a:pPr>
            <a:r>
              <a:rPr lang="en-US" dirty="0">
                <a:latin typeface="Courier New" panose="02070309020205020404" pitchFamily="49" charset="0"/>
              </a:rPr>
              <a:t>	a2 = </a:t>
            </a:r>
            <a:r>
              <a:rPr lang="en-US" b="1" dirty="0">
                <a:latin typeface="Courier New" panose="02070309020205020404" pitchFamily="49" charset="0"/>
              </a:rPr>
              <a:t>a1</a:t>
            </a:r>
            <a:r>
              <a:rPr lang="en-US" dirty="0">
                <a:latin typeface="Courier New" panose="02070309020205020404" pitchFamily="49" charset="0"/>
              </a:rPr>
              <a:t>          </a:t>
            </a:r>
            <a:r>
              <a:rPr lang="en-US" b="1" dirty="0">
                <a:solidFill>
                  <a:srgbClr val="008080"/>
                </a:solidFill>
                <a:latin typeface="Courier New" panose="02070309020205020404" pitchFamily="49" charset="0"/>
              </a:rPr>
              <a:t># refer to same list as a1</a:t>
            </a:r>
          </a:p>
          <a:p>
            <a:pPr lvl="1">
              <a:lnSpc>
                <a:spcPct val="80000"/>
              </a:lnSpc>
              <a:buNone/>
            </a:pPr>
            <a:r>
              <a:rPr lang="en-US" b="1" dirty="0">
                <a:solidFill>
                  <a:srgbClr val="003399"/>
                </a:solidFill>
                <a:latin typeface="Courier New" panose="02070309020205020404" pitchFamily="49" charset="0"/>
              </a:rPr>
              <a:t>	a2[0] = 7</a:t>
            </a:r>
          </a:p>
          <a:p>
            <a:pPr lvl="1">
              <a:lnSpc>
                <a:spcPct val="80000"/>
              </a:lnSpc>
              <a:buNone/>
            </a:pPr>
            <a:r>
              <a:rPr lang="en-US" dirty="0">
                <a:latin typeface="Courier New" panose="02070309020205020404" pitchFamily="49" charset="0"/>
              </a:rPr>
              <a:t>	print(</a:t>
            </a:r>
            <a:r>
              <a:rPr lang="en-US" b="1" dirty="0">
                <a:solidFill>
                  <a:srgbClr val="003399"/>
                </a:solidFill>
                <a:latin typeface="Courier New" panose="02070309020205020404" pitchFamily="49" charset="0"/>
              </a:rPr>
              <a:t>a1</a:t>
            </a:r>
            <a:r>
              <a:rPr lang="en-US" dirty="0">
                <a:latin typeface="Courier New" panose="02070309020205020404" pitchFamily="49" charset="0"/>
              </a:rPr>
              <a:t>)        </a:t>
            </a:r>
            <a:r>
              <a:rPr lang="en-US" b="1" dirty="0">
                <a:solidFill>
                  <a:srgbClr val="008080"/>
                </a:solidFill>
                <a:latin typeface="Courier New" panose="02070309020205020404" pitchFamily="49" charset="0"/>
              </a:rPr>
              <a:t># [7, 15, 8]</a:t>
            </a:r>
            <a:endParaRPr lang="en-US" b="1" dirty="0">
              <a:solidFill>
                <a:srgbClr val="008080"/>
              </a:solidFill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b="1" dirty="0" smtClean="0">
              <a:solidFill>
                <a:srgbClr val="008080"/>
              </a:solidFill>
              <a:latin typeface="Courier New" panose="02070309020205020404" pitchFamily="49" charset="0"/>
            </a:endParaRPr>
          </a:p>
        </p:txBody>
      </p:sp>
      <p:graphicFrame>
        <p:nvGraphicFramePr>
          <p:cNvPr id="4" name="Group 139"/>
          <p:cNvGraphicFramePr>
            <a:graphicFrameLocks noGrp="1"/>
          </p:cNvGraphicFramePr>
          <p:nvPr/>
        </p:nvGraphicFramePr>
        <p:xfrm>
          <a:off x="4953001" y="5207000"/>
          <a:ext cx="2536825" cy="1041400"/>
        </p:xfrm>
        <a:graphic>
          <a:graphicData uri="http://schemas.openxmlformats.org/drawingml/2006/table">
            <a:tbl>
              <a:tblPr/>
              <a:tblGrid>
                <a:gridCol w="874713"/>
                <a:gridCol w="554037"/>
                <a:gridCol w="554038"/>
                <a:gridCol w="554037"/>
              </a:tblGrid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</a:rPr>
                        <a:t>index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value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Verdana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5" name="Group 145"/>
          <p:cNvGrpSpPr>
            <a:grpSpLocks/>
          </p:cNvGrpSpPr>
          <p:nvPr/>
        </p:nvGrpSpPr>
        <p:grpSpPr bwMode="auto">
          <a:xfrm>
            <a:off x="2209801" y="5576889"/>
            <a:ext cx="2524125" cy="561975"/>
            <a:chOff x="478" y="3543"/>
            <a:chExt cx="1590" cy="354"/>
          </a:xfrm>
        </p:grpSpPr>
        <p:sp>
          <p:nvSpPr>
            <p:cNvPr id="6" name="Rectangle 127"/>
            <p:cNvSpPr>
              <a:spLocks noChangeArrowheads="1"/>
            </p:cNvSpPr>
            <p:nvPr/>
          </p:nvSpPr>
          <p:spPr bwMode="auto">
            <a:xfrm>
              <a:off x="478" y="3590"/>
              <a:ext cx="720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algn="r" eaLnBrk="1" hangingPunct="1">
                <a:buFont typeface="Wingdings 2" panose="05020102010507070707" pitchFamily="18" charset="2"/>
                <a:buNone/>
              </a:pPr>
              <a:r>
                <a:rPr lang="en-US" sz="2000" i="1"/>
                <a:t>a1</a:t>
              </a:r>
            </a:p>
          </p:txBody>
        </p:sp>
        <p:grpSp>
          <p:nvGrpSpPr>
            <p:cNvPr id="7" name="Group 144"/>
            <p:cNvGrpSpPr>
              <a:grpSpLocks/>
            </p:cNvGrpSpPr>
            <p:nvPr/>
          </p:nvGrpSpPr>
          <p:grpSpPr bwMode="auto">
            <a:xfrm>
              <a:off x="1200" y="3543"/>
              <a:ext cx="868" cy="354"/>
              <a:chOff x="1200" y="3543"/>
              <a:chExt cx="868" cy="354"/>
            </a:xfrm>
          </p:grpSpPr>
          <p:sp>
            <p:nvSpPr>
              <p:cNvPr id="8" name="Line 128"/>
              <p:cNvSpPr>
                <a:spLocks noChangeShapeType="1"/>
              </p:cNvSpPr>
              <p:nvPr/>
            </p:nvSpPr>
            <p:spPr bwMode="auto">
              <a:xfrm flipV="1">
                <a:off x="1444" y="372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" name="Oval 129"/>
              <p:cNvSpPr>
                <a:spLocks noChangeArrowheads="1"/>
              </p:cNvSpPr>
              <p:nvPr/>
            </p:nvSpPr>
            <p:spPr bwMode="auto">
              <a:xfrm>
                <a:off x="1200" y="3543"/>
                <a:ext cx="257" cy="354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EB641B"/>
                  </a:buClr>
                  <a:buSzPct val="95000"/>
                  <a:buFont typeface="Wingdings 2" panose="05020102010507070707" pitchFamily="18" charset="2"/>
                  <a:buChar char=""/>
                  <a:defRPr sz="22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85000"/>
                  <a:buFont typeface="Wingdings 2" panose="05020102010507070707" pitchFamily="18" charset="2"/>
                  <a:buChar char="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 2" panose="05020102010507070707" pitchFamily="18" charset="2"/>
                  <a:buChar char=""/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EB641B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ts val="500"/>
                  </a:spcBef>
                  <a:buClr>
                    <a:srgbClr val="800080"/>
                  </a:buClr>
                  <a:buSzPct val="55000"/>
                  <a:buFont typeface="Wingdings" panose="05000000000000000000" pitchFamily="2" charset="2"/>
                  <a:buChar char="n"/>
                </a:pPr>
                <a:endParaRPr lang="en-US" sz="2000"/>
              </a:p>
            </p:txBody>
          </p:sp>
        </p:grpSp>
      </p:grpSp>
      <p:grpSp>
        <p:nvGrpSpPr>
          <p:cNvPr id="10" name="Group 147"/>
          <p:cNvGrpSpPr>
            <a:grpSpLocks/>
          </p:cNvGrpSpPr>
          <p:nvPr/>
        </p:nvGrpSpPr>
        <p:grpSpPr bwMode="auto">
          <a:xfrm>
            <a:off x="7848600" y="5586414"/>
            <a:ext cx="2438400" cy="561975"/>
            <a:chOff x="3984" y="3567"/>
            <a:chExt cx="1536" cy="354"/>
          </a:xfrm>
        </p:grpSpPr>
        <p:sp>
          <p:nvSpPr>
            <p:cNvPr id="11" name="Rectangle 132"/>
            <p:cNvSpPr>
              <a:spLocks noChangeArrowheads="1"/>
            </p:cNvSpPr>
            <p:nvPr/>
          </p:nvSpPr>
          <p:spPr bwMode="auto">
            <a:xfrm>
              <a:off x="4800" y="3600"/>
              <a:ext cx="720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buFont typeface="Wingdings 2" panose="05020102010507070707" pitchFamily="18" charset="2"/>
                <a:buNone/>
              </a:pPr>
              <a:r>
                <a:rPr lang="en-US" sz="2000" i="1">
                  <a:solidFill>
                    <a:srgbClr val="003399"/>
                  </a:solidFill>
                </a:rPr>
                <a:t>a2</a:t>
              </a:r>
            </a:p>
          </p:txBody>
        </p:sp>
        <p:grpSp>
          <p:nvGrpSpPr>
            <p:cNvPr id="12" name="Group 146"/>
            <p:cNvGrpSpPr>
              <a:grpSpLocks/>
            </p:cNvGrpSpPr>
            <p:nvPr/>
          </p:nvGrpSpPr>
          <p:grpSpPr bwMode="auto">
            <a:xfrm>
              <a:off x="3984" y="3567"/>
              <a:ext cx="833" cy="354"/>
              <a:chOff x="3984" y="3567"/>
              <a:chExt cx="833" cy="354"/>
            </a:xfrm>
          </p:grpSpPr>
          <p:sp>
            <p:nvSpPr>
              <p:cNvPr id="13" name="Line 133"/>
              <p:cNvSpPr>
                <a:spLocks noChangeShapeType="1"/>
              </p:cNvSpPr>
              <p:nvPr/>
            </p:nvSpPr>
            <p:spPr bwMode="auto">
              <a:xfrm flipH="1" flipV="1">
                <a:off x="3984" y="3744"/>
                <a:ext cx="57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Oval 134"/>
              <p:cNvSpPr>
                <a:spLocks noChangeArrowheads="1"/>
              </p:cNvSpPr>
              <p:nvPr/>
            </p:nvSpPr>
            <p:spPr bwMode="auto">
              <a:xfrm>
                <a:off x="4560" y="3567"/>
                <a:ext cx="257" cy="354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EB641B"/>
                  </a:buClr>
                  <a:buSzPct val="95000"/>
                  <a:buFont typeface="Wingdings 2" panose="05020102010507070707" pitchFamily="18" charset="2"/>
                  <a:buChar char=""/>
                  <a:defRPr sz="22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85000"/>
                  <a:buFont typeface="Wingdings 2" panose="05020102010507070707" pitchFamily="18" charset="2"/>
                  <a:buChar char="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 2" panose="05020102010507070707" pitchFamily="18" charset="2"/>
                  <a:buChar char=""/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EB641B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ts val="500"/>
                  </a:spcBef>
                  <a:buClr>
                    <a:srgbClr val="800080"/>
                  </a:buClr>
                  <a:buSzPct val="55000"/>
                  <a:buFont typeface="Wingdings" panose="05000000000000000000" pitchFamily="2" charset="2"/>
                  <a:buChar char="n"/>
                </a:pPr>
                <a:endParaRPr lang="en-US" sz="20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2734856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Mutability and objects</a:t>
            </a:r>
          </a:p>
        </p:txBody>
      </p:sp>
      <p:sp>
        <p:nvSpPr>
          <p:cNvPr id="2457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Lists and objects are mutable.  Why?</a:t>
            </a:r>
          </a:p>
          <a:p>
            <a:pPr lvl="1" eaLnBrk="1" hangingPunct="1"/>
            <a:r>
              <a:rPr lang="en-US" i="1" dirty="0" smtClean="0"/>
              <a:t>efficiency.  </a:t>
            </a:r>
            <a:r>
              <a:rPr lang="en-US" dirty="0" smtClean="0"/>
              <a:t>Copying large objects slows down a program.</a:t>
            </a:r>
          </a:p>
          <a:p>
            <a:pPr lvl="1" eaLnBrk="1" hangingPunct="1"/>
            <a:r>
              <a:rPr lang="en-US" i="1" dirty="0" smtClean="0"/>
              <a:t>sharing.</a:t>
            </a:r>
            <a:r>
              <a:rPr lang="en-US" dirty="0" smtClean="0"/>
              <a:t>  It's useful to share an object's data among functions.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dirty="0" smtClean="0"/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panel1 = </a:t>
            </a:r>
            <a:r>
              <a:rPr lang="en-US" dirty="0" err="1" smtClean="0">
                <a:latin typeface="Courier New" panose="02070309020205020404" pitchFamily="49" charset="0"/>
              </a:rPr>
              <a:t>DrawingPanel</a:t>
            </a:r>
            <a:r>
              <a:rPr lang="en-US" dirty="0" smtClean="0">
                <a:latin typeface="Courier New" panose="02070309020205020404" pitchFamily="49" charset="0"/>
              </a:rPr>
              <a:t>(80, 50)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</a:rPr>
              <a:t>panel2 = panel1   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# same window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b="1" dirty="0" smtClean="0">
                <a:latin typeface="Courier New" panose="02070309020205020404" pitchFamily="49" charset="0"/>
              </a:rPr>
              <a:t>	</a:t>
            </a:r>
            <a:r>
              <a:rPr lang="en-US" sz="2200" b="1" dirty="0" smtClean="0">
                <a:latin typeface="Courier New" panose="02070309020205020404" pitchFamily="49" charset="0"/>
              </a:rPr>
              <a:t>panel2.draw_rect(0, 0, 80, 50, "cyan")</a:t>
            </a:r>
          </a:p>
          <a:p>
            <a:pPr eaLnBrk="1" hangingPunct="1"/>
            <a:endParaRPr lang="en-US" dirty="0" smtClean="0"/>
          </a:p>
        </p:txBody>
      </p:sp>
      <p:pic>
        <p:nvPicPr>
          <p:cNvPr id="2458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7094" y="5029201"/>
            <a:ext cx="1981200" cy="140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4581" name="Group 34"/>
          <p:cNvGrpSpPr>
            <a:grpSpLocks/>
          </p:cNvGrpSpPr>
          <p:nvPr/>
        </p:nvGrpSpPr>
        <p:grpSpPr bwMode="auto">
          <a:xfrm>
            <a:off x="3453283" y="5053013"/>
            <a:ext cx="2286000" cy="561975"/>
            <a:chOff x="1248" y="2846"/>
            <a:chExt cx="1440" cy="354"/>
          </a:xfrm>
        </p:grpSpPr>
        <p:sp>
          <p:nvSpPr>
            <p:cNvPr id="24586" name="Rectangle 28"/>
            <p:cNvSpPr>
              <a:spLocks noChangeArrowheads="1"/>
            </p:cNvSpPr>
            <p:nvPr/>
          </p:nvSpPr>
          <p:spPr bwMode="auto">
            <a:xfrm>
              <a:off x="1248" y="2888"/>
              <a:ext cx="720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algn="r" eaLnBrk="1" hangingPunct="1">
                <a:buFont typeface="Wingdings 2" panose="05020102010507070707" pitchFamily="18" charset="2"/>
                <a:buNone/>
              </a:pPr>
              <a:r>
                <a:rPr lang="en-US" sz="2000" i="1"/>
                <a:t>panel1</a:t>
              </a:r>
            </a:p>
          </p:txBody>
        </p:sp>
        <p:sp>
          <p:nvSpPr>
            <p:cNvPr id="24587" name="Line 29"/>
            <p:cNvSpPr>
              <a:spLocks noChangeShapeType="1"/>
            </p:cNvSpPr>
            <p:nvPr/>
          </p:nvSpPr>
          <p:spPr bwMode="auto">
            <a:xfrm>
              <a:off x="2208" y="3024"/>
              <a:ext cx="480" cy="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88" name="Oval 30"/>
            <p:cNvSpPr>
              <a:spLocks noChangeArrowheads="1"/>
            </p:cNvSpPr>
            <p:nvPr/>
          </p:nvSpPr>
          <p:spPr bwMode="auto">
            <a:xfrm>
              <a:off x="1984" y="2846"/>
              <a:ext cx="257" cy="35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ts val="5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</a:pPr>
              <a:endParaRPr lang="en-US" sz="2000"/>
            </a:p>
          </p:txBody>
        </p:sp>
      </p:grpSp>
      <p:grpSp>
        <p:nvGrpSpPr>
          <p:cNvPr id="24582" name="Group 35"/>
          <p:cNvGrpSpPr>
            <a:grpSpLocks/>
          </p:cNvGrpSpPr>
          <p:nvPr/>
        </p:nvGrpSpPr>
        <p:grpSpPr bwMode="auto">
          <a:xfrm>
            <a:off x="3505200" y="5907881"/>
            <a:ext cx="2286000" cy="561975"/>
            <a:chOff x="1248" y="3374"/>
            <a:chExt cx="1440" cy="354"/>
          </a:xfrm>
        </p:grpSpPr>
        <p:sp>
          <p:nvSpPr>
            <p:cNvPr id="24583" name="Rectangle 31"/>
            <p:cNvSpPr>
              <a:spLocks noChangeArrowheads="1"/>
            </p:cNvSpPr>
            <p:nvPr/>
          </p:nvSpPr>
          <p:spPr bwMode="auto">
            <a:xfrm>
              <a:off x="1248" y="3416"/>
              <a:ext cx="720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algn="r" eaLnBrk="1" hangingPunct="1">
                <a:buFont typeface="Wingdings 2" panose="05020102010507070707" pitchFamily="18" charset="2"/>
                <a:buNone/>
              </a:pPr>
              <a:r>
                <a:rPr lang="en-US" sz="2000" i="1"/>
                <a:t>panel2</a:t>
              </a:r>
            </a:p>
          </p:txBody>
        </p:sp>
        <p:sp>
          <p:nvSpPr>
            <p:cNvPr id="24584" name="Line 32"/>
            <p:cNvSpPr>
              <a:spLocks noChangeShapeType="1"/>
            </p:cNvSpPr>
            <p:nvPr/>
          </p:nvSpPr>
          <p:spPr bwMode="auto">
            <a:xfrm flipV="1">
              <a:off x="2208" y="3456"/>
              <a:ext cx="48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85" name="Oval 33"/>
            <p:cNvSpPr>
              <a:spLocks noChangeArrowheads="1"/>
            </p:cNvSpPr>
            <p:nvPr/>
          </p:nvSpPr>
          <p:spPr bwMode="auto">
            <a:xfrm>
              <a:off x="1984" y="3374"/>
              <a:ext cx="257" cy="35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ts val="5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</a:pPr>
              <a:endParaRPr lang="en-US" sz="2000"/>
            </a:p>
          </p:txBody>
        </p:sp>
      </p:grpSp>
    </p:spTree>
    <p:extLst>
      <p:ext uri="{BB962C8B-B14F-4D97-AF65-F5344CB8AC3E}">
        <p14:creationId xmlns:p14="http://schemas.microsoft.com/office/powerpoint/2010/main" val="32730333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2702" name="Picture 3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7000" y="5267325"/>
            <a:ext cx="16764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Objects as parameters</a:t>
            </a:r>
          </a:p>
        </p:txBody>
      </p:sp>
      <p:sp>
        <p:nvSpPr>
          <p:cNvPr id="25604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/>
              <a:t>When a mutable object is passed as a parameter the function can change it. </a:t>
            </a:r>
          </a:p>
          <a:p>
            <a:pPr lvl="1"/>
            <a:r>
              <a:rPr lang="en-US" dirty="0" smtClean="0"/>
              <a:t>If the parameter is modified, it </a:t>
            </a:r>
            <a:r>
              <a:rPr lang="en-US" i="1" dirty="0" smtClean="0"/>
              <a:t>will</a:t>
            </a:r>
            <a:r>
              <a:rPr lang="en-US" dirty="0" smtClean="0"/>
              <a:t> affect the original object.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sz="800" dirty="0" smtClean="0"/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dirty="0" err="1" smtClean="0">
                <a:latin typeface="Courier New" panose="02070309020205020404" pitchFamily="49" charset="0"/>
              </a:rPr>
              <a:t>def</a:t>
            </a:r>
            <a:r>
              <a:rPr lang="en-US" dirty="0" smtClean="0">
                <a:latin typeface="Courier New" panose="02070309020205020404" pitchFamily="49" charset="0"/>
              </a:rPr>
              <a:t> main():</a:t>
            </a: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    window = </a:t>
            </a:r>
            <a:r>
              <a:rPr lang="en-US" dirty="0" err="1" smtClean="0">
                <a:latin typeface="Courier New" panose="02070309020205020404" pitchFamily="49" charset="0"/>
              </a:rPr>
              <a:t>DrawingPanel</a:t>
            </a:r>
            <a:r>
              <a:rPr lang="en-US" dirty="0" smtClean="0">
                <a:latin typeface="Courier New" panose="02070309020205020404" pitchFamily="49" charset="0"/>
              </a:rPr>
              <a:t>(80, 50)</a:t>
            </a:r>
            <a:endParaRPr lang="en-US" b="1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b="1" dirty="0" smtClean="0">
                <a:latin typeface="Courier New" panose="02070309020205020404" pitchFamily="49" charset="0"/>
              </a:rPr>
              <a:t>    </a:t>
            </a:r>
            <a:r>
              <a:rPr lang="en-US" sz="1900" b="1" dirty="0" err="1" smtClean="0">
                <a:latin typeface="Courier New" panose="02070309020205020404" pitchFamily="49" charset="0"/>
              </a:rPr>
              <a:t>window.draw_rect</a:t>
            </a:r>
            <a:r>
              <a:rPr lang="en-US" sz="1900" b="1" dirty="0" smtClean="0">
                <a:latin typeface="Courier New" panose="02070309020205020404" pitchFamily="49" charset="0"/>
              </a:rPr>
              <a:t>(0, 0, 80, 50, "yellow")</a:t>
            </a: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b="1" dirty="0" smtClean="0">
                <a:latin typeface="Courier New" panose="02070309020205020404" pitchFamily="49" charset="0"/>
              </a:rPr>
              <a:t>    example(window)</a:t>
            </a: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dirty="0" err="1" smtClean="0">
                <a:latin typeface="Courier New" panose="02070309020205020404" pitchFamily="49" charset="0"/>
              </a:rPr>
              <a:t>def</a:t>
            </a:r>
            <a:r>
              <a:rPr lang="en-US" dirty="0" smtClean="0">
                <a:latin typeface="Courier New" panose="02070309020205020404" pitchFamily="49" charset="0"/>
              </a:rPr>
              <a:t> example(panel):</a:t>
            </a:r>
          </a:p>
          <a:p>
            <a:pPr lvl="1">
              <a:lnSpc>
                <a:spcPct val="70000"/>
              </a:lnSpc>
              <a:buNone/>
            </a:pPr>
            <a:r>
              <a:rPr lang="en-US" b="1" dirty="0" smtClean="0">
                <a:latin typeface="Courier New" panose="02070309020205020404" pitchFamily="49" charset="0"/>
              </a:rPr>
              <a:t>    </a:t>
            </a:r>
            <a:r>
              <a:rPr lang="en-US" sz="1900" b="1" dirty="0" err="1" smtClean="0">
                <a:solidFill>
                  <a:prstClr val="black"/>
                </a:solidFill>
                <a:latin typeface="Courier New" panose="02070309020205020404" pitchFamily="49" charset="0"/>
              </a:rPr>
              <a:t>panel.draw_rect</a:t>
            </a:r>
            <a:r>
              <a:rPr lang="en-US" sz="1900" b="1" dirty="0" smtClean="0">
                <a:solidFill>
                  <a:prstClr val="black"/>
                </a:solidFill>
                <a:latin typeface="Courier New" panose="02070309020205020404" pitchFamily="49" charset="0"/>
              </a:rPr>
              <a:t>(0</a:t>
            </a:r>
            <a:r>
              <a:rPr lang="en-US" sz="1900" b="1" dirty="0">
                <a:solidFill>
                  <a:prstClr val="black"/>
                </a:solidFill>
                <a:latin typeface="Courier New" panose="02070309020205020404" pitchFamily="49" charset="0"/>
              </a:rPr>
              <a:t>, 0, 80, 50, </a:t>
            </a:r>
            <a:r>
              <a:rPr lang="en-US" sz="1900" b="1" dirty="0" smtClean="0">
                <a:solidFill>
                  <a:prstClr val="black"/>
                </a:solidFill>
                <a:latin typeface="Courier New" panose="02070309020205020404" pitchFamily="49" charset="0"/>
              </a:rPr>
              <a:t>"cyan")</a:t>
            </a:r>
            <a:r>
              <a:rPr lang="en-US" dirty="0" smtClean="0">
                <a:latin typeface="Courier New" panose="02070309020205020404" pitchFamily="49" charset="0"/>
              </a:rPr>
              <a:t>    ...</a:t>
            </a: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</p:txBody>
      </p:sp>
      <p:pic>
        <p:nvPicPr>
          <p:cNvPr id="10526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7000" y="5248885"/>
            <a:ext cx="1695450" cy="120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6" name="Line 10"/>
          <p:cNvSpPr>
            <a:spLocks noChangeShapeType="1"/>
          </p:cNvSpPr>
          <p:nvPr/>
        </p:nvSpPr>
        <p:spPr bwMode="auto">
          <a:xfrm>
            <a:off x="8553450" y="3581400"/>
            <a:ext cx="0" cy="5207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5607" name="Line 14"/>
          <p:cNvSpPr>
            <a:spLocks noChangeShapeType="1"/>
          </p:cNvSpPr>
          <p:nvPr/>
        </p:nvSpPr>
        <p:spPr bwMode="auto">
          <a:xfrm>
            <a:off x="8553450" y="3581400"/>
            <a:ext cx="114300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5608" name="Line 15"/>
          <p:cNvSpPr>
            <a:spLocks noChangeShapeType="1"/>
          </p:cNvSpPr>
          <p:nvPr/>
        </p:nvSpPr>
        <p:spPr bwMode="auto">
          <a:xfrm>
            <a:off x="8553450" y="4102100"/>
            <a:ext cx="114300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5609" name="Line 21"/>
          <p:cNvSpPr>
            <a:spLocks noChangeShapeType="1"/>
          </p:cNvSpPr>
          <p:nvPr/>
        </p:nvSpPr>
        <p:spPr bwMode="auto">
          <a:xfrm>
            <a:off x="6172200" y="5267325"/>
            <a:ext cx="0" cy="5207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5611" name="Line 26"/>
          <p:cNvSpPr>
            <a:spLocks noChangeShapeType="1"/>
          </p:cNvSpPr>
          <p:nvPr/>
        </p:nvSpPr>
        <p:spPr bwMode="auto">
          <a:xfrm>
            <a:off x="6172200" y="5788025"/>
            <a:ext cx="114300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5612" name="Rectangle 18"/>
          <p:cNvSpPr>
            <a:spLocks noChangeArrowheads="1"/>
          </p:cNvSpPr>
          <p:nvPr/>
        </p:nvSpPr>
        <p:spPr bwMode="auto">
          <a:xfrm>
            <a:off x="7315200" y="5267325"/>
            <a:ext cx="590550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EB641B"/>
              </a:buClr>
              <a:buSzPct val="95000"/>
              <a:buFont typeface="Wingdings 2" panose="05020102010507070707" pitchFamily="18" charset="2"/>
              <a:buChar char="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EB641B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buFont typeface="Wingdings 2" panose="05020102010507070707" pitchFamily="18" charset="2"/>
              <a:buNone/>
            </a:pPr>
            <a:endParaRPr lang="en-US" sz="2000"/>
          </a:p>
        </p:txBody>
      </p:sp>
      <p:grpSp>
        <p:nvGrpSpPr>
          <p:cNvPr id="2" name="Group 39"/>
          <p:cNvGrpSpPr>
            <a:grpSpLocks/>
          </p:cNvGrpSpPr>
          <p:nvPr/>
        </p:nvGrpSpPr>
        <p:grpSpPr bwMode="auto">
          <a:xfrm>
            <a:off x="7557112" y="5752611"/>
            <a:ext cx="2514600" cy="561975"/>
            <a:chOff x="2928" y="3230"/>
            <a:chExt cx="1584" cy="354"/>
          </a:xfrm>
        </p:grpSpPr>
        <p:sp>
          <p:nvSpPr>
            <p:cNvPr id="25618" name="Rectangle 19"/>
            <p:cNvSpPr>
              <a:spLocks noChangeArrowheads="1"/>
            </p:cNvSpPr>
            <p:nvPr/>
          </p:nvSpPr>
          <p:spPr bwMode="auto">
            <a:xfrm>
              <a:off x="2928" y="3272"/>
              <a:ext cx="720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algn="r" eaLnBrk="1" hangingPunct="1">
                <a:buFont typeface="Wingdings 2" panose="05020102010507070707" pitchFamily="18" charset="2"/>
                <a:buNone/>
              </a:pPr>
              <a:r>
                <a:rPr lang="en-US" sz="2000" i="1"/>
                <a:t>panel</a:t>
              </a:r>
            </a:p>
          </p:txBody>
        </p:sp>
        <p:sp>
          <p:nvSpPr>
            <p:cNvPr id="25619" name="Line 27"/>
            <p:cNvSpPr>
              <a:spLocks noChangeShapeType="1"/>
            </p:cNvSpPr>
            <p:nvPr/>
          </p:nvSpPr>
          <p:spPr bwMode="auto">
            <a:xfrm>
              <a:off x="3888" y="3408"/>
              <a:ext cx="62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20" name="Oval 35"/>
            <p:cNvSpPr>
              <a:spLocks noChangeArrowheads="1"/>
            </p:cNvSpPr>
            <p:nvPr/>
          </p:nvSpPr>
          <p:spPr bwMode="auto">
            <a:xfrm>
              <a:off x="3664" y="3230"/>
              <a:ext cx="257" cy="35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ts val="5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</a:pPr>
              <a:endParaRPr lang="en-US" sz="2000"/>
            </a:p>
          </p:txBody>
        </p:sp>
      </p:grpSp>
      <p:grpSp>
        <p:nvGrpSpPr>
          <p:cNvPr id="3" name="Group 38"/>
          <p:cNvGrpSpPr>
            <a:grpSpLocks/>
          </p:cNvGrpSpPr>
          <p:nvPr/>
        </p:nvGrpSpPr>
        <p:grpSpPr bwMode="auto">
          <a:xfrm>
            <a:off x="10140338" y="3987007"/>
            <a:ext cx="1658938" cy="1212850"/>
            <a:chOff x="4428" y="2212"/>
            <a:chExt cx="1045" cy="764"/>
          </a:xfrm>
        </p:grpSpPr>
        <p:sp>
          <p:nvSpPr>
            <p:cNvPr id="25615" name="Rectangle 8"/>
            <p:cNvSpPr>
              <a:spLocks noChangeArrowheads="1"/>
            </p:cNvSpPr>
            <p:nvPr/>
          </p:nvSpPr>
          <p:spPr bwMode="auto">
            <a:xfrm>
              <a:off x="4428" y="2256"/>
              <a:ext cx="72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algn="r" eaLnBrk="1" hangingPunct="1">
                <a:buFont typeface="Wingdings 2" panose="05020102010507070707" pitchFamily="18" charset="2"/>
                <a:buNone/>
              </a:pPr>
              <a:r>
                <a:rPr lang="en-US" sz="2000" i="1"/>
                <a:t>window</a:t>
              </a:r>
            </a:p>
          </p:txBody>
        </p:sp>
        <p:sp>
          <p:nvSpPr>
            <p:cNvPr id="25616" name="Line 16"/>
            <p:cNvSpPr>
              <a:spLocks noChangeShapeType="1"/>
            </p:cNvSpPr>
            <p:nvPr/>
          </p:nvSpPr>
          <p:spPr bwMode="auto">
            <a:xfrm flipH="1">
              <a:off x="5328" y="2448"/>
              <a:ext cx="12" cy="52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17" name="Oval 37"/>
            <p:cNvSpPr>
              <a:spLocks noChangeArrowheads="1"/>
            </p:cNvSpPr>
            <p:nvPr/>
          </p:nvSpPr>
          <p:spPr bwMode="auto">
            <a:xfrm>
              <a:off x="5216" y="2212"/>
              <a:ext cx="257" cy="35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ts val="5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</a:pPr>
              <a:endParaRPr lang="en-US" sz="2000"/>
            </a:p>
          </p:txBody>
        </p:sp>
      </p:grpSp>
    </p:spTree>
    <p:extLst>
      <p:ext uri="{BB962C8B-B14F-4D97-AF65-F5344CB8AC3E}">
        <p14:creationId xmlns:p14="http://schemas.microsoft.com/office/powerpoint/2010/main" val="39343641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Lists as parameters</a:t>
            </a:r>
          </a:p>
        </p:txBody>
      </p:sp>
      <p:sp>
        <p:nvSpPr>
          <p:cNvPr id="103424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838200" y="1644173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dirty="0" smtClean="0"/>
              <a:t>Lists are mutable too.</a:t>
            </a:r>
            <a:endParaRPr lang="en-US" i="1" dirty="0" smtClean="0"/>
          </a:p>
          <a:p>
            <a:pPr lvl="1" eaLnBrk="1" hangingPunct="1"/>
            <a:r>
              <a:rPr lang="en-US" dirty="0" smtClean="0"/>
              <a:t>Changes made in the function are also seen by the caller.</a:t>
            </a:r>
            <a:endParaRPr lang="en-US" sz="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</a:t>
            </a:r>
            <a:r>
              <a:rPr lang="en-US" dirty="0" err="1" smtClean="0">
                <a:latin typeface="Courier New" panose="02070309020205020404" pitchFamily="49" charset="0"/>
              </a:rPr>
              <a:t>def</a:t>
            </a:r>
            <a:r>
              <a:rPr lang="en-US" dirty="0" smtClean="0">
                <a:latin typeface="Courier New" panose="02070309020205020404" pitchFamily="49" charset="0"/>
              </a:rPr>
              <a:t> main():</a:t>
            </a:r>
          </a:p>
          <a:p>
            <a:pPr lvl="1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    </a:t>
            </a:r>
            <a:r>
              <a:rPr lang="en-US" dirty="0" err="1" smtClean="0">
                <a:latin typeface="Courier New" panose="02070309020205020404" pitchFamily="49" charset="0"/>
              </a:rPr>
              <a:t>iq</a:t>
            </a:r>
            <a:r>
              <a:rPr lang="en-US" dirty="0" smtClean="0">
                <a:latin typeface="Courier New" panose="02070309020205020404" pitchFamily="49" charset="0"/>
              </a:rPr>
              <a:t> = [126, 167, 95]</a:t>
            </a:r>
          </a:p>
          <a:p>
            <a:pPr lvl="1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    </a:t>
            </a:r>
            <a:r>
              <a:rPr lang="en-US" b="1" dirty="0" smtClean="0">
                <a:latin typeface="Courier New" panose="02070309020205020404" pitchFamily="49" charset="0"/>
              </a:rPr>
              <a:t>increase(</a:t>
            </a:r>
            <a:r>
              <a:rPr lang="en-US" b="1" dirty="0" err="1" smtClean="0">
                <a:latin typeface="Courier New" panose="02070309020205020404" pitchFamily="49" charset="0"/>
              </a:rPr>
              <a:t>iq</a:t>
            </a:r>
            <a:r>
              <a:rPr lang="en-US" b="1" dirty="0" smtClean="0">
                <a:latin typeface="Courier New" panose="02070309020205020404" pitchFamily="49" charset="0"/>
              </a:rPr>
              <a:t>)</a:t>
            </a: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    print(</a:t>
            </a:r>
            <a:r>
              <a:rPr lang="en-US" dirty="0" err="1" smtClean="0">
                <a:latin typeface="Courier New" panose="02070309020205020404" pitchFamily="49" charset="0"/>
              </a:rPr>
              <a:t>iq</a:t>
            </a:r>
            <a:r>
              <a:rPr lang="en-US" dirty="0" smtClean="0">
                <a:latin typeface="Courier New" panose="02070309020205020404" pitchFamily="49" charset="0"/>
              </a:rPr>
              <a:t>)</a:t>
            </a:r>
          </a:p>
          <a:p>
            <a:pPr lvl="1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</a:t>
            </a:r>
          </a:p>
          <a:p>
            <a:pPr lvl="1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en-US" sz="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</a:t>
            </a:r>
            <a:r>
              <a:rPr lang="en-US" dirty="0" err="1" smtClean="0">
                <a:latin typeface="Courier New" panose="02070309020205020404" pitchFamily="49" charset="0"/>
              </a:rPr>
              <a:t>def</a:t>
            </a:r>
            <a:r>
              <a:rPr lang="en-US" dirty="0" smtClean="0">
                <a:latin typeface="Courier New" panose="02070309020205020404" pitchFamily="49" charset="0"/>
              </a:rPr>
              <a:t> increase(</a:t>
            </a:r>
            <a:r>
              <a:rPr lang="en-US" b="1" dirty="0" smtClean="0">
                <a:latin typeface="Courier New" panose="02070309020205020404" pitchFamily="49" charset="0"/>
              </a:rPr>
              <a:t>a</a:t>
            </a:r>
            <a:r>
              <a:rPr lang="en-US" dirty="0" smtClean="0">
                <a:latin typeface="Courier New" panose="02070309020205020404" pitchFamily="49" charset="0"/>
              </a:rPr>
              <a:t>):</a:t>
            </a:r>
          </a:p>
          <a:p>
            <a:pPr lvl="1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    for </a:t>
            </a:r>
            <a:r>
              <a:rPr lang="en-US" dirty="0" err="1" smtClean="0">
                <a:latin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</a:rPr>
              <a:t> in range(0, </a:t>
            </a:r>
            <a:r>
              <a:rPr lang="en-US" dirty="0" err="1" smtClean="0">
                <a:latin typeface="Courier New" panose="02070309020205020404" pitchFamily="49" charset="0"/>
              </a:rPr>
              <a:t>len</a:t>
            </a:r>
            <a:r>
              <a:rPr lang="en-US" dirty="0" smtClean="0">
                <a:latin typeface="Courier New" panose="02070309020205020404" pitchFamily="49" charset="0"/>
              </a:rPr>
              <a:t>(a)):</a:t>
            </a:r>
          </a:p>
          <a:p>
            <a:pPr lvl="1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        a[</a:t>
            </a:r>
            <a:r>
              <a:rPr lang="en-US" dirty="0" err="1" smtClean="0">
                <a:latin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</a:rPr>
              <a:t>] = a[</a:t>
            </a:r>
            <a:r>
              <a:rPr lang="en-US" dirty="0" err="1" smtClean="0">
                <a:latin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</a:rPr>
              <a:t>] * 2</a:t>
            </a:r>
          </a:p>
          <a:p>
            <a:pPr lvl="1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   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Output: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[252, 334, 190]</a:t>
            </a:r>
          </a:p>
        </p:txBody>
      </p:sp>
      <p:graphicFrame>
        <p:nvGraphicFramePr>
          <p:cNvPr id="1868804" name="Group 4"/>
          <p:cNvGraphicFramePr>
            <a:graphicFrameLocks noGrp="1"/>
          </p:cNvGraphicFramePr>
          <p:nvPr/>
        </p:nvGraphicFramePr>
        <p:xfrm>
          <a:off x="7010400" y="5054600"/>
          <a:ext cx="3429000" cy="1041400"/>
        </p:xfrm>
        <a:graphic>
          <a:graphicData uri="http://schemas.openxmlformats.org/drawingml/2006/table">
            <a:tbl>
              <a:tblPr/>
              <a:tblGrid>
                <a:gridCol w="1182688"/>
                <a:gridCol w="749300"/>
                <a:gridCol w="747712"/>
                <a:gridCol w="749300"/>
              </a:tblGrid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index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value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167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95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7669" name="Rectangle 23"/>
          <p:cNvSpPr>
            <a:spLocks noChangeArrowheads="1"/>
          </p:cNvSpPr>
          <p:nvPr/>
        </p:nvSpPr>
        <p:spPr bwMode="auto">
          <a:xfrm>
            <a:off x="9332914" y="3136900"/>
            <a:ext cx="554037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EB641B"/>
              </a:buClr>
              <a:buSzPct val="95000"/>
              <a:buFont typeface="Wingdings 2" panose="05020102010507070707" pitchFamily="18" charset="2"/>
              <a:buChar char="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EB641B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buClr>
                <a:srgbClr val="808080"/>
              </a:buClr>
              <a:buSzPct val="60000"/>
              <a:buFont typeface="Wingdings" panose="05000000000000000000" pitchFamily="2" charset="2"/>
              <a:buNone/>
            </a:pPr>
            <a:endParaRPr lang="en-US" sz="2000"/>
          </a:p>
        </p:txBody>
      </p:sp>
      <p:graphicFrame>
        <p:nvGraphicFramePr>
          <p:cNvPr id="1868849" name="Group 49"/>
          <p:cNvGraphicFramePr>
            <a:graphicFrameLocks noGrp="1"/>
          </p:cNvGraphicFramePr>
          <p:nvPr/>
        </p:nvGraphicFramePr>
        <p:xfrm>
          <a:off x="7010400" y="5054600"/>
          <a:ext cx="3429000" cy="1041400"/>
        </p:xfrm>
        <a:graphic>
          <a:graphicData uri="http://schemas.openxmlformats.org/drawingml/2006/table">
            <a:tbl>
              <a:tblPr/>
              <a:tblGrid>
                <a:gridCol w="1182688"/>
                <a:gridCol w="749300"/>
                <a:gridCol w="747712"/>
                <a:gridCol w="749300"/>
              </a:tblGrid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index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value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252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334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190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7" name="Group 57"/>
          <p:cNvGrpSpPr>
            <a:grpSpLocks/>
          </p:cNvGrpSpPr>
          <p:nvPr/>
        </p:nvGrpSpPr>
        <p:grpSpPr bwMode="auto">
          <a:xfrm>
            <a:off x="8839202" y="3109913"/>
            <a:ext cx="1398588" cy="1766888"/>
            <a:chOff x="4368" y="1959"/>
            <a:chExt cx="881" cy="1113"/>
          </a:xfrm>
        </p:grpSpPr>
        <p:sp>
          <p:nvSpPr>
            <p:cNvPr id="27690" name="Rectangle 22"/>
            <p:cNvSpPr>
              <a:spLocks noChangeArrowheads="1"/>
            </p:cNvSpPr>
            <p:nvPr/>
          </p:nvSpPr>
          <p:spPr bwMode="auto">
            <a:xfrm>
              <a:off x="4368" y="1976"/>
              <a:ext cx="576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algn="r" eaLnBrk="1" hangingPunct="1">
                <a:buClr>
                  <a:srgbClr val="808080"/>
                </a:buClr>
                <a:buSzPct val="60000"/>
                <a:buFont typeface="Wingdings" panose="05000000000000000000" pitchFamily="2" charset="2"/>
                <a:buNone/>
              </a:pPr>
              <a:r>
                <a:rPr lang="en-US" sz="2000" i="1"/>
                <a:t>iq</a:t>
              </a:r>
            </a:p>
          </p:txBody>
        </p:sp>
        <p:sp>
          <p:nvSpPr>
            <p:cNvPr id="27691" name="Line 47"/>
            <p:cNvSpPr>
              <a:spLocks noChangeShapeType="1"/>
            </p:cNvSpPr>
            <p:nvPr/>
          </p:nvSpPr>
          <p:spPr bwMode="auto">
            <a:xfrm flipH="1">
              <a:off x="4992" y="2135"/>
              <a:ext cx="122" cy="9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92" name="Oval 54"/>
            <p:cNvSpPr>
              <a:spLocks noChangeArrowheads="1"/>
            </p:cNvSpPr>
            <p:nvPr/>
          </p:nvSpPr>
          <p:spPr bwMode="auto">
            <a:xfrm>
              <a:off x="4992" y="1959"/>
              <a:ext cx="257" cy="35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ts val="5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</a:pPr>
              <a:endParaRPr lang="en-US" sz="2000"/>
            </a:p>
          </p:txBody>
        </p:sp>
      </p:grpSp>
      <p:grpSp>
        <p:nvGrpSpPr>
          <p:cNvPr id="8" name="Group 56"/>
          <p:cNvGrpSpPr>
            <a:grpSpLocks/>
          </p:cNvGrpSpPr>
          <p:nvPr/>
        </p:nvGrpSpPr>
        <p:grpSpPr bwMode="auto">
          <a:xfrm>
            <a:off x="4953000" y="5507039"/>
            <a:ext cx="1981200" cy="561975"/>
            <a:chOff x="2112" y="3477"/>
            <a:chExt cx="1248" cy="354"/>
          </a:xfrm>
        </p:grpSpPr>
        <p:sp>
          <p:nvSpPr>
            <p:cNvPr id="27687" name="Rectangle 30"/>
            <p:cNvSpPr>
              <a:spLocks noChangeArrowheads="1"/>
            </p:cNvSpPr>
            <p:nvPr/>
          </p:nvSpPr>
          <p:spPr bwMode="auto">
            <a:xfrm>
              <a:off x="2112" y="3512"/>
              <a:ext cx="647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algn="r" eaLnBrk="1" hangingPunct="1">
                <a:buClr>
                  <a:srgbClr val="808080"/>
                </a:buClr>
                <a:buSzPct val="60000"/>
                <a:buFont typeface="Wingdings" panose="05000000000000000000" pitchFamily="2" charset="2"/>
                <a:buNone/>
              </a:pPr>
              <a:r>
                <a:rPr lang="en-US" sz="2000" i="1"/>
                <a:t>a</a:t>
              </a:r>
            </a:p>
          </p:txBody>
        </p:sp>
        <p:sp>
          <p:nvSpPr>
            <p:cNvPr id="27688" name="Line 48"/>
            <p:cNvSpPr>
              <a:spLocks noChangeShapeType="1"/>
            </p:cNvSpPr>
            <p:nvPr/>
          </p:nvSpPr>
          <p:spPr bwMode="auto">
            <a:xfrm>
              <a:off x="2928" y="3648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89" name="Oval 55"/>
            <p:cNvSpPr>
              <a:spLocks noChangeArrowheads="1"/>
            </p:cNvSpPr>
            <p:nvPr/>
          </p:nvSpPr>
          <p:spPr bwMode="auto">
            <a:xfrm>
              <a:off x="2748" y="3477"/>
              <a:ext cx="257" cy="35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ts val="5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</a:pPr>
              <a:endParaRPr lang="en-US" sz="2000"/>
            </a:p>
          </p:txBody>
        </p:sp>
      </p:grpSp>
    </p:spTree>
    <p:extLst>
      <p:ext uri="{BB962C8B-B14F-4D97-AF65-F5344CB8AC3E}">
        <p14:creationId xmlns:p14="http://schemas.microsoft.com/office/powerpoint/2010/main" val="12419418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List reverse question 2</a:t>
            </a:r>
          </a:p>
        </p:txBody>
      </p:sp>
      <p:sp>
        <p:nvSpPr>
          <p:cNvPr id="1068035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dirty="0" smtClean="0"/>
              <a:t>Turn your list reversal code into a </a:t>
            </a:r>
            <a:r>
              <a:rPr lang="en-US" dirty="0" smtClean="0">
                <a:latin typeface="Courier New" panose="02070309020205020404" pitchFamily="49" charset="0"/>
              </a:rPr>
              <a:t>reverse</a:t>
            </a:r>
            <a:r>
              <a:rPr lang="en-US" dirty="0" smtClean="0"/>
              <a:t> function.</a:t>
            </a:r>
          </a:p>
          <a:p>
            <a:pPr lvl="1" eaLnBrk="1" hangingPunct="1"/>
            <a:r>
              <a:rPr lang="en-US" dirty="0" smtClean="0"/>
              <a:t>Accept the list of integers to reverse as a parameter.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numbers = [11, 42, -5, 27, 0, 89</a:t>
            </a:r>
            <a:r>
              <a:rPr lang="en-US" dirty="0">
                <a:latin typeface="Courier New" panose="02070309020205020404" pitchFamily="49" charset="0"/>
              </a:rPr>
              <a:t>]</a:t>
            </a: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</a:rPr>
              <a:t>reverse(numbers)</a:t>
            </a: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dirty="0" smtClean="0"/>
          </a:p>
          <a:p>
            <a:pPr eaLnBrk="1" hangingPunct="1"/>
            <a:r>
              <a:rPr lang="en-US" dirty="0" smtClean="0"/>
              <a:t>Solution: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>
                <a:latin typeface="Courier New" panose="02070309020205020404" pitchFamily="49" charset="0"/>
              </a:rPr>
              <a:t> </a:t>
            </a:r>
            <a:r>
              <a:rPr lang="en-US" dirty="0" err="1" smtClean="0">
                <a:latin typeface="Courier New" panose="02070309020205020404" pitchFamily="49" charset="0"/>
              </a:rPr>
              <a:t>def</a:t>
            </a:r>
            <a:r>
              <a:rPr lang="en-US" dirty="0" smtClean="0">
                <a:latin typeface="Courier New" panose="02070309020205020404" pitchFamily="49" charset="0"/>
              </a:rPr>
              <a:t> reverse(numbers):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    for </a:t>
            </a:r>
            <a:r>
              <a:rPr lang="en-US" dirty="0" err="1" smtClean="0">
                <a:latin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</a:rPr>
              <a:t> in range(0, </a:t>
            </a:r>
            <a:r>
              <a:rPr lang="en-US" dirty="0" err="1" smtClean="0">
                <a:latin typeface="Courier New" panose="02070309020205020404" pitchFamily="49" charset="0"/>
              </a:rPr>
              <a:t>len</a:t>
            </a:r>
            <a:r>
              <a:rPr lang="en-US" dirty="0" smtClean="0">
                <a:latin typeface="Courier New" panose="02070309020205020404" pitchFamily="49" charset="0"/>
              </a:rPr>
              <a:t>(numbers) // 2):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        temp = numbers[</a:t>
            </a:r>
            <a:r>
              <a:rPr lang="en-US" dirty="0" err="1" smtClean="0">
                <a:latin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</a:rPr>
              <a:t>]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        numbers[</a:t>
            </a:r>
            <a:r>
              <a:rPr lang="en-US" dirty="0" err="1" smtClean="0">
                <a:latin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</a:rPr>
              <a:t>] = numbers[</a:t>
            </a:r>
            <a:r>
              <a:rPr lang="en-US" dirty="0" err="1" smtClean="0">
                <a:latin typeface="Courier New" panose="02070309020205020404" pitchFamily="49" charset="0"/>
              </a:rPr>
              <a:t>len</a:t>
            </a:r>
            <a:r>
              <a:rPr lang="en-US" dirty="0" smtClean="0">
                <a:latin typeface="Courier New" panose="02070309020205020404" pitchFamily="49" charset="0"/>
              </a:rPr>
              <a:t>(numbers) - 1 - </a:t>
            </a:r>
            <a:r>
              <a:rPr lang="en-US" dirty="0" err="1" smtClean="0">
                <a:latin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</a:rPr>
              <a:t>]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        numbers[</a:t>
            </a:r>
            <a:r>
              <a:rPr lang="en-US" dirty="0" err="1" smtClean="0">
                <a:latin typeface="Courier New" panose="02070309020205020404" pitchFamily="49" charset="0"/>
              </a:rPr>
              <a:t>len</a:t>
            </a:r>
            <a:r>
              <a:rPr lang="en-US" dirty="0" smtClean="0">
                <a:latin typeface="Courier New" panose="02070309020205020404" pitchFamily="49" charset="0"/>
              </a:rPr>
              <a:t>(numbers) - 1 - </a:t>
            </a:r>
            <a:r>
              <a:rPr lang="en-US" dirty="0" err="1" smtClean="0">
                <a:latin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</a:rPr>
              <a:t>] = temp    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    </a:t>
            </a:r>
          </a:p>
        </p:txBody>
      </p:sp>
    </p:spTree>
    <p:extLst>
      <p:ext uri="{BB962C8B-B14F-4D97-AF65-F5344CB8AC3E}">
        <p14:creationId xmlns:p14="http://schemas.microsoft.com/office/powerpoint/2010/main" val="223550345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8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68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8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68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80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680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80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680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80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680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80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680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80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0680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Why the problem is hard</a:t>
            </a:r>
          </a:p>
        </p:txBody>
      </p:sp>
      <p:sp>
        <p:nvSpPr>
          <p:cNvPr id="1823746" name="Rectangle 2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We need each input value twice:</a:t>
            </a:r>
          </a:p>
          <a:p>
            <a:pPr lvl="1" eaLnBrk="1" hangingPunct="1"/>
            <a:r>
              <a:rPr lang="en-US" smtClean="0"/>
              <a:t>to compute the average (a cumulative sum)</a:t>
            </a:r>
          </a:p>
          <a:p>
            <a:pPr lvl="1" eaLnBrk="1" hangingPunct="1"/>
            <a:r>
              <a:rPr lang="en-US" smtClean="0"/>
              <a:t>to count how many were above average</a:t>
            </a:r>
          </a:p>
          <a:p>
            <a:pPr lvl="1" eaLnBrk="1" hangingPunct="1"/>
            <a:endParaRPr lang="en-US" smtClean="0"/>
          </a:p>
          <a:p>
            <a:pPr eaLnBrk="1" hangingPunct="1"/>
            <a:r>
              <a:rPr lang="en-US" smtClean="0"/>
              <a:t>We could read each value into a variable... but we:</a:t>
            </a:r>
          </a:p>
          <a:p>
            <a:pPr lvl="1" eaLnBrk="1" hangingPunct="1"/>
            <a:r>
              <a:rPr lang="en-US" smtClean="0"/>
              <a:t>don't know how many days are needed until the program runs</a:t>
            </a:r>
          </a:p>
          <a:p>
            <a:pPr lvl="1" eaLnBrk="1" hangingPunct="1"/>
            <a:r>
              <a:rPr lang="en-US" smtClean="0"/>
              <a:t>don't know how many variables to declare</a:t>
            </a:r>
          </a:p>
          <a:p>
            <a:pPr lvl="1" eaLnBrk="1" hangingPunct="1"/>
            <a:endParaRPr lang="en-US" sz="1900"/>
          </a:p>
          <a:p>
            <a:pPr eaLnBrk="1" hangingPunct="1"/>
            <a:r>
              <a:rPr lang="en-US" smtClean="0"/>
              <a:t>We need a way to declare many variables in one step.</a:t>
            </a:r>
          </a:p>
        </p:txBody>
      </p:sp>
    </p:spTree>
    <p:extLst>
      <p:ext uri="{BB962C8B-B14F-4D97-AF65-F5344CB8AC3E}">
        <p14:creationId xmlns:p14="http://schemas.microsoft.com/office/powerpoint/2010/main" val="179510203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37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37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37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37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List parameter questions</a:t>
            </a:r>
          </a:p>
        </p:txBody>
      </p:sp>
      <p:sp>
        <p:nvSpPr>
          <p:cNvPr id="1071107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en-US" dirty="0" smtClean="0"/>
              <a:t>Write a function </a:t>
            </a:r>
            <a:r>
              <a:rPr lang="en-US" dirty="0" smtClean="0">
                <a:latin typeface="Courier New" panose="02070309020205020404" pitchFamily="49" charset="0"/>
              </a:rPr>
              <a:t>swap</a:t>
            </a:r>
            <a:r>
              <a:rPr lang="en-US" dirty="0" smtClean="0"/>
              <a:t> that accepts a list of integers and two indexes and swaps the elements at those indexes.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800" dirty="0">
                <a:latin typeface="Courier New" panose="02070309020205020404" pitchFamily="49" charset="0"/>
              </a:rPr>
              <a:t>	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	</a:t>
            </a:r>
            <a:r>
              <a:rPr lang="en-US" sz="1800" dirty="0" smtClean="0">
                <a:latin typeface="Courier New" panose="02070309020205020404" pitchFamily="49" charset="0"/>
              </a:rPr>
              <a:t>a1 </a:t>
            </a:r>
            <a:r>
              <a:rPr lang="en-US" sz="1800" dirty="0">
                <a:latin typeface="Courier New" panose="02070309020205020404" pitchFamily="49" charset="0"/>
              </a:rPr>
              <a:t>= </a:t>
            </a:r>
            <a:r>
              <a:rPr lang="en-US" sz="1800" dirty="0" smtClean="0">
                <a:latin typeface="Courier New" panose="02070309020205020404" pitchFamily="49" charset="0"/>
              </a:rPr>
              <a:t>[12</a:t>
            </a:r>
            <a:r>
              <a:rPr lang="en-US" sz="1800" dirty="0">
                <a:latin typeface="Courier New" panose="02070309020205020404" pitchFamily="49" charset="0"/>
              </a:rPr>
              <a:t>, 34, </a:t>
            </a:r>
            <a:r>
              <a:rPr lang="en-US" sz="1800" dirty="0" smtClean="0">
                <a:latin typeface="Courier New" panose="02070309020205020404" pitchFamily="49" charset="0"/>
              </a:rPr>
              <a:t>56]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	</a:t>
            </a:r>
            <a:r>
              <a:rPr lang="en-US" sz="1800" b="1" dirty="0">
                <a:latin typeface="Courier New" panose="02070309020205020404" pitchFamily="49" charset="0"/>
              </a:rPr>
              <a:t>swap(a1, 1, 2</a:t>
            </a:r>
            <a:r>
              <a:rPr lang="en-US" sz="1800" b="1" dirty="0" smtClean="0">
                <a:latin typeface="Courier New" panose="02070309020205020404" pitchFamily="49" charset="0"/>
              </a:rPr>
              <a:t>)</a:t>
            </a:r>
            <a:endParaRPr lang="en-US" sz="1800" b="1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	</a:t>
            </a:r>
            <a:r>
              <a:rPr lang="en-US" sz="1800" dirty="0" smtClean="0">
                <a:latin typeface="Courier New" panose="02070309020205020404" pitchFamily="49" charset="0"/>
              </a:rPr>
              <a:t>print(a1)</a:t>
            </a:r>
            <a:r>
              <a:rPr lang="en-US" sz="18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      # </a:t>
            </a:r>
            <a:r>
              <a:rPr 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[12, 56, 34]</a:t>
            </a:r>
          </a:p>
          <a:p>
            <a:pPr lvl="1" eaLnBrk="1" hangingPunct="1"/>
            <a:endParaRPr lang="en-US" dirty="0" smtClean="0"/>
          </a:p>
          <a:p>
            <a:pPr eaLnBrk="1" hangingPunct="1"/>
            <a:r>
              <a:rPr lang="en-US" dirty="0" smtClean="0"/>
              <a:t>Write a function </a:t>
            </a:r>
            <a:r>
              <a:rPr lang="en-US" dirty="0" err="1" smtClean="0">
                <a:latin typeface="Courier New" panose="02070309020205020404" pitchFamily="49" charset="0"/>
              </a:rPr>
              <a:t>swap_all</a:t>
            </a:r>
            <a:r>
              <a:rPr lang="en-US" dirty="0" smtClean="0"/>
              <a:t> that accepts two lists of integers as parameters and swaps their entire contents.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800" dirty="0">
                <a:latin typeface="Courier New" panose="02070309020205020404" pitchFamily="49" charset="0"/>
              </a:rPr>
              <a:t>	</a:t>
            </a:r>
          </a:p>
          <a:p>
            <a:pPr lvl="1" eaLnBrk="1" hangingPunct="1"/>
            <a:r>
              <a:rPr lang="en-US" dirty="0" smtClean="0"/>
              <a:t>Assume that the two lists are the same length.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800" dirty="0">
                <a:latin typeface="Courier New" panose="02070309020205020404" pitchFamily="49" charset="0"/>
              </a:rPr>
              <a:t>	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	</a:t>
            </a:r>
            <a:r>
              <a:rPr lang="en-US" sz="1800" dirty="0" smtClean="0">
                <a:latin typeface="Courier New" panose="02070309020205020404" pitchFamily="49" charset="0"/>
              </a:rPr>
              <a:t>a1 </a:t>
            </a:r>
            <a:r>
              <a:rPr lang="en-US" sz="1800" dirty="0">
                <a:latin typeface="Courier New" panose="02070309020205020404" pitchFamily="49" charset="0"/>
              </a:rPr>
              <a:t>= </a:t>
            </a:r>
            <a:r>
              <a:rPr lang="en-US" sz="1800" dirty="0" smtClean="0">
                <a:latin typeface="Courier New" panose="02070309020205020404" pitchFamily="49" charset="0"/>
              </a:rPr>
              <a:t>[12</a:t>
            </a:r>
            <a:r>
              <a:rPr lang="en-US" sz="1800" dirty="0">
                <a:latin typeface="Courier New" panose="02070309020205020404" pitchFamily="49" charset="0"/>
              </a:rPr>
              <a:t>, 34, </a:t>
            </a:r>
            <a:r>
              <a:rPr lang="en-US" sz="1800" dirty="0" smtClean="0">
                <a:latin typeface="Courier New" panose="02070309020205020404" pitchFamily="49" charset="0"/>
              </a:rPr>
              <a:t>56</a:t>
            </a:r>
            <a:r>
              <a:rPr lang="en-US" sz="1800" dirty="0">
                <a:latin typeface="Courier New" panose="02070309020205020404" pitchFamily="49" charset="0"/>
              </a:rPr>
              <a:t>]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	</a:t>
            </a:r>
            <a:r>
              <a:rPr lang="en-US" sz="1800" dirty="0" smtClean="0">
                <a:latin typeface="Courier New" panose="02070309020205020404" pitchFamily="49" charset="0"/>
              </a:rPr>
              <a:t>a2 </a:t>
            </a:r>
            <a:r>
              <a:rPr lang="en-US" sz="1800" dirty="0">
                <a:latin typeface="Courier New" panose="02070309020205020404" pitchFamily="49" charset="0"/>
              </a:rPr>
              <a:t>= </a:t>
            </a:r>
            <a:r>
              <a:rPr lang="en-US" sz="1800" dirty="0" smtClean="0">
                <a:latin typeface="Courier New" panose="02070309020205020404" pitchFamily="49" charset="0"/>
              </a:rPr>
              <a:t>[20</a:t>
            </a:r>
            <a:r>
              <a:rPr lang="en-US" sz="1800" dirty="0">
                <a:latin typeface="Courier New" panose="02070309020205020404" pitchFamily="49" charset="0"/>
              </a:rPr>
              <a:t>, 50, </a:t>
            </a:r>
            <a:r>
              <a:rPr lang="en-US" sz="1800" dirty="0" smtClean="0">
                <a:latin typeface="Courier New" panose="02070309020205020404" pitchFamily="49" charset="0"/>
              </a:rPr>
              <a:t>80</a:t>
            </a:r>
            <a:r>
              <a:rPr lang="en-US" sz="1800" dirty="0">
                <a:latin typeface="Courier New" panose="02070309020205020404" pitchFamily="49" charset="0"/>
              </a:rPr>
              <a:t>]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b="1" dirty="0">
                <a:latin typeface="Courier New" panose="02070309020205020404" pitchFamily="49" charset="0"/>
              </a:rPr>
              <a:t>	</a:t>
            </a:r>
            <a:r>
              <a:rPr lang="en-US" sz="1800" b="1" dirty="0" err="1" smtClean="0">
                <a:latin typeface="Courier New" panose="02070309020205020404" pitchFamily="49" charset="0"/>
              </a:rPr>
              <a:t>swap_all</a:t>
            </a:r>
            <a:r>
              <a:rPr lang="en-US" sz="1800" b="1" dirty="0" smtClean="0">
                <a:latin typeface="Courier New" panose="02070309020205020404" pitchFamily="49" charset="0"/>
              </a:rPr>
              <a:t>(a1</a:t>
            </a:r>
            <a:r>
              <a:rPr lang="en-US" sz="1800" b="1" dirty="0">
                <a:latin typeface="Courier New" panose="02070309020205020404" pitchFamily="49" charset="0"/>
              </a:rPr>
              <a:t>, a2</a:t>
            </a:r>
            <a:r>
              <a:rPr lang="en-US" sz="1800" b="1" dirty="0" smtClean="0">
                <a:latin typeface="Courier New" panose="02070309020205020404" pitchFamily="49" charset="0"/>
              </a:rPr>
              <a:t>)</a:t>
            </a:r>
            <a:endParaRPr lang="en-US" sz="1800" b="1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	</a:t>
            </a:r>
            <a:r>
              <a:rPr lang="en-US" sz="1800" dirty="0" smtClean="0">
                <a:latin typeface="Courier New" panose="02070309020205020404" pitchFamily="49" charset="0"/>
              </a:rPr>
              <a:t>print(a1)</a:t>
            </a:r>
            <a:r>
              <a:rPr lang="en-US" sz="18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 # </a:t>
            </a:r>
            <a:r>
              <a:rPr 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[20, 50, 80]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	</a:t>
            </a:r>
            <a:r>
              <a:rPr lang="en-US" sz="1800" dirty="0" smtClean="0">
                <a:latin typeface="Courier New" panose="02070309020205020404" pitchFamily="49" charset="0"/>
              </a:rPr>
              <a:t>print(a2)</a:t>
            </a:r>
            <a:r>
              <a:rPr lang="en-US" sz="18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 # </a:t>
            </a:r>
            <a:r>
              <a:rPr 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[12, 34, 56]</a:t>
            </a:r>
          </a:p>
        </p:txBody>
      </p:sp>
    </p:spTree>
    <p:extLst>
      <p:ext uri="{BB962C8B-B14F-4D97-AF65-F5344CB8AC3E}">
        <p14:creationId xmlns:p14="http://schemas.microsoft.com/office/powerpoint/2010/main" val="1600654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1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71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1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71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1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71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11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711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11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711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11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711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110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07110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110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7110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110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7110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List parameter answers</a:t>
            </a:r>
          </a:p>
        </p:txBody>
      </p:sp>
      <p:sp>
        <p:nvSpPr>
          <p:cNvPr id="31747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Swaps the values at the given two indexes.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err="1" smtClean="0">
                <a:latin typeface="Courier New" panose="02070309020205020404" pitchFamily="49" charset="0"/>
              </a:rPr>
              <a:t>def</a:t>
            </a:r>
            <a:r>
              <a:rPr lang="en-US" dirty="0" smtClean="0">
                <a:latin typeface="Courier New" panose="02070309020205020404" pitchFamily="49" charset="0"/>
              </a:rPr>
              <a:t> swap(a, </a:t>
            </a:r>
            <a:r>
              <a:rPr lang="en-US" dirty="0" err="1" smtClean="0">
                <a:latin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</a:rPr>
              <a:t>, j):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    temp = a[</a:t>
            </a:r>
            <a:r>
              <a:rPr lang="en-US" dirty="0" err="1" smtClean="0">
                <a:latin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</a:rPr>
              <a:t>]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    a[</a:t>
            </a:r>
            <a:r>
              <a:rPr lang="en-US" dirty="0" err="1" smtClean="0">
                <a:latin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</a:rPr>
              <a:t>] = a[j]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    a[j] = temp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Swaps the entire contents of a1 with those of a2.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err="1" smtClean="0">
                <a:latin typeface="Courier New" panose="02070309020205020404" pitchFamily="49" charset="0"/>
              </a:rPr>
              <a:t>def</a:t>
            </a:r>
            <a:r>
              <a:rPr lang="en-US" dirty="0" smtClean="0">
                <a:latin typeface="Courier New" panose="02070309020205020404" pitchFamily="49" charset="0"/>
              </a:rPr>
              <a:t> </a:t>
            </a:r>
            <a:r>
              <a:rPr lang="en-US" dirty="0" err="1" smtClean="0">
                <a:latin typeface="Courier New" panose="02070309020205020404" pitchFamily="49" charset="0"/>
              </a:rPr>
              <a:t>swap_all</a:t>
            </a:r>
            <a:r>
              <a:rPr lang="en-US" dirty="0" smtClean="0">
                <a:latin typeface="Courier New" panose="02070309020205020404" pitchFamily="49" charset="0"/>
              </a:rPr>
              <a:t>(a1, a2):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    for </a:t>
            </a:r>
            <a:r>
              <a:rPr lang="en-US" dirty="0" err="1" smtClean="0">
                <a:latin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</a:rPr>
              <a:t> in range(0, </a:t>
            </a:r>
            <a:r>
              <a:rPr lang="en-US" dirty="0" err="1" smtClean="0">
                <a:latin typeface="Courier New" panose="02070309020205020404" pitchFamily="49" charset="0"/>
              </a:rPr>
              <a:t>len</a:t>
            </a:r>
            <a:r>
              <a:rPr lang="en-US" dirty="0" smtClean="0">
                <a:latin typeface="Courier New" panose="02070309020205020404" pitchFamily="49" charset="0"/>
              </a:rPr>
              <a:t>(a1)):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        temp = a1[</a:t>
            </a:r>
            <a:r>
              <a:rPr lang="en-US" dirty="0" err="1" smtClean="0">
                <a:latin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</a:rPr>
              <a:t>]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        a1[</a:t>
            </a:r>
            <a:r>
              <a:rPr lang="en-US" dirty="0" err="1" smtClean="0">
                <a:latin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</a:rPr>
              <a:t>] = a2[</a:t>
            </a:r>
            <a:r>
              <a:rPr lang="en-US" dirty="0" err="1" smtClean="0">
                <a:latin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</a:rPr>
              <a:t>]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        a2[</a:t>
            </a:r>
            <a:r>
              <a:rPr lang="en-US" dirty="0" err="1" smtClean="0">
                <a:latin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</a:rPr>
              <a:t>] = temp</a:t>
            </a:r>
          </a:p>
        </p:txBody>
      </p:sp>
    </p:spTree>
    <p:extLst>
      <p:ext uri="{BB962C8B-B14F-4D97-AF65-F5344CB8AC3E}">
        <p14:creationId xmlns:p14="http://schemas.microsoft.com/office/powerpoint/2010/main" val="1140952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List return question</a:t>
            </a:r>
          </a:p>
        </p:txBody>
      </p:sp>
      <p:sp>
        <p:nvSpPr>
          <p:cNvPr id="1075203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Write a function </a:t>
            </a:r>
            <a:r>
              <a:rPr lang="en-US" dirty="0" smtClean="0">
                <a:latin typeface="Courier New" panose="02070309020205020404" pitchFamily="49" charset="0"/>
              </a:rPr>
              <a:t>merge</a:t>
            </a:r>
            <a:r>
              <a:rPr lang="en-US" dirty="0" smtClean="0"/>
              <a:t> that accepts two lists of integers and returns a new list containing all elements of the first list followed by all elements of the second.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800" dirty="0">
                <a:latin typeface="Courier New" panose="02070309020205020404" pitchFamily="49" charset="0"/>
              </a:rPr>
              <a:t>	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	</a:t>
            </a:r>
            <a:r>
              <a:rPr lang="en-US" sz="1800" dirty="0" smtClean="0">
                <a:latin typeface="Courier New" panose="02070309020205020404" pitchFamily="49" charset="0"/>
              </a:rPr>
              <a:t>a1 </a:t>
            </a:r>
            <a:r>
              <a:rPr lang="en-US" sz="1800" dirty="0">
                <a:latin typeface="Courier New" panose="02070309020205020404" pitchFamily="49" charset="0"/>
              </a:rPr>
              <a:t>= </a:t>
            </a:r>
            <a:r>
              <a:rPr lang="en-US" sz="1800" dirty="0" smtClean="0">
                <a:latin typeface="Courier New" panose="02070309020205020404" pitchFamily="49" charset="0"/>
              </a:rPr>
              <a:t>[12</a:t>
            </a:r>
            <a:r>
              <a:rPr lang="en-US" sz="1800" dirty="0">
                <a:latin typeface="Courier New" panose="02070309020205020404" pitchFamily="49" charset="0"/>
              </a:rPr>
              <a:t>, 34, </a:t>
            </a:r>
            <a:r>
              <a:rPr lang="en-US" sz="1800" dirty="0" smtClean="0">
                <a:latin typeface="Courier New" panose="02070309020205020404" pitchFamily="49" charset="0"/>
              </a:rPr>
              <a:t>56</a:t>
            </a:r>
            <a:r>
              <a:rPr lang="en-US" sz="1800" dirty="0">
                <a:latin typeface="Courier New" panose="02070309020205020404" pitchFamily="49" charset="0"/>
              </a:rPr>
              <a:t>]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	</a:t>
            </a:r>
            <a:r>
              <a:rPr lang="en-US" sz="1800" dirty="0" smtClean="0">
                <a:latin typeface="Courier New" panose="02070309020205020404" pitchFamily="49" charset="0"/>
              </a:rPr>
              <a:t>a2 </a:t>
            </a:r>
            <a:r>
              <a:rPr lang="en-US" sz="1800" dirty="0">
                <a:latin typeface="Courier New" panose="02070309020205020404" pitchFamily="49" charset="0"/>
              </a:rPr>
              <a:t>= </a:t>
            </a:r>
            <a:r>
              <a:rPr lang="en-US" sz="1800" dirty="0" smtClean="0">
                <a:latin typeface="Courier New" panose="02070309020205020404" pitchFamily="49" charset="0"/>
              </a:rPr>
              <a:t>[7</a:t>
            </a:r>
            <a:r>
              <a:rPr lang="en-US" sz="1800" dirty="0">
                <a:latin typeface="Courier New" panose="02070309020205020404" pitchFamily="49" charset="0"/>
              </a:rPr>
              <a:t>, 8, 9, </a:t>
            </a:r>
            <a:r>
              <a:rPr lang="en-US" sz="1800" dirty="0" smtClean="0">
                <a:latin typeface="Courier New" panose="02070309020205020404" pitchFamily="49" charset="0"/>
              </a:rPr>
              <a:t>10]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800" b="1" dirty="0">
                <a:latin typeface="Courier New" panose="02070309020205020404" pitchFamily="49" charset="0"/>
              </a:rPr>
              <a:t>	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b="1" dirty="0">
                <a:latin typeface="Courier New" panose="02070309020205020404" pitchFamily="49" charset="0"/>
              </a:rPr>
              <a:t>	</a:t>
            </a:r>
            <a:r>
              <a:rPr lang="en-US" sz="1800" b="1" dirty="0" smtClean="0">
                <a:latin typeface="Courier New" panose="02070309020205020404" pitchFamily="49" charset="0"/>
              </a:rPr>
              <a:t>a3 </a:t>
            </a:r>
            <a:r>
              <a:rPr lang="en-US" sz="1800" b="1" dirty="0">
                <a:latin typeface="Courier New" panose="02070309020205020404" pitchFamily="49" charset="0"/>
              </a:rPr>
              <a:t>= merge(a1, a2</a:t>
            </a:r>
            <a:r>
              <a:rPr lang="en-US" sz="1800" b="1" dirty="0" smtClean="0">
                <a:latin typeface="Courier New" panose="02070309020205020404" pitchFamily="49" charset="0"/>
              </a:rPr>
              <a:t>)</a:t>
            </a:r>
            <a:endParaRPr lang="en-US" sz="1800" b="1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	</a:t>
            </a:r>
            <a:r>
              <a:rPr lang="en-US" sz="1800" dirty="0" smtClean="0">
                <a:latin typeface="Courier New" panose="02070309020205020404" pitchFamily="49" charset="0"/>
              </a:rPr>
              <a:t>print(a3)</a:t>
            </a:r>
            <a:endParaRPr lang="en-US" sz="18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	</a:t>
            </a:r>
            <a:r>
              <a:rPr lang="en-US" sz="18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# </a:t>
            </a:r>
            <a:r>
              <a:rPr 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[12, 34, 56, 7, 8, 9, 10]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8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Write a function </a:t>
            </a:r>
            <a:r>
              <a:rPr lang="en-US" dirty="0" smtClean="0">
                <a:latin typeface="Courier New" panose="02070309020205020404" pitchFamily="49" charset="0"/>
              </a:rPr>
              <a:t>merge3</a:t>
            </a:r>
            <a:r>
              <a:rPr lang="en-US" dirty="0" smtClean="0"/>
              <a:t> that merges 3 lists similarly.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800" dirty="0">
                <a:latin typeface="Courier New" panose="02070309020205020404" pitchFamily="49" charset="0"/>
              </a:rPr>
              <a:t>	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	</a:t>
            </a:r>
            <a:r>
              <a:rPr lang="en-US" sz="1800" dirty="0" smtClean="0">
                <a:latin typeface="Courier New" panose="02070309020205020404" pitchFamily="49" charset="0"/>
              </a:rPr>
              <a:t>a1 </a:t>
            </a:r>
            <a:r>
              <a:rPr lang="en-US" sz="1800" dirty="0">
                <a:latin typeface="Courier New" panose="02070309020205020404" pitchFamily="49" charset="0"/>
              </a:rPr>
              <a:t>= {12, 34, </a:t>
            </a:r>
            <a:r>
              <a:rPr lang="en-US" sz="1800" dirty="0" smtClean="0">
                <a:latin typeface="Courier New" panose="02070309020205020404" pitchFamily="49" charset="0"/>
              </a:rPr>
              <a:t>56</a:t>
            </a:r>
            <a:r>
              <a:rPr lang="en-US" sz="1800" dirty="0">
                <a:latin typeface="Courier New" panose="02070309020205020404" pitchFamily="49" charset="0"/>
              </a:rPr>
              <a:t>]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	</a:t>
            </a:r>
            <a:r>
              <a:rPr lang="en-US" sz="1800" dirty="0" smtClean="0">
                <a:latin typeface="Courier New" panose="02070309020205020404" pitchFamily="49" charset="0"/>
              </a:rPr>
              <a:t>a2 </a:t>
            </a:r>
            <a:r>
              <a:rPr lang="en-US" sz="1800" dirty="0">
                <a:latin typeface="Courier New" panose="02070309020205020404" pitchFamily="49" charset="0"/>
              </a:rPr>
              <a:t>= {7, 8, 9, </a:t>
            </a:r>
            <a:r>
              <a:rPr lang="en-US" sz="1800" dirty="0" smtClean="0">
                <a:latin typeface="Courier New" panose="02070309020205020404" pitchFamily="49" charset="0"/>
              </a:rPr>
              <a:t>10]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	</a:t>
            </a:r>
            <a:r>
              <a:rPr lang="en-US" sz="1800" dirty="0" smtClean="0">
                <a:latin typeface="Courier New" panose="02070309020205020404" pitchFamily="49" charset="0"/>
              </a:rPr>
              <a:t>a3 </a:t>
            </a:r>
            <a:r>
              <a:rPr lang="en-US" sz="1800" dirty="0">
                <a:latin typeface="Courier New" panose="02070309020205020404" pitchFamily="49" charset="0"/>
              </a:rPr>
              <a:t>= {444, 222, -</a:t>
            </a:r>
            <a:r>
              <a:rPr lang="en-US" sz="1800" dirty="0" smtClean="0">
                <a:latin typeface="Courier New" panose="02070309020205020404" pitchFamily="49" charset="0"/>
              </a:rPr>
              <a:t>1</a:t>
            </a:r>
            <a:r>
              <a:rPr lang="en-US" sz="1800" dirty="0">
                <a:latin typeface="Courier New" panose="02070309020205020404" pitchFamily="49" charset="0"/>
              </a:rPr>
              <a:t>]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800" b="1" dirty="0">
                <a:latin typeface="Courier New" panose="02070309020205020404" pitchFamily="49" charset="0"/>
              </a:rPr>
              <a:t>	</a:t>
            </a:r>
            <a:endParaRPr lang="en-US" sz="800" b="1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b="1" dirty="0" smtClean="0">
                <a:latin typeface="Courier New" panose="02070309020205020404" pitchFamily="49" charset="0"/>
              </a:rPr>
              <a:t>	a4 = merge3(a1, a2, a3)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	</a:t>
            </a:r>
            <a:r>
              <a:rPr lang="en-US" sz="1800" dirty="0" smtClean="0">
                <a:latin typeface="Courier New" panose="02070309020205020404" pitchFamily="49" charset="0"/>
              </a:rPr>
              <a:t>print(a4)</a:t>
            </a:r>
            <a:endParaRPr lang="en-US" sz="18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	</a:t>
            </a:r>
            <a:r>
              <a:rPr lang="en-US" sz="18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# </a:t>
            </a:r>
            <a:r>
              <a:rPr 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[12, 34, 56, 7, 8, 9, 10, 444, 222, -1]</a:t>
            </a:r>
          </a:p>
        </p:txBody>
      </p:sp>
    </p:spTree>
    <p:extLst>
      <p:ext uri="{BB962C8B-B14F-4D97-AF65-F5344CB8AC3E}">
        <p14:creationId xmlns:p14="http://schemas.microsoft.com/office/powerpoint/2010/main" val="1404662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752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752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752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752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0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7520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0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7520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0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07520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0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7520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0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7520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List return answer 1</a:t>
            </a:r>
          </a:p>
        </p:txBody>
      </p:sp>
      <p:sp>
        <p:nvSpPr>
          <p:cNvPr id="35843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Returns a new list containing all elements of a1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followed by all elements of a2.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err="1" smtClean="0">
                <a:latin typeface="Courier New" panose="02070309020205020404" pitchFamily="49" charset="0"/>
              </a:rPr>
              <a:t>def</a:t>
            </a:r>
            <a:r>
              <a:rPr lang="en-US" dirty="0" smtClean="0">
                <a:latin typeface="Courier New" panose="02070309020205020404" pitchFamily="49" charset="0"/>
              </a:rPr>
              <a:t> merge(a1, a2):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    result = [0] * (</a:t>
            </a:r>
            <a:r>
              <a:rPr lang="en-US" dirty="0" err="1" smtClean="0">
                <a:latin typeface="Courier New" panose="02070309020205020404" pitchFamily="49" charset="0"/>
              </a:rPr>
              <a:t>len</a:t>
            </a:r>
            <a:r>
              <a:rPr lang="en-US" dirty="0" smtClean="0">
                <a:latin typeface="Courier New" panose="02070309020205020404" pitchFamily="49" charset="0"/>
              </a:rPr>
              <a:t>(a1) + </a:t>
            </a:r>
            <a:r>
              <a:rPr lang="en-US" dirty="0" err="1" smtClean="0">
                <a:latin typeface="Courier New" panose="02070309020205020404" pitchFamily="49" charset="0"/>
              </a:rPr>
              <a:t>len</a:t>
            </a:r>
            <a:r>
              <a:rPr lang="en-US" dirty="0" smtClean="0">
                <a:latin typeface="Courier New" panose="02070309020205020404" pitchFamily="49" charset="0"/>
              </a:rPr>
              <a:t>(a2))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800" dirty="0">
                <a:latin typeface="Courier New" panose="02070309020205020404" pitchFamily="49" charset="0"/>
              </a:rPr>
              <a:t>    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    for </a:t>
            </a:r>
            <a:r>
              <a:rPr lang="en-US" dirty="0" err="1" smtClean="0">
                <a:latin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</a:rPr>
              <a:t> in range(0, </a:t>
            </a:r>
            <a:r>
              <a:rPr lang="en-US" dirty="0" err="1" smtClean="0">
                <a:latin typeface="Courier New" panose="02070309020205020404" pitchFamily="49" charset="0"/>
              </a:rPr>
              <a:t>len</a:t>
            </a:r>
            <a:r>
              <a:rPr lang="en-US" dirty="0" smtClean="0">
                <a:latin typeface="Courier New" panose="02070309020205020404" pitchFamily="49" charset="0"/>
              </a:rPr>
              <a:t>(a1)):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        result[</a:t>
            </a:r>
            <a:r>
              <a:rPr lang="en-US" dirty="0" err="1" smtClean="0">
                <a:latin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</a:rPr>
              <a:t>] = a1[</a:t>
            </a:r>
            <a:r>
              <a:rPr lang="en-US" dirty="0" err="1" smtClean="0">
                <a:latin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</a:rPr>
              <a:t>]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    for </a:t>
            </a:r>
            <a:r>
              <a:rPr lang="en-US" dirty="0" err="1" smtClean="0">
                <a:latin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</a:rPr>
              <a:t> in range(0, </a:t>
            </a:r>
            <a:r>
              <a:rPr lang="en-US" dirty="0" err="1" smtClean="0">
                <a:latin typeface="Courier New" panose="02070309020205020404" pitchFamily="49" charset="0"/>
              </a:rPr>
              <a:t>len</a:t>
            </a:r>
            <a:r>
              <a:rPr lang="en-US" dirty="0" smtClean="0">
                <a:latin typeface="Courier New" panose="02070309020205020404" pitchFamily="49" charset="0"/>
              </a:rPr>
              <a:t>(a2)):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        result[</a:t>
            </a:r>
            <a:r>
              <a:rPr lang="en-US" b="1" dirty="0" err="1" smtClean="0">
                <a:latin typeface="Courier New" panose="02070309020205020404" pitchFamily="49" charset="0"/>
              </a:rPr>
              <a:t>len</a:t>
            </a:r>
            <a:r>
              <a:rPr lang="en-US" b="1" dirty="0" smtClean="0">
                <a:latin typeface="Courier New" panose="02070309020205020404" pitchFamily="49" charset="0"/>
              </a:rPr>
              <a:t>(a1) + </a:t>
            </a:r>
            <a:r>
              <a:rPr lang="en-US" b="1" dirty="0" err="1" smtClean="0">
                <a:latin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</a:rPr>
              <a:t>] = a2[</a:t>
            </a:r>
            <a:r>
              <a:rPr lang="en-US" dirty="0" err="1" smtClean="0">
                <a:latin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</a:rPr>
              <a:t>]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800" dirty="0">
                <a:latin typeface="Courier New" panose="02070309020205020404" pitchFamily="49" charset="0"/>
              </a:rPr>
              <a:t>    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    return result</a:t>
            </a:r>
          </a:p>
        </p:txBody>
      </p:sp>
    </p:spTree>
    <p:extLst>
      <p:ext uri="{BB962C8B-B14F-4D97-AF65-F5344CB8AC3E}">
        <p14:creationId xmlns:p14="http://schemas.microsoft.com/office/powerpoint/2010/main" val="2258101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List return answer 2</a:t>
            </a:r>
          </a:p>
        </p:txBody>
      </p:sp>
      <p:sp>
        <p:nvSpPr>
          <p:cNvPr id="37891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sz="18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Returns a new </a:t>
            </a:r>
            <a:r>
              <a:rPr lang="en-US" sz="18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list </a:t>
            </a:r>
            <a:r>
              <a:rPr 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containing all elements of a1,a2,a3.</a:t>
            </a: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 err="1" smtClean="0">
                <a:latin typeface="Courier New" panose="02070309020205020404" pitchFamily="49" charset="0"/>
              </a:rPr>
              <a:t>def</a:t>
            </a:r>
            <a:r>
              <a:rPr lang="en-US" sz="1800" dirty="0" smtClean="0">
                <a:latin typeface="Courier New" panose="02070309020205020404" pitchFamily="49" charset="0"/>
              </a:rPr>
              <a:t> merge3(a1</a:t>
            </a:r>
            <a:r>
              <a:rPr lang="en-US" sz="1800" dirty="0">
                <a:latin typeface="Courier New" panose="02070309020205020404" pitchFamily="49" charset="0"/>
              </a:rPr>
              <a:t>, </a:t>
            </a:r>
            <a:r>
              <a:rPr lang="en-US" sz="1800" dirty="0" smtClean="0">
                <a:latin typeface="Courier New" panose="02070309020205020404" pitchFamily="49" charset="0"/>
              </a:rPr>
              <a:t>a2</a:t>
            </a:r>
            <a:r>
              <a:rPr lang="en-US" sz="1800" dirty="0">
                <a:latin typeface="Courier New" panose="02070309020205020404" pitchFamily="49" charset="0"/>
              </a:rPr>
              <a:t>, </a:t>
            </a:r>
            <a:r>
              <a:rPr lang="en-US" sz="1800" dirty="0" smtClean="0">
                <a:latin typeface="Courier New" panose="02070309020205020404" pitchFamily="49" charset="0"/>
              </a:rPr>
              <a:t>a3):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</a:t>
            </a:r>
            <a:r>
              <a:rPr lang="en-US" sz="1800" dirty="0" smtClean="0">
                <a:latin typeface="Courier New" panose="02070309020205020404" pitchFamily="49" charset="0"/>
              </a:rPr>
              <a:t>a4 </a:t>
            </a:r>
            <a:r>
              <a:rPr lang="en-US" sz="1800" dirty="0">
                <a:latin typeface="Courier New" panose="02070309020205020404" pitchFamily="49" charset="0"/>
              </a:rPr>
              <a:t>= </a:t>
            </a:r>
            <a:r>
              <a:rPr lang="en-US" sz="1800" dirty="0" smtClean="0">
                <a:latin typeface="Courier New" panose="02070309020205020404" pitchFamily="49" charset="0"/>
              </a:rPr>
              <a:t>[0] * (</a:t>
            </a:r>
            <a:r>
              <a:rPr lang="en-US" sz="1800" dirty="0" err="1" smtClean="0">
                <a:latin typeface="Courier New" panose="02070309020205020404" pitchFamily="49" charset="0"/>
              </a:rPr>
              <a:t>len</a:t>
            </a:r>
            <a:r>
              <a:rPr lang="en-US" sz="1800" dirty="0" smtClean="0">
                <a:latin typeface="Courier New" panose="02070309020205020404" pitchFamily="49" charset="0"/>
              </a:rPr>
              <a:t>(a1) </a:t>
            </a:r>
            <a:r>
              <a:rPr lang="en-US" sz="1800" dirty="0">
                <a:latin typeface="Courier New" panose="02070309020205020404" pitchFamily="49" charset="0"/>
              </a:rPr>
              <a:t>+ </a:t>
            </a:r>
            <a:r>
              <a:rPr lang="en-US" sz="1800" dirty="0" err="1" smtClean="0">
                <a:latin typeface="Courier New" panose="02070309020205020404" pitchFamily="49" charset="0"/>
              </a:rPr>
              <a:t>len</a:t>
            </a:r>
            <a:r>
              <a:rPr lang="en-US" sz="1800" dirty="0" smtClean="0">
                <a:latin typeface="Courier New" panose="02070309020205020404" pitchFamily="49" charset="0"/>
              </a:rPr>
              <a:t>(a2) </a:t>
            </a:r>
            <a:r>
              <a:rPr lang="en-US" sz="1800" dirty="0">
                <a:latin typeface="Courier New" panose="02070309020205020404" pitchFamily="49" charset="0"/>
              </a:rPr>
              <a:t>+ </a:t>
            </a:r>
            <a:r>
              <a:rPr lang="en-US" sz="1800" dirty="0" err="1" smtClean="0">
                <a:latin typeface="Courier New" panose="02070309020205020404" pitchFamily="49" charset="0"/>
              </a:rPr>
              <a:t>len</a:t>
            </a:r>
            <a:r>
              <a:rPr lang="en-US" sz="1800" dirty="0" smtClean="0">
                <a:latin typeface="Courier New" panose="02070309020205020404" pitchFamily="49" charset="0"/>
              </a:rPr>
              <a:t>(a3)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800" dirty="0">
                <a:latin typeface="Courier New" panose="02070309020205020404" pitchFamily="49" charset="0"/>
              </a:rPr>
              <a:t>    </a:t>
            </a: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for </a:t>
            </a:r>
            <a:r>
              <a:rPr lang="en-US" sz="1800" dirty="0" err="1" smtClean="0">
                <a:latin typeface="Courier New" panose="02070309020205020404" pitchFamily="49" charset="0"/>
              </a:rPr>
              <a:t>i</a:t>
            </a:r>
            <a:r>
              <a:rPr lang="en-US" sz="1800" dirty="0" smtClean="0">
                <a:latin typeface="Courier New" panose="02070309020205020404" pitchFamily="49" charset="0"/>
              </a:rPr>
              <a:t> in range(0, </a:t>
            </a:r>
            <a:r>
              <a:rPr lang="en-US" sz="1800" dirty="0" err="1" smtClean="0">
                <a:latin typeface="Courier New" panose="02070309020205020404" pitchFamily="49" charset="0"/>
              </a:rPr>
              <a:t>len</a:t>
            </a:r>
            <a:r>
              <a:rPr lang="en-US" sz="1800" dirty="0" smtClean="0">
                <a:latin typeface="Courier New" panose="02070309020205020404" pitchFamily="49" charset="0"/>
              </a:rPr>
              <a:t>(a1)):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    a4[</a:t>
            </a:r>
            <a:r>
              <a:rPr lang="en-US" sz="1800" dirty="0" err="1">
                <a:latin typeface="Courier New" panose="02070309020205020404" pitchFamily="49" charset="0"/>
              </a:rPr>
              <a:t>i</a:t>
            </a:r>
            <a:r>
              <a:rPr lang="en-US" sz="1800" dirty="0">
                <a:latin typeface="Courier New" panose="02070309020205020404" pitchFamily="49" charset="0"/>
              </a:rPr>
              <a:t>] = a1[</a:t>
            </a:r>
            <a:r>
              <a:rPr lang="en-US" sz="1800" dirty="0" err="1">
                <a:latin typeface="Courier New" panose="02070309020205020404" pitchFamily="49" charset="0"/>
              </a:rPr>
              <a:t>i</a:t>
            </a:r>
            <a:r>
              <a:rPr lang="en-US" sz="1800" dirty="0" smtClean="0">
                <a:latin typeface="Courier New" panose="02070309020205020404" pitchFamily="49" charset="0"/>
              </a:rPr>
              <a:t>]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for </a:t>
            </a:r>
            <a:r>
              <a:rPr lang="en-US" sz="1800" dirty="0" err="1" smtClean="0">
                <a:latin typeface="Courier New" panose="02070309020205020404" pitchFamily="49" charset="0"/>
              </a:rPr>
              <a:t>i</a:t>
            </a:r>
            <a:r>
              <a:rPr lang="en-US" sz="1800" dirty="0" smtClean="0">
                <a:latin typeface="Courier New" panose="02070309020205020404" pitchFamily="49" charset="0"/>
              </a:rPr>
              <a:t> in range(0, </a:t>
            </a:r>
            <a:r>
              <a:rPr lang="en-US" sz="1800" dirty="0" err="1" smtClean="0">
                <a:latin typeface="Courier New" panose="02070309020205020404" pitchFamily="49" charset="0"/>
              </a:rPr>
              <a:t>len</a:t>
            </a:r>
            <a:r>
              <a:rPr lang="en-US" sz="1800" dirty="0" smtClean="0">
                <a:latin typeface="Courier New" panose="02070309020205020404" pitchFamily="49" charset="0"/>
              </a:rPr>
              <a:t>(a2)):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    </a:t>
            </a:r>
            <a:r>
              <a:rPr lang="en-US" sz="1800" dirty="0" smtClean="0">
                <a:latin typeface="Courier New" panose="02070309020205020404" pitchFamily="49" charset="0"/>
              </a:rPr>
              <a:t>a4[</a:t>
            </a:r>
            <a:r>
              <a:rPr lang="en-US" sz="1800" dirty="0" err="1" smtClean="0">
                <a:latin typeface="Courier New" panose="02070309020205020404" pitchFamily="49" charset="0"/>
              </a:rPr>
              <a:t>len</a:t>
            </a:r>
            <a:r>
              <a:rPr lang="en-US" sz="1800" dirty="0" smtClean="0">
                <a:latin typeface="Courier New" panose="02070309020205020404" pitchFamily="49" charset="0"/>
              </a:rPr>
              <a:t>(a1) </a:t>
            </a:r>
            <a:r>
              <a:rPr lang="en-US" sz="1800" dirty="0">
                <a:latin typeface="Courier New" panose="02070309020205020404" pitchFamily="49" charset="0"/>
              </a:rPr>
              <a:t>+ </a:t>
            </a:r>
            <a:r>
              <a:rPr lang="en-US" sz="1800" dirty="0" err="1">
                <a:latin typeface="Courier New" panose="02070309020205020404" pitchFamily="49" charset="0"/>
              </a:rPr>
              <a:t>i</a:t>
            </a:r>
            <a:r>
              <a:rPr lang="en-US" sz="1800" dirty="0">
                <a:latin typeface="Courier New" panose="02070309020205020404" pitchFamily="49" charset="0"/>
              </a:rPr>
              <a:t>] = a2[</a:t>
            </a:r>
            <a:r>
              <a:rPr lang="en-US" sz="1800" dirty="0" err="1">
                <a:latin typeface="Courier New" panose="02070309020205020404" pitchFamily="49" charset="0"/>
              </a:rPr>
              <a:t>i</a:t>
            </a:r>
            <a:r>
              <a:rPr lang="en-US" sz="1800" dirty="0" smtClean="0">
                <a:latin typeface="Courier New" panose="02070309020205020404" pitchFamily="49" charset="0"/>
              </a:rPr>
              <a:t>]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for </a:t>
            </a:r>
            <a:r>
              <a:rPr lang="en-US" sz="1800" dirty="0" err="1" smtClean="0">
                <a:latin typeface="Courier New" panose="02070309020205020404" pitchFamily="49" charset="0"/>
              </a:rPr>
              <a:t>i</a:t>
            </a:r>
            <a:r>
              <a:rPr lang="en-US" sz="1800" dirty="0" smtClean="0">
                <a:latin typeface="Courier New" panose="02070309020205020404" pitchFamily="49" charset="0"/>
              </a:rPr>
              <a:t> in range(0, </a:t>
            </a:r>
            <a:r>
              <a:rPr lang="en-US" sz="1800" dirty="0" err="1" smtClean="0">
                <a:latin typeface="Courier New" panose="02070309020205020404" pitchFamily="49" charset="0"/>
              </a:rPr>
              <a:t>len</a:t>
            </a:r>
            <a:r>
              <a:rPr lang="en-US" sz="1800" dirty="0" smtClean="0">
                <a:latin typeface="Courier New" panose="02070309020205020404" pitchFamily="49" charset="0"/>
              </a:rPr>
              <a:t>(a3)):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    </a:t>
            </a:r>
            <a:r>
              <a:rPr lang="en-US" sz="1800" dirty="0" smtClean="0">
                <a:latin typeface="Courier New" panose="02070309020205020404" pitchFamily="49" charset="0"/>
              </a:rPr>
              <a:t>a4[</a:t>
            </a:r>
            <a:r>
              <a:rPr lang="en-US" sz="1800" b="1" dirty="0" err="1" smtClean="0">
                <a:latin typeface="Courier New" panose="02070309020205020404" pitchFamily="49" charset="0"/>
              </a:rPr>
              <a:t>len</a:t>
            </a:r>
            <a:r>
              <a:rPr lang="en-US" sz="1800" b="1" dirty="0" smtClean="0">
                <a:latin typeface="Courier New" panose="02070309020205020404" pitchFamily="49" charset="0"/>
              </a:rPr>
              <a:t>(a1) </a:t>
            </a:r>
            <a:r>
              <a:rPr lang="en-US" sz="1800" b="1" dirty="0">
                <a:latin typeface="Courier New" panose="02070309020205020404" pitchFamily="49" charset="0"/>
              </a:rPr>
              <a:t>+ </a:t>
            </a:r>
            <a:r>
              <a:rPr lang="en-US" sz="1800" b="1" dirty="0" err="1" smtClean="0">
                <a:latin typeface="Courier New" panose="02070309020205020404" pitchFamily="49" charset="0"/>
              </a:rPr>
              <a:t>len</a:t>
            </a:r>
            <a:r>
              <a:rPr lang="en-US" sz="1800" b="1" dirty="0" smtClean="0">
                <a:latin typeface="Courier New" panose="02070309020205020404" pitchFamily="49" charset="0"/>
              </a:rPr>
              <a:t>(a2) </a:t>
            </a:r>
            <a:r>
              <a:rPr lang="en-US" sz="1800" b="1" dirty="0">
                <a:latin typeface="Courier New" panose="02070309020205020404" pitchFamily="49" charset="0"/>
              </a:rPr>
              <a:t>+ </a:t>
            </a:r>
            <a:r>
              <a:rPr lang="en-US" sz="1800" b="1" dirty="0" err="1">
                <a:latin typeface="Courier New" panose="02070309020205020404" pitchFamily="49" charset="0"/>
              </a:rPr>
              <a:t>i</a:t>
            </a:r>
            <a:r>
              <a:rPr lang="en-US" sz="1800" dirty="0">
                <a:latin typeface="Courier New" panose="02070309020205020404" pitchFamily="49" charset="0"/>
              </a:rPr>
              <a:t>] = a3[</a:t>
            </a:r>
            <a:r>
              <a:rPr lang="en-US" sz="1800" dirty="0" err="1">
                <a:latin typeface="Courier New" panose="02070309020205020404" pitchFamily="49" charset="0"/>
              </a:rPr>
              <a:t>i</a:t>
            </a:r>
            <a:r>
              <a:rPr lang="en-US" sz="1800" dirty="0" smtClean="0">
                <a:latin typeface="Courier New" panose="02070309020205020404" pitchFamily="49" charset="0"/>
              </a:rPr>
              <a:t>]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800" dirty="0">
                <a:latin typeface="Courier New" panose="02070309020205020404" pitchFamily="49" charset="0"/>
              </a:rPr>
              <a:t>    </a:t>
            </a: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return </a:t>
            </a:r>
            <a:r>
              <a:rPr lang="en-US" sz="1800" dirty="0" smtClean="0">
                <a:latin typeface="Courier New" panose="02070309020205020404" pitchFamily="49" charset="0"/>
              </a:rPr>
              <a:t>a4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sz="18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Shorter version that calls merge.</a:t>
            </a: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 err="1" smtClean="0">
                <a:latin typeface="Courier New" panose="02070309020205020404" pitchFamily="49" charset="0"/>
              </a:rPr>
              <a:t>def</a:t>
            </a:r>
            <a:r>
              <a:rPr lang="en-US" sz="1800" dirty="0" smtClean="0">
                <a:latin typeface="Courier New" panose="02070309020205020404" pitchFamily="49" charset="0"/>
              </a:rPr>
              <a:t> merge3(a1</a:t>
            </a:r>
            <a:r>
              <a:rPr lang="en-US" sz="1800" dirty="0">
                <a:latin typeface="Courier New" panose="02070309020205020404" pitchFamily="49" charset="0"/>
              </a:rPr>
              <a:t>, </a:t>
            </a:r>
            <a:r>
              <a:rPr lang="en-US" sz="1800" dirty="0" smtClean="0">
                <a:latin typeface="Courier New" panose="02070309020205020404" pitchFamily="49" charset="0"/>
              </a:rPr>
              <a:t>a2</a:t>
            </a:r>
            <a:r>
              <a:rPr lang="en-US" sz="1800" dirty="0">
                <a:latin typeface="Courier New" panose="02070309020205020404" pitchFamily="49" charset="0"/>
              </a:rPr>
              <a:t>, </a:t>
            </a:r>
            <a:r>
              <a:rPr lang="en-US" sz="1800" dirty="0" smtClean="0">
                <a:latin typeface="Courier New" panose="02070309020205020404" pitchFamily="49" charset="0"/>
              </a:rPr>
              <a:t>a3):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return </a:t>
            </a:r>
            <a:r>
              <a:rPr lang="en-US" sz="1800" b="1" dirty="0">
                <a:latin typeface="Courier New" panose="02070309020205020404" pitchFamily="49" charset="0"/>
              </a:rPr>
              <a:t>merge(merge(a1, a2), a3</a:t>
            </a:r>
            <a:r>
              <a:rPr lang="en-US" sz="1800" b="1" dirty="0" smtClean="0">
                <a:latin typeface="Courier New" panose="02070309020205020404" pitchFamily="49" charset="0"/>
              </a:rPr>
              <a:t>)</a:t>
            </a:r>
            <a:endParaRPr lang="en-US" sz="1800" b="1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0154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Value/Reference Semantics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517301"/>
            <a:ext cx="10515600" cy="4669710"/>
          </a:xfrm>
        </p:spPr>
        <p:txBody>
          <a:bodyPr>
            <a:normAutofit fontScale="77500" lnSpcReduction="20000"/>
          </a:bodyPr>
          <a:lstStyle/>
          <a:p>
            <a:pPr>
              <a:buFont typeface="Wingdings 2" charset="0"/>
              <a:buChar char=""/>
              <a:defRPr/>
            </a:pPr>
            <a:r>
              <a:rPr lang="en-US" dirty="0" smtClean="0">
                <a:ea typeface="ＭＳ Ｐゴシック" charset="-128"/>
              </a:rPr>
              <a:t>Variables of type </a:t>
            </a:r>
            <a:r>
              <a:rPr lang="en-US" dirty="0" err="1" smtClean="0">
                <a:ea typeface="ＭＳ Ｐゴシック" charset="-128"/>
              </a:rPr>
              <a:t>int</a:t>
            </a:r>
            <a:r>
              <a:rPr lang="en-US" dirty="0" smtClean="0">
                <a:ea typeface="ＭＳ Ｐゴシック" charset="-128"/>
              </a:rPr>
              <a:t>, float, </a:t>
            </a:r>
            <a:r>
              <a:rPr lang="en-US" dirty="0" err="1" smtClean="0">
                <a:ea typeface="ＭＳ Ｐゴシック" charset="-128"/>
              </a:rPr>
              <a:t>boolean</a:t>
            </a:r>
            <a:r>
              <a:rPr lang="en-US" dirty="0" smtClean="0">
                <a:ea typeface="ＭＳ Ｐゴシック" charset="-128"/>
              </a:rPr>
              <a:t>, store values directly:</a:t>
            </a:r>
          </a:p>
          <a:p>
            <a:pPr>
              <a:buFont typeface="Wingdings 2" charset="0"/>
              <a:buChar char=""/>
              <a:defRPr/>
            </a:pPr>
            <a:endParaRPr lang="en-US" dirty="0">
              <a:ea typeface="ＭＳ Ｐゴシック" charset="-128"/>
            </a:endParaRPr>
          </a:p>
          <a:p>
            <a:pPr>
              <a:buFont typeface="Wingdings 2" charset="0"/>
              <a:buChar char=""/>
              <a:defRPr/>
            </a:pPr>
            <a:endParaRPr lang="en-US" dirty="0" smtClean="0">
              <a:ea typeface="ＭＳ Ｐゴシック" charset="-128"/>
            </a:endParaRPr>
          </a:p>
          <a:p>
            <a:pPr>
              <a:buFont typeface="Wingdings 2" charset="0"/>
              <a:buChar char=""/>
              <a:defRPr/>
            </a:pPr>
            <a:r>
              <a:rPr lang="en-US" dirty="0" smtClean="0">
                <a:ea typeface="ＭＳ Ｐゴシック" charset="-128"/>
              </a:rPr>
              <a:t>Values are copied from one variable to another:</a:t>
            </a:r>
          </a:p>
          <a:p>
            <a:pPr marL="0" indent="0">
              <a:buNone/>
              <a:defRPr/>
            </a:pPr>
            <a:r>
              <a:rPr lang="en-US" sz="2000" dirty="0">
                <a:latin typeface="Courier New" charset="0"/>
                <a:ea typeface="ＭＳ Ｐゴシック" charset="0"/>
              </a:rPr>
              <a:t>	cats = </a:t>
            </a:r>
            <a:r>
              <a:rPr lang="en-US" sz="2000" dirty="0" smtClean="0">
                <a:latin typeface="Courier New" charset="0"/>
                <a:ea typeface="ＭＳ Ｐゴシック" charset="0"/>
              </a:rPr>
              <a:t>age</a:t>
            </a:r>
            <a:endParaRPr lang="en-US" sz="2000" dirty="0">
              <a:latin typeface="Courier New" charset="0"/>
              <a:ea typeface="ＭＳ Ｐゴシック" charset="0"/>
            </a:endParaRPr>
          </a:p>
          <a:p>
            <a:pPr>
              <a:buFont typeface="Wingdings 2" charset="0"/>
              <a:buChar char=""/>
              <a:defRPr/>
            </a:pPr>
            <a:endParaRPr lang="en-US" dirty="0">
              <a:ea typeface="ＭＳ Ｐゴシック" charset="-128"/>
            </a:endParaRPr>
          </a:p>
          <a:p>
            <a:pPr>
              <a:buFont typeface="Wingdings 2" charset="0"/>
              <a:buChar char=""/>
              <a:defRPr/>
            </a:pPr>
            <a:r>
              <a:rPr lang="en-US" dirty="0" smtClean="0">
                <a:ea typeface="ＭＳ Ｐゴシック" charset="-128"/>
              </a:rPr>
              <a:t>Variables of object types store references to memory:</a:t>
            </a:r>
          </a:p>
          <a:p>
            <a:pPr>
              <a:buFont typeface="Wingdings 2" charset="0"/>
              <a:buChar char=""/>
              <a:defRPr/>
            </a:pPr>
            <a:endParaRPr lang="en-US" dirty="0">
              <a:ea typeface="ＭＳ Ｐゴシック" charset="-128"/>
            </a:endParaRPr>
          </a:p>
          <a:p>
            <a:pPr>
              <a:buFont typeface="Wingdings 2" charset="0"/>
              <a:buChar char=""/>
              <a:defRPr/>
            </a:pPr>
            <a:endParaRPr lang="en-US" dirty="0" smtClean="0">
              <a:ea typeface="ＭＳ Ｐゴシック" charset="-128"/>
            </a:endParaRPr>
          </a:p>
          <a:p>
            <a:pPr>
              <a:buFont typeface="Wingdings 2" charset="0"/>
              <a:buChar char=""/>
              <a:defRPr/>
            </a:pPr>
            <a:endParaRPr lang="en-US" dirty="0">
              <a:ea typeface="ＭＳ Ｐゴシック" charset="-128"/>
            </a:endParaRPr>
          </a:p>
          <a:p>
            <a:pPr>
              <a:buFont typeface="Wingdings 2" charset="0"/>
              <a:buChar char=""/>
              <a:defRPr/>
            </a:pPr>
            <a:endParaRPr lang="en-US" dirty="0" smtClean="0">
              <a:ea typeface="ＭＳ Ｐゴシック" charset="-128"/>
            </a:endParaRPr>
          </a:p>
          <a:p>
            <a:pPr>
              <a:buFont typeface="Wingdings 2" charset="0"/>
              <a:buChar char=""/>
              <a:defRPr/>
            </a:pPr>
            <a:r>
              <a:rPr lang="en-US" dirty="0" smtClean="0">
                <a:ea typeface="ＭＳ Ｐゴシック" charset="-128"/>
              </a:rPr>
              <a:t>References are copied from one variable to another:</a:t>
            </a:r>
          </a:p>
          <a:p>
            <a:pPr marL="0" indent="0">
              <a:buNone/>
              <a:defRPr/>
            </a:pPr>
            <a:r>
              <a:rPr lang="en-US" sz="2000" dirty="0">
                <a:latin typeface="Courier New" charset="0"/>
                <a:ea typeface="ＭＳ Ｐゴシック" charset="0"/>
              </a:rPr>
              <a:t>	scores = </a:t>
            </a:r>
            <a:r>
              <a:rPr lang="en-US" sz="2000" dirty="0" smtClean="0">
                <a:latin typeface="Courier New" charset="0"/>
                <a:ea typeface="ＭＳ Ｐゴシック" charset="0"/>
              </a:rPr>
              <a:t>grades</a:t>
            </a:r>
            <a:endParaRPr lang="en-US" sz="2000" dirty="0">
              <a:latin typeface="Courier New" charset="0"/>
              <a:ea typeface="ＭＳ Ｐゴシック" charset="0"/>
            </a:endParaRPr>
          </a:p>
          <a:p>
            <a:pPr>
              <a:buFont typeface="Wingdings 2" charset="0"/>
              <a:buChar char=""/>
              <a:defRPr/>
            </a:pPr>
            <a:endParaRPr lang="en-US" dirty="0">
              <a:ea typeface="ＭＳ Ｐゴシック" charset="-128"/>
            </a:endParaRPr>
          </a:p>
        </p:txBody>
      </p:sp>
      <p:graphicFrame>
        <p:nvGraphicFramePr>
          <p:cNvPr id="8" name="Group 49"/>
          <p:cNvGraphicFramePr>
            <a:graphicFrameLocks noGrp="1"/>
          </p:cNvGraphicFramePr>
          <p:nvPr/>
        </p:nvGraphicFramePr>
        <p:xfrm>
          <a:off x="5791200" y="4419600"/>
          <a:ext cx="3429000" cy="1041400"/>
        </p:xfrm>
        <a:graphic>
          <a:graphicData uri="http://schemas.openxmlformats.org/drawingml/2006/table">
            <a:tbl>
              <a:tblPr/>
              <a:tblGrid>
                <a:gridCol w="1182688"/>
                <a:gridCol w="749300"/>
                <a:gridCol w="747712"/>
                <a:gridCol w="749300"/>
              </a:tblGrid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index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value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89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78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93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2743200" y="1905000"/>
          <a:ext cx="1931988" cy="520700"/>
        </p:xfrm>
        <a:graphic>
          <a:graphicData uri="http://schemas.openxmlformats.org/drawingml/2006/table">
            <a:tbl>
              <a:tblPr/>
              <a:tblGrid>
                <a:gridCol w="1182688"/>
                <a:gridCol w="749300"/>
              </a:tblGrid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age</a:t>
                      </a:r>
                      <a:endParaRPr kumimoji="0" lang="en-US" sz="20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20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6019800" y="1905000"/>
          <a:ext cx="1931988" cy="520700"/>
        </p:xfrm>
        <a:graphic>
          <a:graphicData uri="http://schemas.openxmlformats.org/drawingml/2006/table">
            <a:tbl>
              <a:tblPr/>
              <a:tblGrid>
                <a:gridCol w="1182688"/>
                <a:gridCol w="749300"/>
              </a:tblGrid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cats</a:t>
                      </a:r>
                      <a:endParaRPr kumimoji="0" lang="en-US" sz="20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3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4724400" y="3048000"/>
          <a:ext cx="1931988" cy="520700"/>
        </p:xfrm>
        <a:graphic>
          <a:graphicData uri="http://schemas.openxmlformats.org/drawingml/2006/table">
            <a:tbl>
              <a:tblPr/>
              <a:tblGrid>
                <a:gridCol w="1182688"/>
                <a:gridCol w="749300"/>
              </a:tblGrid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age</a:t>
                      </a:r>
                      <a:endParaRPr kumimoji="0" lang="en-US" sz="20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20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8001000" y="3048000"/>
          <a:ext cx="1931988" cy="520700"/>
        </p:xfrm>
        <a:graphic>
          <a:graphicData uri="http://schemas.openxmlformats.org/drawingml/2006/table">
            <a:tbl>
              <a:tblPr/>
              <a:tblGrid>
                <a:gridCol w="1182688"/>
                <a:gridCol w="749300"/>
              </a:tblGrid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cats</a:t>
                      </a:r>
                      <a:endParaRPr kumimoji="0" lang="en-US" sz="20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20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2971800" y="4724400"/>
          <a:ext cx="1931988" cy="520700"/>
        </p:xfrm>
        <a:graphic>
          <a:graphicData uri="http://schemas.openxmlformats.org/drawingml/2006/table">
            <a:tbl>
              <a:tblPr/>
              <a:tblGrid>
                <a:gridCol w="1182688"/>
                <a:gridCol w="749300"/>
              </a:tblGrid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grades</a:t>
                      </a:r>
                      <a:endParaRPr kumimoji="0" lang="en-US" sz="20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4" name="Rectangle 13"/>
          <p:cNvSpPr>
            <a:spLocks noChangeArrowheads="1"/>
          </p:cNvSpPr>
          <p:nvPr/>
        </p:nvSpPr>
        <p:spPr bwMode="auto">
          <a:xfrm flipH="1" flipV="1">
            <a:off x="4495800" y="4953000"/>
            <a:ext cx="76200" cy="76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7150" dist="38100" dir="5400000" algn="ctr" rotWithShape="0">
              <a:srgbClr val="06333E">
                <a:alpha val="48000"/>
              </a:srgbClr>
            </a:outerShdw>
          </a:effectLst>
        </p:spPr>
        <p:txBody>
          <a:bodyPr anchor="ctr"/>
          <a:lstStyle/>
          <a:p>
            <a:pPr algn="ctr">
              <a:spcBef>
                <a:spcPts val="500"/>
              </a:spcBef>
              <a:buClr>
                <a:srgbClr val="800080"/>
              </a:buClr>
              <a:buSzPct val="55000"/>
              <a:buFont typeface="Wingdings" charset="0"/>
              <a:buChar char="n"/>
              <a:defRPr/>
            </a:pPr>
            <a:endParaRPr lang="en-US">
              <a:solidFill>
                <a:schemeClr val="lt1"/>
              </a:solidFill>
            </a:endParaRPr>
          </a:p>
        </p:txBody>
      </p:sp>
      <p:cxnSp>
        <p:nvCxnSpPr>
          <p:cNvPr id="16" name="Curved Connector 15"/>
          <p:cNvCxnSpPr>
            <a:cxnSpLocks noChangeShapeType="1"/>
            <a:stCxn id="14" idx="0"/>
          </p:cNvCxnSpPr>
          <p:nvPr/>
        </p:nvCxnSpPr>
        <p:spPr bwMode="auto">
          <a:xfrm rot="5400000" flipH="1" flipV="1">
            <a:off x="5200650" y="4210050"/>
            <a:ext cx="152400" cy="1485900"/>
          </a:xfrm>
          <a:prstGeom prst="curvedConnector4">
            <a:avLst>
              <a:gd name="adj1" fmla="val -150000"/>
              <a:gd name="adj2" fmla="val 51282"/>
            </a:avLst>
          </a:prstGeom>
          <a:noFill/>
          <a:ln w="25400">
            <a:solidFill>
              <a:srgbClr val="000000"/>
            </a:solidFill>
            <a:round/>
            <a:headEnd/>
            <a:tailEnd type="arrow" w="med" len="med"/>
          </a:ln>
          <a:effectLst>
            <a:outerShdw blurRad="57150" dist="38100" dir="5400000" algn="ctr" rotWithShape="0">
              <a:srgbClr val="06333E">
                <a:alpha val="48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5562600" y="6172200"/>
          <a:ext cx="1931988" cy="520700"/>
        </p:xfrm>
        <a:graphic>
          <a:graphicData uri="http://schemas.openxmlformats.org/drawingml/2006/table">
            <a:tbl>
              <a:tblPr/>
              <a:tblGrid>
                <a:gridCol w="1182688"/>
                <a:gridCol w="749300"/>
              </a:tblGrid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scores</a:t>
                      </a:r>
                      <a:endParaRPr kumimoji="0" lang="en-US" sz="20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9" name="Rectangle 18"/>
          <p:cNvSpPr>
            <a:spLocks noChangeArrowheads="1"/>
          </p:cNvSpPr>
          <p:nvPr/>
        </p:nvSpPr>
        <p:spPr bwMode="auto">
          <a:xfrm flipH="1" flipV="1">
            <a:off x="7086600" y="6400800"/>
            <a:ext cx="76200" cy="76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7150" dist="38100" dir="5400000" algn="ctr" rotWithShape="0">
              <a:srgbClr val="06333E">
                <a:alpha val="48000"/>
              </a:srgbClr>
            </a:outerShdw>
          </a:effectLst>
        </p:spPr>
        <p:txBody>
          <a:bodyPr anchor="ctr"/>
          <a:lstStyle/>
          <a:p>
            <a:pPr algn="ctr">
              <a:spcBef>
                <a:spcPts val="500"/>
              </a:spcBef>
              <a:buClr>
                <a:srgbClr val="800080"/>
              </a:buClr>
              <a:buSzPct val="55000"/>
              <a:buFont typeface="Wingdings" charset="0"/>
              <a:buChar char="n"/>
              <a:defRPr/>
            </a:pPr>
            <a:endParaRPr lang="en-US">
              <a:solidFill>
                <a:schemeClr val="lt1"/>
              </a:solidFill>
            </a:endParaRPr>
          </a:p>
        </p:txBody>
      </p:sp>
      <p:cxnSp>
        <p:nvCxnSpPr>
          <p:cNvPr id="20" name="Curved Connector 19"/>
          <p:cNvCxnSpPr>
            <a:cxnSpLocks noChangeShapeType="1"/>
            <a:stCxn id="19" idx="0"/>
          </p:cNvCxnSpPr>
          <p:nvPr/>
        </p:nvCxnSpPr>
        <p:spPr bwMode="auto">
          <a:xfrm rot="5400000" flipH="1" flipV="1">
            <a:off x="7404100" y="4660900"/>
            <a:ext cx="1536700" cy="2095500"/>
          </a:xfrm>
          <a:prstGeom prst="curvedConnector4">
            <a:avLst>
              <a:gd name="adj1" fmla="val -14875"/>
              <a:gd name="adj2" fmla="val 110907"/>
            </a:avLst>
          </a:prstGeom>
          <a:noFill/>
          <a:ln w="25400">
            <a:solidFill>
              <a:srgbClr val="000000"/>
            </a:solidFill>
            <a:round/>
            <a:headEnd/>
            <a:tailEnd type="arrow" w="med" len="med"/>
          </a:ln>
          <a:effectLst>
            <a:outerShdw blurRad="57150" dist="38100" dir="5400000" algn="ctr" rotWithShape="0">
              <a:srgbClr val="06333E">
                <a:alpha val="48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492908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9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 txBox="1">
            <a:spLocks/>
          </p:cNvSpPr>
          <p:nvPr/>
        </p:nvSpPr>
        <p:spPr bwMode="auto">
          <a:xfrm>
            <a:off x="2209800" y="2693989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EB641B"/>
              </a:buClr>
              <a:buSzPct val="95000"/>
              <a:buFont typeface="Wingdings 2" panose="05020102010507070707" pitchFamily="18" charset="2"/>
              <a:buChar char="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EB641B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sz="4400" dirty="0">
                <a:solidFill>
                  <a:schemeClr val="tx2"/>
                </a:solidFill>
              </a:rPr>
              <a:t>T</a:t>
            </a:r>
            <a:r>
              <a:rPr lang="en-US" sz="4400" dirty="0" smtClean="0">
                <a:solidFill>
                  <a:schemeClr val="tx2"/>
                </a:solidFill>
              </a:rPr>
              <a:t>allying</a:t>
            </a:r>
            <a:endParaRPr lang="en-US" sz="4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431075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multi-counter problem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Problem: Write a function </a:t>
            </a:r>
            <a:r>
              <a:rPr lang="en-US" dirty="0" err="1" smtClean="0">
                <a:latin typeface="Courier New" panose="02070309020205020404" pitchFamily="49" charset="0"/>
              </a:rPr>
              <a:t>most_frequent_digit</a:t>
            </a:r>
            <a:r>
              <a:rPr lang="en-US" dirty="0" smtClean="0"/>
              <a:t> that returns the digit value that occurs most frequently in a number.</a:t>
            </a:r>
            <a:endParaRPr lang="en-US" sz="900" dirty="0"/>
          </a:p>
          <a:p>
            <a:pPr lvl="1" eaLnBrk="1" hangingPunct="1"/>
            <a:endParaRPr lang="en-US" dirty="0" smtClean="0"/>
          </a:p>
          <a:p>
            <a:pPr lvl="1" eaLnBrk="1" hangingPunct="1"/>
            <a:r>
              <a:rPr lang="en-US" dirty="0" smtClean="0"/>
              <a:t>Example: The number 669260267 contains:</a:t>
            </a:r>
            <a:br>
              <a:rPr lang="en-US" dirty="0" smtClean="0"/>
            </a:br>
            <a:r>
              <a:rPr lang="en-US" dirty="0" smtClean="0"/>
              <a:t>		 one 0, two 2s, four 6es, one 7, and one 9.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</a:t>
            </a:r>
            <a:r>
              <a:rPr lang="en-US" dirty="0" err="1" smtClean="0">
                <a:latin typeface="Courier New" panose="02070309020205020404" pitchFamily="49" charset="0"/>
              </a:rPr>
              <a:t>most_frequent_digit</a:t>
            </a:r>
            <a:r>
              <a:rPr lang="en-US" dirty="0" smtClean="0">
                <a:latin typeface="Courier New" panose="02070309020205020404" pitchFamily="49" charset="0"/>
              </a:rPr>
              <a:t>(</a:t>
            </a:r>
            <a:r>
              <a:rPr lang="en-US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66</a:t>
            </a:r>
            <a:r>
              <a:rPr lang="en-US" dirty="0" smtClean="0">
                <a:latin typeface="Courier New" panose="02070309020205020404" pitchFamily="49" charset="0"/>
              </a:rPr>
              <a:t>92</a:t>
            </a:r>
            <a:r>
              <a:rPr lang="en-US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6</a:t>
            </a:r>
            <a:r>
              <a:rPr lang="en-US" dirty="0" smtClean="0">
                <a:latin typeface="Courier New" panose="02070309020205020404" pitchFamily="49" charset="0"/>
              </a:rPr>
              <a:t>02</a:t>
            </a:r>
            <a:r>
              <a:rPr lang="en-US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6</a:t>
            </a:r>
            <a:r>
              <a:rPr lang="en-US" dirty="0" smtClean="0">
                <a:latin typeface="Courier New" panose="02070309020205020404" pitchFamily="49" charset="0"/>
              </a:rPr>
              <a:t>7)</a:t>
            </a:r>
            <a:r>
              <a:rPr lang="en-US" dirty="0" smtClean="0"/>
              <a:t> returns 6.</a:t>
            </a:r>
          </a:p>
          <a:p>
            <a:pPr lvl="1" eaLnBrk="1" hangingPunct="1"/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/>
            <a:r>
              <a:rPr lang="en-US" dirty="0" smtClean="0"/>
              <a:t>If there is a tie, return the digit with the lower value.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</a:t>
            </a:r>
            <a:r>
              <a:rPr lang="en-US" dirty="0" err="1" smtClean="0">
                <a:latin typeface="Courier New" panose="02070309020205020404" pitchFamily="49" charset="0"/>
              </a:rPr>
              <a:t>most_frequent_digit</a:t>
            </a:r>
            <a:r>
              <a:rPr lang="en-US" dirty="0" smtClean="0">
                <a:latin typeface="Courier New" panose="02070309020205020404" pitchFamily="49" charset="0"/>
              </a:rPr>
              <a:t>(571</a:t>
            </a:r>
            <a:r>
              <a:rPr lang="en-US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3</a:t>
            </a:r>
            <a:r>
              <a:rPr lang="en-US" dirty="0" smtClean="0">
                <a:latin typeface="Courier New" panose="02070309020205020404" pitchFamily="49" charset="0"/>
              </a:rPr>
              <a:t>520</a:t>
            </a:r>
            <a:r>
              <a:rPr lang="en-US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3</a:t>
            </a:r>
            <a:r>
              <a:rPr lang="en-US" dirty="0" smtClean="0">
                <a:latin typeface="Courier New" panose="02070309020205020404" pitchFamily="49" charset="0"/>
              </a:rPr>
              <a:t>)</a:t>
            </a:r>
            <a:r>
              <a:rPr lang="en-US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 </a:t>
            </a:r>
            <a:r>
              <a:rPr lang="en-US" dirty="0" smtClean="0"/>
              <a:t> returns 3.</a:t>
            </a:r>
          </a:p>
        </p:txBody>
      </p:sp>
    </p:spTree>
    <p:extLst>
      <p:ext uri="{BB962C8B-B14F-4D97-AF65-F5344CB8AC3E}">
        <p14:creationId xmlns:p14="http://schemas.microsoft.com/office/powerpoint/2010/main" val="17743365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multi-counter problem</a:t>
            </a:r>
          </a:p>
        </p:txBody>
      </p:sp>
      <p:sp>
        <p:nvSpPr>
          <p:cNvPr id="965635" name="Content Placeholder 2"/>
          <p:cNvSpPr>
            <a:spLocks noGrp="1"/>
          </p:cNvSpPr>
          <p:nvPr>
            <p:ph idx="4294967295"/>
          </p:nvPr>
        </p:nvSpPr>
        <p:spPr/>
        <p:txBody>
          <a:bodyPr>
            <a:normAutofit fontScale="77500" lnSpcReduction="20000"/>
          </a:bodyPr>
          <a:lstStyle/>
          <a:p>
            <a:pPr eaLnBrk="1" hangingPunct="1"/>
            <a:r>
              <a:rPr lang="en-US" dirty="0" smtClean="0"/>
              <a:t>We could declare 10 counter variables ...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	</a:t>
            </a:r>
            <a:r>
              <a:rPr lang="en-US" sz="1800" dirty="0" smtClean="0">
                <a:latin typeface="Courier New" panose="02070309020205020404" pitchFamily="49" charset="0"/>
              </a:rPr>
              <a:t>counter0</a:t>
            </a:r>
            <a:r>
              <a:rPr lang="en-US" sz="1800" dirty="0">
                <a:latin typeface="Courier New" panose="02070309020205020404" pitchFamily="49" charset="0"/>
              </a:rPr>
              <a:t>, counter1, counter2, counter3, counter4, 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	</a:t>
            </a:r>
            <a:r>
              <a:rPr lang="en-US" sz="1800" dirty="0" smtClean="0">
                <a:latin typeface="Courier New" panose="02070309020205020404" pitchFamily="49" charset="0"/>
              </a:rPr>
              <a:t>counter5</a:t>
            </a:r>
            <a:r>
              <a:rPr lang="en-US" sz="1800" dirty="0">
                <a:latin typeface="Courier New" panose="02070309020205020404" pitchFamily="49" charset="0"/>
              </a:rPr>
              <a:t>, counter6, counter7, counter8, </a:t>
            </a:r>
            <a:r>
              <a:rPr lang="en-US" sz="1800" dirty="0" smtClean="0">
                <a:latin typeface="Courier New" panose="02070309020205020404" pitchFamily="49" charset="0"/>
              </a:rPr>
              <a:t>counter9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</a:pPr>
            <a:endParaRPr lang="en-US" dirty="0" smtClean="0"/>
          </a:p>
          <a:p>
            <a:pPr lvl="1" eaLnBrk="1" hangingPunct="1">
              <a:lnSpc>
                <a:spcPct val="70000"/>
              </a:lnSpc>
            </a:pPr>
            <a:endParaRPr lang="en-US" dirty="0" smtClean="0"/>
          </a:p>
          <a:p>
            <a:pPr eaLnBrk="1" hangingPunct="1"/>
            <a:r>
              <a:rPr lang="en-US" dirty="0" smtClean="0"/>
              <a:t>But a better solution is to use a list of size 10.</a:t>
            </a:r>
          </a:p>
          <a:p>
            <a:pPr lvl="1" eaLnBrk="1" hangingPunct="1"/>
            <a:r>
              <a:rPr lang="en-US" dirty="0" smtClean="0"/>
              <a:t>The element at index </a:t>
            </a:r>
            <a:r>
              <a:rPr lang="en-US" i="1" dirty="0" err="1" smtClean="0"/>
              <a:t>i</a:t>
            </a:r>
            <a:r>
              <a:rPr lang="en-US" dirty="0" smtClean="0"/>
              <a:t> will store the counter for digit value </a:t>
            </a:r>
            <a:r>
              <a:rPr lang="en-US" i="1" dirty="0" err="1" smtClean="0"/>
              <a:t>i</a:t>
            </a:r>
            <a:r>
              <a:rPr lang="en-US" dirty="0" smtClean="0"/>
              <a:t>.</a:t>
            </a:r>
          </a:p>
          <a:p>
            <a:pPr lvl="1" eaLnBrk="1" hangingPunct="1"/>
            <a:r>
              <a:rPr lang="en-US" dirty="0" smtClean="0"/>
              <a:t>Example for 669260267: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lvl="1" eaLnBrk="1" hangingPunct="1"/>
            <a:r>
              <a:rPr lang="en-US" dirty="0" smtClean="0"/>
              <a:t>How do we build such an list?  And how does it help?</a:t>
            </a:r>
          </a:p>
        </p:txBody>
      </p:sp>
      <p:graphicFrame>
        <p:nvGraphicFramePr>
          <p:cNvPr id="4" name="Group 4"/>
          <p:cNvGraphicFramePr>
            <a:graphicFrameLocks noGrp="1"/>
          </p:cNvGraphicFramePr>
          <p:nvPr/>
        </p:nvGraphicFramePr>
        <p:xfrm>
          <a:off x="2743201" y="4267200"/>
          <a:ext cx="6416675" cy="1041400"/>
        </p:xfrm>
        <a:graphic>
          <a:graphicData uri="http://schemas.openxmlformats.org/drawingml/2006/table">
            <a:tbl>
              <a:tblPr/>
              <a:tblGrid>
                <a:gridCol w="874713"/>
                <a:gridCol w="554037"/>
                <a:gridCol w="554038"/>
                <a:gridCol w="554037"/>
                <a:gridCol w="554038"/>
                <a:gridCol w="555625"/>
                <a:gridCol w="554037"/>
                <a:gridCol w="554038"/>
                <a:gridCol w="554037"/>
                <a:gridCol w="554038"/>
                <a:gridCol w="554037"/>
              </a:tblGrid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index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7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9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value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1217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65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65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6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656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63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6563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Creating a list of tallies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	</a:t>
            </a:r>
            <a:r>
              <a:rPr lang="en-US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assume n = 669260267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b="1" dirty="0" smtClean="0">
                <a:latin typeface="Courier New" panose="02070309020205020404" pitchFamily="49" charset="0"/>
              </a:rPr>
              <a:t>	counts = [0] * 10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while n &gt; 0: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	    </a:t>
            </a:r>
            <a:r>
              <a:rPr lang="en-US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pluck off a digit and add to proper counter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    digit = n % 10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b="1" dirty="0" smtClean="0">
                <a:latin typeface="Courier New" panose="02070309020205020404" pitchFamily="49" charset="0"/>
              </a:rPr>
              <a:t>	    counts[digit] += 1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    n = n // 10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</a:t>
            </a:r>
          </a:p>
        </p:txBody>
      </p:sp>
      <p:graphicFrame>
        <p:nvGraphicFramePr>
          <p:cNvPr id="1841156" name="Group 4"/>
          <p:cNvGraphicFramePr>
            <a:graphicFrameLocks noGrp="1"/>
          </p:cNvGraphicFramePr>
          <p:nvPr>
            <p:extLst/>
          </p:nvPr>
        </p:nvGraphicFramePr>
        <p:xfrm>
          <a:off x="2610854" y="4659429"/>
          <a:ext cx="6416675" cy="1041400"/>
        </p:xfrm>
        <a:graphic>
          <a:graphicData uri="http://schemas.openxmlformats.org/drawingml/2006/table">
            <a:tbl>
              <a:tblPr/>
              <a:tblGrid>
                <a:gridCol w="874713"/>
                <a:gridCol w="554037"/>
                <a:gridCol w="554038"/>
                <a:gridCol w="554037"/>
                <a:gridCol w="554038"/>
                <a:gridCol w="555625"/>
                <a:gridCol w="554037"/>
                <a:gridCol w="554038"/>
                <a:gridCol w="554037"/>
                <a:gridCol w="554038"/>
                <a:gridCol w="554037"/>
              </a:tblGrid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index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7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9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value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36962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Lists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list</a:t>
            </a:r>
            <a:r>
              <a:rPr lang="en-US" dirty="0" smtClean="0"/>
              <a:t>: object that stores many values.</a:t>
            </a:r>
          </a:p>
          <a:p>
            <a:pPr lvl="1" eaLnBrk="1" hangingPunct="1"/>
            <a:r>
              <a:rPr lang="en-US" b="1" dirty="0" smtClean="0"/>
              <a:t>element</a:t>
            </a:r>
            <a:r>
              <a:rPr lang="en-US" dirty="0" smtClean="0"/>
              <a:t>: One value in a list.</a:t>
            </a:r>
          </a:p>
          <a:p>
            <a:pPr lvl="1" eaLnBrk="1" hangingPunct="1"/>
            <a:r>
              <a:rPr lang="en-US" b="1" dirty="0" smtClean="0"/>
              <a:t>index</a:t>
            </a:r>
            <a:r>
              <a:rPr lang="en-US" dirty="0" smtClean="0"/>
              <a:t>: A 0-based integer to access an element from an list.</a:t>
            </a:r>
          </a:p>
        </p:txBody>
      </p:sp>
      <p:graphicFrame>
        <p:nvGraphicFramePr>
          <p:cNvPr id="1824772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3774381"/>
              </p:ext>
            </p:extLst>
          </p:nvPr>
        </p:nvGraphicFramePr>
        <p:xfrm>
          <a:off x="2574926" y="3251200"/>
          <a:ext cx="7242316" cy="1282700"/>
        </p:xfrm>
        <a:graphic>
          <a:graphicData uri="http://schemas.openxmlformats.org/drawingml/2006/table">
            <a:tbl>
              <a:tblPr/>
              <a:tblGrid>
                <a:gridCol w="987262"/>
                <a:gridCol w="751383"/>
                <a:gridCol w="662356"/>
                <a:gridCol w="462239"/>
                <a:gridCol w="625327"/>
                <a:gridCol w="627117"/>
                <a:gridCol w="625326"/>
                <a:gridCol w="625327"/>
                <a:gridCol w="625326"/>
                <a:gridCol w="625327"/>
                <a:gridCol w="625326"/>
              </a:tblGrid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index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-10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-9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-8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-7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-6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-5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-4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-3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-2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-1   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value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49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-6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14376" name="Group 55"/>
          <p:cNvGrpSpPr>
            <a:grpSpLocks/>
          </p:cNvGrpSpPr>
          <p:nvPr/>
        </p:nvGrpSpPr>
        <p:grpSpPr bwMode="auto">
          <a:xfrm>
            <a:off x="3049624" y="4635360"/>
            <a:ext cx="7199695" cy="863600"/>
            <a:chOff x="999" y="3600"/>
            <a:chExt cx="3954" cy="544"/>
          </a:xfrm>
        </p:grpSpPr>
        <p:grpSp>
          <p:nvGrpSpPr>
            <p:cNvPr id="14377" name="Group 56"/>
            <p:cNvGrpSpPr>
              <a:grpSpLocks/>
            </p:cNvGrpSpPr>
            <p:nvPr/>
          </p:nvGrpSpPr>
          <p:grpSpPr bwMode="auto">
            <a:xfrm>
              <a:off x="999" y="3600"/>
              <a:ext cx="825" cy="544"/>
              <a:chOff x="999" y="3600"/>
              <a:chExt cx="825" cy="544"/>
            </a:xfrm>
          </p:grpSpPr>
          <p:sp>
            <p:nvSpPr>
              <p:cNvPr id="14384" name="Line 57"/>
              <p:cNvSpPr>
                <a:spLocks noChangeShapeType="1"/>
              </p:cNvSpPr>
              <p:nvPr/>
            </p:nvSpPr>
            <p:spPr bwMode="auto">
              <a:xfrm flipV="1">
                <a:off x="1392" y="3600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385" name="Text Box 58"/>
              <p:cNvSpPr txBox="1">
                <a:spLocks noChangeArrowheads="1"/>
              </p:cNvSpPr>
              <p:nvPr/>
            </p:nvSpPr>
            <p:spPr bwMode="auto">
              <a:xfrm>
                <a:off x="999" y="3888"/>
                <a:ext cx="825" cy="25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EB641B"/>
                  </a:buClr>
                  <a:buSzPct val="95000"/>
                  <a:buFont typeface="Wingdings 2" panose="05020102010507070707" pitchFamily="18" charset="2"/>
                  <a:buChar char=""/>
                  <a:defRPr sz="22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85000"/>
                  <a:buFont typeface="Wingdings 2" panose="05020102010507070707" pitchFamily="18" charset="2"/>
                  <a:buChar char="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 2" panose="05020102010507070707" pitchFamily="18" charset="2"/>
                  <a:buChar char=""/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EB641B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2000">
                    <a:latin typeface="Tahoma" panose="020B0604030504040204" pitchFamily="34" charset="0"/>
                  </a:rPr>
                  <a:t>element 0</a:t>
                </a:r>
              </a:p>
            </p:txBody>
          </p:sp>
        </p:grpSp>
        <p:grpSp>
          <p:nvGrpSpPr>
            <p:cNvPr id="14378" name="Group 59"/>
            <p:cNvGrpSpPr>
              <a:grpSpLocks/>
            </p:cNvGrpSpPr>
            <p:nvPr/>
          </p:nvGrpSpPr>
          <p:grpSpPr bwMode="auto">
            <a:xfrm>
              <a:off x="2391" y="3600"/>
              <a:ext cx="825" cy="544"/>
              <a:chOff x="999" y="3600"/>
              <a:chExt cx="825" cy="544"/>
            </a:xfrm>
          </p:grpSpPr>
          <p:sp>
            <p:nvSpPr>
              <p:cNvPr id="14382" name="Line 60"/>
              <p:cNvSpPr>
                <a:spLocks noChangeShapeType="1"/>
              </p:cNvSpPr>
              <p:nvPr/>
            </p:nvSpPr>
            <p:spPr bwMode="auto">
              <a:xfrm flipV="1">
                <a:off x="1392" y="3600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383" name="Text Box 61"/>
              <p:cNvSpPr txBox="1">
                <a:spLocks noChangeArrowheads="1"/>
              </p:cNvSpPr>
              <p:nvPr/>
            </p:nvSpPr>
            <p:spPr bwMode="auto">
              <a:xfrm>
                <a:off x="999" y="3888"/>
                <a:ext cx="825" cy="25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EB641B"/>
                  </a:buClr>
                  <a:buSzPct val="95000"/>
                  <a:buFont typeface="Wingdings 2" panose="05020102010507070707" pitchFamily="18" charset="2"/>
                  <a:buChar char=""/>
                  <a:defRPr sz="22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85000"/>
                  <a:buFont typeface="Wingdings 2" panose="05020102010507070707" pitchFamily="18" charset="2"/>
                  <a:buChar char="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 2" panose="05020102010507070707" pitchFamily="18" charset="2"/>
                  <a:buChar char=""/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EB641B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2000">
                    <a:latin typeface="Tahoma" panose="020B0604030504040204" pitchFamily="34" charset="0"/>
                  </a:rPr>
                  <a:t>element 4</a:t>
                </a:r>
              </a:p>
            </p:txBody>
          </p:sp>
        </p:grpSp>
        <p:grpSp>
          <p:nvGrpSpPr>
            <p:cNvPr id="14379" name="Group 62"/>
            <p:cNvGrpSpPr>
              <a:grpSpLocks/>
            </p:cNvGrpSpPr>
            <p:nvPr/>
          </p:nvGrpSpPr>
          <p:grpSpPr bwMode="auto">
            <a:xfrm>
              <a:off x="4128" y="3600"/>
              <a:ext cx="825" cy="544"/>
              <a:chOff x="999" y="3600"/>
              <a:chExt cx="825" cy="544"/>
            </a:xfrm>
          </p:grpSpPr>
          <p:sp>
            <p:nvSpPr>
              <p:cNvPr id="14380" name="Line 63"/>
              <p:cNvSpPr>
                <a:spLocks noChangeShapeType="1"/>
              </p:cNvSpPr>
              <p:nvPr/>
            </p:nvSpPr>
            <p:spPr bwMode="auto">
              <a:xfrm flipV="1">
                <a:off x="1392" y="3600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381" name="Text Box 64"/>
              <p:cNvSpPr txBox="1">
                <a:spLocks noChangeArrowheads="1"/>
              </p:cNvSpPr>
              <p:nvPr/>
            </p:nvSpPr>
            <p:spPr bwMode="auto">
              <a:xfrm>
                <a:off x="999" y="3888"/>
                <a:ext cx="825" cy="25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EB641B"/>
                  </a:buClr>
                  <a:buSzPct val="95000"/>
                  <a:buFont typeface="Wingdings 2" panose="05020102010507070707" pitchFamily="18" charset="2"/>
                  <a:buChar char=""/>
                  <a:defRPr sz="22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85000"/>
                  <a:buFont typeface="Wingdings 2" panose="05020102010507070707" pitchFamily="18" charset="2"/>
                  <a:buChar char="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 2" panose="05020102010507070707" pitchFamily="18" charset="2"/>
                  <a:buChar char=""/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EB641B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2000">
                    <a:latin typeface="Tahoma" panose="020B0604030504040204" pitchFamily="34" charset="0"/>
                  </a:rPr>
                  <a:t>element 9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5636826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Tally solution</a:t>
            </a:r>
          </a:p>
        </p:txBody>
      </p:sp>
      <p:sp>
        <p:nvSpPr>
          <p:cNvPr id="13315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sz="18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Returns the digit value that occurs most frequently in n</a:t>
            </a:r>
            <a:r>
              <a:rPr lang="en-US" sz="18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.</a:t>
            </a: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sz="18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Breaks ties by choosing the smaller value.</a:t>
            </a: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 err="1" smtClean="0">
                <a:latin typeface="Courier New" panose="02070309020205020404" pitchFamily="49" charset="0"/>
              </a:rPr>
              <a:t>def</a:t>
            </a:r>
            <a:r>
              <a:rPr lang="en-US" sz="1800" dirty="0" smtClean="0">
                <a:latin typeface="Courier New" panose="02070309020205020404" pitchFamily="49" charset="0"/>
              </a:rPr>
              <a:t> </a:t>
            </a:r>
            <a:r>
              <a:rPr lang="en-US" sz="1800" dirty="0" err="1" smtClean="0">
                <a:latin typeface="Courier New" panose="02070309020205020404" pitchFamily="49" charset="0"/>
              </a:rPr>
              <a:t>most_frequent_digit</a:t>
            </a:r>
            <a:r>
              <a:rPr lang="en-US" sz="1800" dirty="0" smtClean="0">
                <a:latin typeface="Courier New" panose="02070309020205020404" pitchFamily="49" charset="0"/>
              </a:rPr>
              <a:t>(n):</a:t>
            </a:r>
            <a:endParaRPr lang="en-US" sz="1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</a:t>
            </a:r>
            <a:r>
              <a:rPr lang="en-US" sz="1800" dirty="0" smtClean="0">
                <a:latin typeface="Courier New" panose="02070309020205020404" pitchFamily="49" charset="0"/>
              </a:rPr>
              <a:t>counts </a:t>
            </a:r>
            <a:r>
              <a:rPr lang="en-US" sz="1800" dirty="0">
                <a:latin typeface="Courier New" panose="02070309020205020404" pitchFamily="49" charset="0"/>
              </a:rPr>
              <a:t>= </a:t>
            </a:r>
            <a:r>
              <a:rPr lang="en-US" sz="1800" dirty="0" smtClean="0">
                <a:latin typeface="Courier New" panose="02070309020205020404" pitchFamily="49" charset="0"/>
              </a:rPr>
              <a:t>[0] * 10</a:t>
            </a:r>
            <a:endParaRPr lang="en-US" sz="1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while </a:t>
            </a:r>
            <a:r>
              <a:rPr lang="en-US" sz="1800" dirty="0" smtClean="0">
                <a:latin typeface="Courier New" panose="02070309020205020404" pitchFamily="49" charset="0"/>
              </a:rPr>
              <a:t>n </a:t>
            </a:r>
            <a:r>
              <a:rPr lang="en-US" sz="1800" dirty="0">
                <a:latin typeface="Courier New" panose="02070309020205020404" pitchFamily="49" charset="0"/>
              </a:rPr>
              <a:t>&gt; </a:t>
            </a:r>
            <a:r>
              <a:rPr lang="en-US" sz="1800" dirty="0" smtClean="0">
                <a:latin typeface="Courier New" panose="02070309020205020404" pitchFamily="49" charset="0"/>
              </a:rPr>
              <a:t>0:</a:t>
            </a:r>
            <a:endParaRPr lang="en-US" sz="1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    </a:t>
            </a:r>
            <a:r>
              <a:rPr lang="en-US" sz="1800" dirty="0" smtClean="0">
                <a:latin typeface="Courier New" panose="02070309020205020404" pitchFamily="49" charset="0"/>
              </a:rPr>
              <a:t>digit </a:t>
            </a:r>
            <a:r>
              <a:rPr lang="en-US" sz="1800" dirty="0">
                <a:latin typeface="Courier New" panose="02070309020205020404" pitchFamily="49" charset="0"/>
              </a:rPr>
              <a:t>= n % </a:t>
            </a:r>
            <a:r>
              <a:rPr lang="en-US" sz="1800" dirty="0" smtClean="0">
                <a:latin typeface="Courier New" panose="02070309020205020404" pitchFamily="49" charset="0"/>
              </a:rPr>
              <a:t>10  </a:t>
            </a:r>
            <a:r>
              <a:rPr 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8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# </a:t>
            </a:r>
            <a:r>
              <a:rPr 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pluck off a digit and tally it</a:t>
            </a: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    counts[digit</a:t>
            </a:r>
            <a:r>
              <a:rPr lang="en-US" sz="1800" dirty="0" smtClean="0">
                <a:latin typeface="Courier New" panose="02070309020205020404" pitchFamily="49" charset="0"/>
              </a:rPr>
              <a:t>] += 1</a:t>
            </a:r>
            <a:endParaRPr lang="en-US" sz="1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    n = n </a:t>
            </a:r>
            <a:r>
              <a:rPr lang="en-US" sz="1800" dirty="0" smtClean="0">
                <a:latin typeface="Courier New" panose="02070309020205020404" pitchFamily="49" charset="0"/>
              </a:rPr>
              <a:t>// 10</a:t>
            </a:r>
            <a:endParaRPr lang="en-US" sz="1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800" dirty="0">
                <a:latin typeface="Courier New" panose="02070309020205020404" pitchFamily="49" charset="0"/>
              </a:rPr>
              <a:t>    </a:t>
            </a: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    #</a:t>
            </a:r>
            <a:r>
              <a:rPr lang="en-US" sz="18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find the most frequently occurring digit</a:t>
            </a: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</a:t>
            </a:r>
            <a:r>
              <a:rPr lang="en-US" sz="1800" dirty="0" err="1" smtClean="0">
                <a:latin typeface="Courier New" panose="02070309020205020404" pitchFamily="49" charset="0"/>
              </a:rPr>
              <a:t>best_index</a:t>
            </a:r>
            <a:r>
              <a:rPr lang="en-US" sz="1800" dirty="0" smtClean="0">
                <a:latin typeface="Courier New" panose="02070309020205020404" pitchFamily="49" charset="0"/>
              </a:rPr>
              <a:t> </a:t>
            </a:r>
            <a:r>
              <a:rPr lang="en-US" sz="1800" dirty="0">
                <a:latin typeface="Courier New" panose="02070309020205020404" pitchFamily="49" charset="0"/>
              </a:rPr>
              <a:t>= </a:t>
            </a:r>
            <a:r>
              <a:rPr lang="en-US" sz="1800" dirty="0" smtClean="0">
                <a:latin typeface="Courier New" panose="02070309020205020404" pitchFamily="49" charset="0"/>
              </a:rPr>
              <a:t>0</a:t>
            </a:r>
            <a:endParaRPr lang="en-US" sz="1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for </a:t>
            </a:r>
            <a:r>
              <a:rPr lang="en-US" sz="1800" dirty="0" err="1" smtClean="0">
                <a:latin typeface="Courier New" panose="02070309020205020404" pitchFamily="49" charset="0"/>
              </a:rPr>
              <a:t>i</a:t>
            </a:r>
            <a:r>
              <a:rPr lang="en-US" sz="1800" dirty="0" smtClean="0">
                <a:latin typeface="Courier New" panose="02070309020205020404" pitchFamily="49" charset="0"/>
              </a:rPr>
              <a:t> in range(1, </a:t>
            </a:r>
            <a:r>
              <a:rPr lang="en-US" sz="1800" dirty="0" err="1" smtClean="0">
                <a:latin typeface="Courier New" panose="02070309020205020404" pitchFamily="49" charset="0"/>
              </a:rPr>
              <a:t>len</a:t>
            </a:r>
            <a:r>
              <a:rPr lang="en-US" sz="1800" dirty="0" smtClean="0">
                <a:latin typeface="Courier New" panose="02070309020205020404" pitchFamily="49" charset="0"/>
              </a:rPr>
              <a:t>(counts)): </a:t>
            </a:r>
            <a:endParaRPr lang="en-US" sz="1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    if </a:t>
            </a:r>
            <a:r>
              <a:rPr lang="en-US" sz="1800" dirty="0" smtClean="0">
                <a:latin typeface="Courier New" panose="02070309020205020404" pitchFamily="49" charset="0"/>
              </a:rPr>
              <a:t>counts[</a:t>
            </a:r>
            <a:r>
              <a:rPr lang="en-US" sz="1800" dirty="0" err="1" smtClean="0">
                <a:latin typeface="Courier New" panose="02070309020205020404" pitchFamily="49" charset="0"/>
              </a:rPr>
              <a:t>i</a:t>
            </a:r>
            <a:r>
              <a:rPr lang="en-US" sz="1800" dirty="0">
                <a:latin typeface="Courier New" panose="02070309020205020404" pitchFamily="49" charset="0"/>
              </a:rPr>
              <a:t>] &gt; </a:t>
            </a:r>
            <a:r>
              <a:rPr lang="en-US" sz="1800" dirty="0" smtClean="0">
                <a:latin typeface="Courier New" panose="02070309020205020404" pitchFamily="49" charset="0"/>
              </a:rPr>
              <a:t>counts[</a:t>
            </a:r>
            <a:r>
              <a:rPr lang="en-US" sz="1800" dirty="0" err="1" smtClean="0">
                <a:latin typeface="Courier New" panose="02070309020205020404" pitchFamily="49" charset="0"/>
              </a:rPr>
              <a:t>best_index</a:t>
            </a:r>
            <a:r>
              <a:rPr lang="en-US" sz="1800" dirty="0" smtClean="0">
                <a:latin typeface="Courier New" panose="02070309020205020404" pitchFamily="49" charset="0"/>
              </a:rPr>
              <a:t>]:</a:t>
            </a:r>
            <a:endParaRPr lang="en-US" sz="1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        </a:t>
            </a:r>
            <a:r>
              <a:rPr lang="en-US" sz="1800" dirty="0" err="1" smtClean="0">
                <a:latin typeface="Courier New" panose="02070309020205020404" pitchFamily="49" charset="0"/>
              </a:rPr>
              <a:t>best_index</a:t>
            </a:r>
            <a:r>
              <a:rPr lang="en-US" sz="1800" dirty="0" smtClean="0">
                <a:latin typeface="Courier New" panose="02070309020205020404" pitchFamily="49" charset="0"/>
              </a:rPr>
              <a:t> </a:t>
            </a:r>
            <a:r>
              <a:rPr lang="en-US" sz="1800" dirty="0">
                <a:latin typeface="Courier New" panose="02070309020205020404" pitchFamily="49" charset="0"/>
              </a:rPr>
              <a:t>= </a:t>
            </a:r>
            <a:r>
              <a:rPr lang="en-US" sz="1800" dirty="0" err="1" smtClean="0">
                <a:latin typeface="Courier New" panose="02070309020205020404" pitchFamily="49" charset="0"/>
              </a:rPr>
              <a:t>i</a:t>
            </a:r>
            <a:endParaRPr lang="en-US" sz="1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 smtClean="0">
                <a:latin typeface="Courier New" panose="02070309020205020404" pitchFamily="49" charset="0"/>
              </a:rPr>
              <a:t>    return </a:t>
            </a:r>
            <a:r>
              <a:rPr lang="en-US" sz="1800" dirty="0" err="1" smtClean="0">
                <a:latin typeface="Courier New" panose="02070309020205020404" pitchFamily="49" charset="0"/>
              </a:rPr>
              <a:t>best_index</a:t>
            </a:r>
            <a:endParaRPr lang="en-US" sz="180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5695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Section attendance question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110000"/>
              </a:lnSpc>
            </a:pPr>
            <a:r>
              <a:rPr lang="en-US" dirty="0" smtClean="0"/>
              <a:t>Read a file of section attendance (</a:t>
            </a:r>
            <a:r>
              <a:rPr lang="en-US" i="1" dirty="0" smtClean="0"/>
              <a:t>see next slide</a:t>
            </a:r>
            <a:r>
              <a:rPr lang="en-US" dirty="0" smtClean="0"/>
              <a:t>):</a:t>
            </a:r>
          </a:p>
          <a:p>
            <a:pPr lvl="1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sz="1800" dirty="0" err="1">
                <a:latin typeface="Courier New" panose="02070309020205020404" pitchFamily="49" charset="0"/>
              </a:rPr>
              <a:t>yynyyynayayynyyyayanyyyaynayyayyanayyyanyayna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sz="1800" dirty="0" err="1">
                <a:latin typeface="Courier New" panose="02070309020205020404" pitchFamily="49" charset="0"/>
              </a:rPr>
              <a:t>ayyanyyyyayanaayyanayyyananayayaynyayayynynya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sz="1800" dirty="0" err="1">
                <a:latin typeface="Courier New" panose="02070309020205020404" pitchFamily="49" charset="0"/>
              </a:rPr>
              <a:t>yyayaynyyayyanynnyyyayyanayaynannnyyayyayayny</a:t>
            </a:r>
            <a:endParaRPr lang="en-US" sz="1800" dirty="0"/>
          </a:p>
          <a:p>
            <a:pPr eaLnBrk="1" hangingPunct="1">
              <a:lnSpc>
                <a:spcPct val="110000"/>
              </a:lnSpc>
            </a:pPr>
            <a:r>
              <a:rPr lang="en-US" dirty="0" smtClean="0"/>
              <a:t>And produce the following output:</a:t>
            </a:r>
          </a:p>
          <a:p>
            <a:pPr lvl="1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Section 1</a:t>
            </a:r>
          </a:p>
          <a:p>
            <a:pPr lvl="1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Student points: </a:t>
            </a:r>
            <a:r>
              <a:rPr lang="en-US" sz="1800" dirty="0" smtClean="0">
                <a:latin typeface="Courier New" panose="02070309020205020404" pitchFamily="49" charset="0"/>
              </a:rPr>
              <a:t>[20, </a:t>
            </a:r>
            <a:r>
              <a:rPr lang="en-US" sz="1800" dirty="0">
                <a:latin typeface="Courier New" panose="02070309020205020404" pitchFamily="49" charset="0"/>
              </a:rPr>
              <a:t>16, 17, 14, 11]</a:t>
            </a:r>
          </a:p>
          <a:p>
            <a:pPr lvl="1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Student grades: [100.0, 80.0, 85.0, 70.0, 55.0]</a:t>
            </a:r>
          </a:p>
          <a:p>
            <a:pPr lvl="1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Section 2</a:t>
            </a:r>
          </a:p>
          <a:p>
            <a:pPr lvl="1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Student points: [16, 19, 14, 14, 8]</a:t>
            </a:r>
          </a:p>
          <a:p>
            <a:pPr lvl="1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Student grades: [80.0, 95.0, 70.0, 70.0, 40.0]</a:t>
            </a:r>
          </a:p>
          <a:p>
            <a:pPr lvl="1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Section 3</a:t>
            </a:r>
          </a:p>
          <a:p>
            <a:pPr lvl="1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Student points: [16, 15, 16, 18, 14]</a:t>
            </a:r>
          </a:p>
          <a:p>
            <a:pPr lvl="1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Student grades: [80.0, 75.0, 80.0, 90.0, 70.0]</a:t>
            </a:r>
          </a:p>
          <a:p>
            <a:pPr lvl="1" eaLnBrk="1" hangingPunct="1">
              <a:lnSpc>
                <a:spcPct val="50000"/>
              </a:lnSpc>
              <a:buFont typeface="Wingdings" panose="05000000000000000000" pitchFamily="2" charset="2"/>
              <a:buNone/>
            </a:pP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Char char="•"/>
            </a:pPr>
            <a:r>
              <a:rPr lang="en-US" sz="1800" dirty="0"/>
              <a:t>Students earn 3 points for each section attended up to </a:t>
            </a:r>
            <a:r>
              <a:rPr lang="en-US" sz="1800" dirty="0" smtClean="0"/>
              <a:t>20.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8640980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2675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fontScale="92500" lnSpcReduction="20000"/>
          </a:bodyPr>
          <a:lstStyle/>
          <a:p>
            <a:pPr lvl="1">
              <a:buNone/>
              <a:tabLst>
                <a:tab pos="7089775" algn="l"/>
              </a:tabLst>
            </a:pPr>
            <a:endParaRPr lang="en-US" sz="800">
              <a:latin typeface="Courier New" panose="02070309020205020404" pitchFamily="49" charset="0"/>
            </a:endParaRPr>
          </a:p>
          <a:p>
            <a:pPr lvl="1">
              <a:buNone/>
              <a:tabLst>
                <a:tab pos="7089775" algn="l"/>
              </a:tabLst>
            </a:pPr>
            <a:endParaRPr lang="en-US" smtClean="0">
              <a:latin typeface="Courier New" panose="02070309020205020404" pitchFamily="49" charset="0"/>
            </a:endParaRPr>
          </a:p>
          <a:p>
            <a:pPr lvl="1">
              <a:buNone/>
              <a:tabLst>
                <a:tab pos="7089775" algn="l"/>
              </a:tabLst>
            </a:pPr>
            <a:endParaRPr lang="en-US" smtClean="0">
              <a:latin typeface="Courier New" panose="02070309020205020404" pitchFamily="49" charset="0"/>
            </a:endParaRPr>
          </a:p>
          <a:p>
            <a:pPr lvl="1">
              <a:buNone/>
              <a:tabLst>
                <a:tab pos="7089775" algn="l"/>
              </a:tabLst>
            </a:pPr>
            <a:endParaRPr lang="en-US" smtClean="0">
              <a:latin typeface="Courier New" panose="02070309020205020404" pitchFamily="49" charset="0"/>
            </a:endParaRPr>
          </a:p>
          <a:p>
            <a:pPr lvl="1">
              <a:buNone/>
              <a:tabLst>
                <a:tab pos="7089775" algn="l"/>
              </a:tabLst>
            </a:pPr>
            <a:endParaRPr lang="en-US" smtClean="0">
              <a:latin typeface="Courier New" panose="02070309020205020404" pitchFamily="49" charset="0"/>
            </a:endParaRPr>
          </a:p>
          <a:p>
            <a:pPr lvl="1">
              <a:buNone/>
              <a:tabLst>
                <a:tab pos="7089775" algn="l"/>
              </a:tabLst>
            </a:pPr>
            <a:endParaRPr lang="en-US" smtClean="0">
              <a:latin typeface="Courier New" panose="02070309020205020404" pitchFamily="49" charset="0"/>
            </a:endParaRPr>
          </a:p>
          <a:p>
            <a:pPr lvl="1">
              <a:buNone/>
              <a:tabLst>
                <a:tab pos="7089775" algn="l"/>
              </a:tabLst>
            </a:pPr>
            <a:endParaRPr lang="en-US" smtClean="0">
              <a:latin typeface="Courier New" panose="02070309020205020404" pitchFamily="49" charset="0"/>
            </a:endParaRPr>
          </a:p>
          <a:p>
            <a:pPr lvl="1">
              <a:buNone/>
              <a:tabLst>
                <a:tab pos="7089775" algn="l"/>
              </a:tabLst>
            </a:pPr>
            <a:endParaRPr lang="en-US" sz="900">
              <a:latin typeface="Courier New" panose="02070309020205020404" pitchFamily="49" charset="0"/>
            </a:endParaRPr>
          </a:p>
          <a:p>
            <a:pPr lvl="1">
              <a:buNone/>
              <a:tabLst>
                <a:tab pos="7089775" algn="l"/>
              </a:tabLst>
            </a:pPr>
            <a:endParaRPr lang="en-US" sz="900">
              <a:latin typeface="Courier New" panose="02070309020205020404" pitchFamily="49" charset="0"/>
            </a:endParaRPr>
          </a:p>
          <a:p>
            <a:pPr lvl="1">
              <a:tabLst>
                <a:tab pos="7089775" algn="l"/>
              </a:tabLst>
            </a:pPr>
            <a:r>
              <a:rPr lang="en-US" smtClean="0"/>
              <a:t>Each line represents a section.</a:t>
            </a:r>
          </a:p>
          <a:p>
            <a:pPr lvl="1">
              <a:tabLst>
                <a:tab pos="7089775" algn="l"/>
              </a:tabLst>
            </a:pPr>
            <a:r>
              <a:rPr lang="en-US" smtClean="0"/>
              <a:t>A line consists of 9 weeks' worth of data.</a:t>
            </a:r>
          </a:p>
          <a:p>
            <a:pPr lvl="2">
              <a:tabLst>
                <a:tab pos="7089775" algn="l"/>
              </a:tabLst>
            </a:pPr>
            <a:r>
              <a:rPr lang="en-US" smtClean="0"/>
              <a:t>Each week has 5 characters because there are 5 students.</a:t>
            </a:r>
          </a:p>
          <a:p>
            <a:pPr lvl="1">
              <a:tabLst>
                <a:tab pos="7089775" algn="l"/>
              </a:tabLst>
            </a:pPr>
            <a:r>
              <a:rPr lang="en-US" smtClean="0"/>
              <a:t>Within each week, each character represents one student.</a:t>
            </a:r>
          </a:p>
          <a:p>
            <a:pPr lvl="2">
              <a:tabLst>
                <a:tab pos="7089775" algn="l"/>
              </a:tabLst>
            </a:pPr>
            <a:r>
              <a:rPr lang="en-US" smtClean="0">
                <a:latin typeface="Courier New" panose="02070309020205020404" pitchFamily="49" charset="0"/>
              </a:rPr>
              <a:t>a</a:t>
            </a:r>
            <a:r>
              <a:rPr lang="en-US" smtClean="0"/>
              <a:t> means the student was absent	(+0 points)</a:t>
            </a:r>
          </a:p>
          <a:p>
            <a:pPr lvl="2">
              <a:tabLst>
                <a:tab pos="7089775" algn="l"/>
              </a:tabLst>
            </a:pPr>
            <a:r>
              <a:rPr lang="en-US" smtClean="0">
                <a:latin typeface="Courier New" panose="02070309020205020404" pitchFamily="49" charset="0"/>
              </a:rPr>
              <a:t>n</a:t>
            </a:r>
            <a:r>
              <a:rPr lang="en-US" smtClean="0"/>
              <a:t> means they attended but didn't do the problems	(+1 points)</a:t>
            </a:r>
          </a:p>
          <a:p>
            <a:pPr lvl="2">
              <a:tabLst>
                <a:tab pos="7089775" algn="l"/>
              </a:tabLst>
            </a:pPr>
            <a:r>
              <a:rPr lang="en-US" smtClean="0">
                <a:latin typeface="Courier New" panose="02070309020205020404" pitchFamily="49" charset="0"/>
              </a:rPr>
              <a:t>y</a:t>
            </a:r>
            <a:r>
              <a:rPr lang="en-US" smtClean="0"/>
              <a:t> means they attended and did the problems	(+3 points)</a:t>
            </a: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Section input file</a:t>
            </a:r>
          </a:p>
        </p:txBody>
      </p:sp>
      <p:graphicFrame>
        <p:nvGraphicFramePr>
          <p:cNvPr id="1052759" name="Group 87"/>
          <p:cNvGraphicFramePr>
            <a:graphicFrameLocks noGrp="1"/>
          </p:cNvGraphicFramePr>
          <p:nvPr/>
        </p:nvGraphicFramePr>
        <p:xfrm>
          <a:off x="1600200" y="2347914"/>
          <a:ext cx="8705850" cy="1127616"/>
        </p:xfrm>
        <a:graphic>
          <a:graphicData uri="http://schemas.openxmlformats.org/drawingml/2006/table">
            <a:tbl>
              <a:tblPr/>
              <a:tblGrid>
                <a:gridCol w="1663700"/>
                <a:gridCol w="7042150"/>
              </a:tblGrid>
              <a:tr h="1127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</a:endParaRPr>
                    </a:p>
                  </a:txBody>
                  <a:tcPr marT="45648" marB="45648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yynyyynayayynyyyayanyyyaynayyayyanayyyanyayna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ayyanyyyyayanaayyanayyyananayayaynyayayynynya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yyayaynyyayyanynnyyyayyanayaynannnyyayyayayny</a:t>
                      </a:r>
                    </a:p>
                  </a:txBody>
                  <a:tcPr marT="45648" marB="45648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052781" name="Group 109"/>
          <p:cNvGraphicFramePr>
            <a:graphicFrameLocks noGrp="1"/>
          </p:cNvGraphicFramePr>
          <p:nvPr/>
        </p:nvGraphicFramePr>
        <p:xfrm>
          <a:off x="1600200" y="1971675"/>
          <a:ext cx="8705850" cy="508000"/>
        </p:xfrm>
        <a:graphic>
          <a:graphicData uri="http://schemas.openxmlformats.org/drawingml/2006/table">
            <a:tbl>
              <a:tblPr/>
              <a:tblGrid>
                <a:gridCol w="1663700"/>
                <a:gridCol w="704215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week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  1    2    3    4    5    6    7    8    9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052780" name="Group 108"/>
          <p:cNvGraphicFramePr>
            <a:graphicFrameLocks noGrp="1"/>
          </p:cNvGraphicFramePr>
          <p:nvPr/>
        </p:nvGraphicFramePr>
        <p:xfrm>
          <a:off x="1600200" y="1541463"/>
          <a:ext cx="8705850" cy="508000"/>
        </p:xfrm>
        <a:graphic>
          <a:graphicData uri="http://schemas.openxmlformats.org/drawingml/2006/table">
            <a:tbl>
              <a:tblPr/>
              <a:tblGrid>
                <a:gridCol w="1663700"/>
                <a:gridCol w="704215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student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123451234512345123451234512345123451234512345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52733" name="Rectangle 15"/>
          <p:cNvSpPr>
            <a:spLocks noChangeArrowheads="1"/>
          </p:cNvSpPr>
          <p:nvPr/>
        </p:nvSpPr>
        <p:spPr bwMode="auto">
          <a:xfrm>
            <a:off x="3352800" y="2403476"/>
            <a:ext cx="6858000" cy="327025"/>
          </a:xfrm>
          <a:prstGeom prst="rect">
            <a:avLst/>
          </a:prstGeom>
          <a:noFill/>
          <a:ln w="9525">
            <a:solidFill>
              <a:srgbClr val="8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EB641B"/>
              </a:buClr>
              <a:buSzPct val="95000"/>
              <a:buFont typeface="Wingdings 2" panose="05020102010507070707" pitchFamily="18" charset="2"/>
              <a:buChar char="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EB641B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sz="1800"/>
          </a:p>
        </p:txBody>
      </p:sp>
      <p:grpSp>
        <p:nvGrpSpPr>
          <p:cNvPr id="2" name="Group 141"/>
          <p:cNvGrpSpPr>
            <a:grpSpLocks/>
          </p:cNvGrpSpPr>
          <p:nvPr/>
        </p:nvGrpSpPr>
        <p:grpSpPr bwMode="auto">
          <a:xfrm>
            <a:off x="3352800" y="2405064"/>
            <a:ext cx="6858000" cy="327025"/>
            <a:chOff x="1200" y="960"/>
            <a:chExt cx="4320" cy="206"/>
          </a:xfrm>
        </p:grpSpPr>
        <p:sp>
          <p:nvSpPr>
            <p:cNvPr id="15386" name="Rectangle 15"/>
            <p:cNvSpPr>
              <a:spLocks noChangeArrowheads="1"/>
            </p:cNvSpPr>
            <p:nvPr/>
          </p:nvSpPr>
          <p:spPr bwMode="auto">
            <a:xfrm>
              <a:off x="1200" y="960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/>
            </a:p>
          </p:txBody>
        </p:sp>
        <p:sp>
          <p:nvSpPr>
            <p:cNvPr id="15387" name="Rectangle 15"/>
            <p:cNvSpPr>
              <a:spLocks noChangeArrowheads="1"/>
            </p:cNvSpPr>
            <p:nvPr/>
          </p:nvSpPr>
          <p:spPr bwMode="auto">
            <a:xfrm>
              <a:off x="1680" y="960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/>
            </a:p>
          </p:txBody>
        </p:sp>
        <p:sp>
          <p:nvSpPr>
            <p:cNvPr id="15388" name="Rectangle 15"/>
            <p:cNvSpPr>
              <a:spLocks noChangeArrowheads="1"/>
            </p:cNvSpPr>
            <p:nvPr/>
          </p:nvSpPr>
          <p:spPr bwMode="auto">
            <a:xfrm>
              <a:off x="2160" y="960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/>
            </a:p>
          </p:txBody>
        </p:sp>
        <p:sp>
          <p:nvSpPr>
            <p:cNvPr id="15389" name="Rectangle 15"/>
            <p:cNvSpPr>
              <a:spLocks noChangeArrowheads="1"/>
            </p:cNvSpPr>
            <p:nvPr/>
          </p:nvSpPr>
          <p:spPr bwMode="auto">
            <a:xfrm>
              <a:off x="2640" y="960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/>
            </a:p>
          </p:txBody>
        </p:sp>
        <p:sp>
          <p:nvSpPr>
            <p:cNvPr id="15390" name="Rectangle 15"/>
            <p:cNvSpPr>
              <a:spLocks noChangeArrowheads="1"/>
            </p:cNvSpPr>
            <p:nvPr/>
          </p:nvSpPr>
          <p:spPr bwMode="auto">
            <a:xfrm>
              <a:off x="3120" y="960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/>
            </a:p>
          </p:txBody>
        </p:sp>
        <p:sp>
          <p:nvSpPr>
            <p:cNvPr id="15391" name="Rectangle 15"/>
            <p:cNvSpPr>
              <a:spLocks noChangeArrowheads="1"/>
            </p:cNvSpPr>
            <p:nvPr/>
          </p:nvSpPr>
          <p:spPr bwMode="auto">
            <a:xfrm>
              <a:off x="3600" y="960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/>
            </a:p>
          </p:txBody>
        </p:sp>
        <p:sp>
          <p:nvSpPr>
            <p:cNvPr id="15392" name="Rectangle 15"/>
            <p:cNvSpPr>
              <a:spLocks noChangeArrowheads="1"/>
            </p:cNvSpPr>
            <p:nvPr/>
          </p:nvSpPr>
          <p:spPr bwMode="auto">
            <a:xfrm>
              <a:off x="4080" y="960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/>
            </a:p>
          </p:txBody>
        </p:sp>
        <p:sp>
          <p:nvSpPr>
            <p:cNvPr id="15393" name="Rectangle 15"/>
            <p:cNvSpPr>
              <a:spLocks noChangeArrowheads="1"/>
            </p:cNvSpPr>
            <p:nvPr/>
          </p:nvSpPr>
          <p:spPr bwMode="auto">
            <a:xfrm>
              <a:off x="4560" y="960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/>
            </a:p>
          </p:txBody>
        </p:sp>
        <p:sp>
          <p:nvSpPr>
            <p:cNvPr id="15394" name="Rectangle 15"/>
            <p:cNvSpPr>
              <a:spLocks noChangeArrowheads="1"/>
            </p:cNvSpPr>
            <p:nvPr/>
          </p:nvSpPr>
          <p:spPr bwMode="auto">
            <a:xfrm>
              <a:off x="5040" y="960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/>
            </a:p>
          </p:txBody>
        </p:sp>
        <p:sp>
          <p:nvSpPr>
            <p:cNvPr id="15395" name="Rectangle 15"/>
            <p:cNvSpPr>
              <a:spLocks noChangeArrowheads="1"/>
            </p:cNvSpPr>
            <p:nvPr/>
          </p:nvSpPr>
          <p:spPr bwMode="auto">
            <a:xfrm>
              <a:off x="4944" y="960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/>
            </a:p>
          </p:txBody>
        </p:sp>
        <p:sp>
          <p:nvSpPr>
            <p:cNvPr id="15396" name="Rectangle 15"/>
            <p:cNvSpPr>
              <a:spLocks noChangeArrowheads="1"/>
            </p:cNvSpPr>
            <p:nvPr/>
          </p:nvSpPr>
          <p:spPr bwMode="auto">
            <a:xfrm>
              <a:off x="4848" y="960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/>
            </a:p>
          </p:txBody>
        </p:sp>
        <p:sp>
          <p:nvSpPr>
            <p:cNvPr id="15397" name="Rectangle 15"/>
            <p:cNvSpPr>
              <a:spLocks noChangeArrowheads="1"/>
            </p:cNvSpPr>
            <p:nvPr/>
          </p:nvSpPr>
          <p:spPr bwMode="auto">
            <a:xfrm>
              <a:off x="4752" y="960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/>
            </a:p>
          </p:txBody>
        </p:sp>
        <p:sp>
          <p:nvSpPr>
            <p:cNvPr id="15398" name="Rectangle 15"/>
            <p:cNvSpPr>
              <a:spLocks noChangeArrowheads="1"/>
            </p:cNvSpPr>
            <p:nvPr/>
          </p:nvSpPr>
          <p:spPr bwMode="auto">
            <a:xfrm>
              <a:off x="4656" y="960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/>
            </a:p>
          </p:txBody>
        </p:sp>
        <p:sp>
          <p:nvSpPr>
            <p:cNvPr id="15399" name="Rectangle 15"/>
            <p:cNvSpPr>
              <a:spLocks noChangeArrowheads="1"/>
            </p:cNvSpPr>
            <p:nvPr/>
          </p:nvSpPr>
          <p:spPr bwMode="auto">
            <a:xfrm>
              <a:off x="3984" y="960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/>
            </a:p>
          </p:txBody>
        </p:sp>
        <p:sp>
          <p:nvSpPr>
            <p:cNvPr id="15400" name="Rectangle 15"/>
            <p:cNvSpPr>
              <a:spLocks noChangeArrowheads="1"/>
            </p:cNvSpPr>
            <p:nvPr/>
          </p:nvSpPr>
          <p:spPr bwMode="auto">
            <a:xfrm>
              <a:off x="3888" y="960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/>
            </a:p>
          </p:txBody>
        </p:sp>
        <p:sp>
          <p:nvSpPr>
            <p:cNvPr id="15401" name="Rectangle 15"/>
            <p:cNvSpPr>
              <a:spLocks noChangeArrowheads="1"/>
            </p:cNvSpPr>
            <p:nvPr/>
          </p:nvSpPr>
          <p:spPr bwMode="auto">
            <a:xfrm>
              <a:off x="3792" y="960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/>
            </a:p>
          </p:txBody>
        </p:sp>
        <p:sp>
          <p:nvSpPr>
            <p:cNvPr id="15402" name="Rectangle 15"/>
            <p:cNvSpPr>
              <a:spLocks noChangeArrowheads="1"/>
            </p:cNvSpPr>
            <p:nvPr/>
          </p:nvSpPr>
          <p:spPr bwMode="auto">
            <a:xfrm>
              <a:off x="3696" y="960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/>
            </a:p>
          </p:txBody>
        </p:sp>
        <p:sp>
          <p:nvSpPr>
            <p:cNvPr id="15403" name="Rectangle 15"/>
            <p:cNvSpPr>
              <a:spLocks noChangeArrowheads="1"/>
            </p:cNvSpPr>
            <p:nvPr/>
          </p:nvSpPr>
          <p:spPr bwMode="auto">
            <a:xfrm>
              <a:off x="3024" y="960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/>
            </a:p>
          </p:txBody>
        </p:sp>
        <p:sp>
          <p:nvSpPr>
            <p:cNvPr id="15404" name="Rectangle 15"/>
            <p:cNvSpPr>
              <a:spLocks noChangeArrowheads="1"/>
            </p:cNvSpPr>
            <p:nvPr/>
          </p:nvSpPr>
          <p:spPr bwMode="auto">
            <a:xfrm>
              <a:off x="2928" y="960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/>
            </a:p>
          </p:txBody>
        </p:sp>
        <p:sp>
          <p:nvSpPr>
            <p:cNvPr id="15405" name="Rectangle 15"/>
            <p:cNvSpPr>
              <a:spLocks noChangeArrowheads="1"/>
            </p:cNvSpPr>
            <p:nvPr/>
          </p:nvSpPr>
          <p:spPr bwMode="auto">
            <a:xfrm>
              <a:off x="2832" y="960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/>
            </a:p>
          </p:txBody>
        </p:sp>
        <p:sp>
          <p:nvSpPr>
            <p:cNvPr id="15406" name="Rectangle 15"/>
            <p:cNvSpPr>
              <a:spLocks noChangeArrowheads="1"/>
            </p:cNvSpPr>
            <p:nvPr/>
          </p:nvSpPr>
          <p:spPr bwMode="auto">
            <a:xfrm>
              <a:off x="2736" y="960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/>
            </a:p>
          </p:txBody>
        </p:sp>
        <p:sp>
          <p:nvSpPr>
            <p:cNvPr id="15407" name="Rectangle 15"/>
            <p:cNvSpPr>
              <a:spLocks noChangeArrowheads="1"/>
            </p:cNvSpPr>
            <p:nvPr/>
          </p:nvSpPr>
          <p:spPr bwMode="auto">
            <a:xfrm>
              <a:off x="2064" y="960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/>
            </a:p>
          </p:txBody>
        </p:sp>
        <p:sp>
          <p:nvSpPr>
            <p:cNvPr id="15408" name="Rectangle 15"/>
            <p:cNvSpPr>
              <a:spLocks noChangeArrowheads="1"/>
            </p:cNvSpPr>
            <p:nvPr/>
          </p:nvSpPr>
          <p:spPr bwMode="auto">
            <a:xfrm>
              <a:off x="1968" y="960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/>
            </a:p>
          </p:txBody>
        </p:sp>
        <p:sp>
          <p:nvSpPr>
            <p:cNvPr id="15409" name="Rectangle 15"/>
            <p:cNvSpPr>
              <a:spLocks noChangeArrowheads="1"/>
            </p:cNvSpPr>
            <p:nvPr/>
          </p:nvSpPr>
          <p:spPr bwMode="auto">
            <a:xfrm>
              <a:off x="1872" y="960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/>
            </a:p>
          </p:txBody>
        </p:sp>
        <p:sp>
          <p:nvSpPr>
            <p:cNvPr id="15410" name="Rectangle 15"/>
            <p:cNvSpPr>
              <a:spLocks noChangeArrowheads="1"/>
            </p:cNvSpPr>
            <p:nvPr/>
          </p:nvSpPr>
          <p:spPr bwMode="auto">
            <a:xfrm>
              <a:off x="1776" y="960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/>
            </a:p>
          </p:txBody>
        </p:sp>
        <p:sp>
          <p:nvSpPr>
            <p:cNvPr id="15411" name="Rectangle 15"/>
            <p:cNvSpPr>
              <a:spLocks noChangeArrowheads="1"/>
            </p:cNvSpPr>
            <p:nvPr/>
          </p:nvSpPr>
          <p:spPr bwMode="auto">
            <a:xfrm>
              <a:off x="1296" y="960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/>
            </a:p>
          </p:txBody>
        </p:sp>
        <p:sp>
          <p:nvSpPr>
            <p:cNvPr id="15412" name="Rectangle 15"/>
            <p:cNvSpPr>
              <a:spLocks noChangeArrowheads="1"/>
            </p:cNvSpPr>
            <p:nvPr/>
          </p:nvSpPr>
          <p:spPr bwMode="auto">
            <a:xfrm>
              <a:off x="1392" y="960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/>
            </a:p>
          </p:txBody>
        </p:sp>
        <p:sp>
          <p:nvSpPr>
            <p:cNvPr id="15413" name="Rectangle 15"/>
            <p:cNvSpPr>
              <a:spLocks noChangeArrowheads="1"/>
            </p:cNvSpPr>
            <p:nvPr/>
          </p:nvSpPr>
          <p:spPr bwMode="auto">
            <a:xfrm>
              <a:off x="1488" y="960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/>
            </a:p>
          </p:txBody>
        </p:sp>
        <p:sp>
          <p:nvSpPr>
            <p:cNvPr id="15414" name="Rectangle 15"/>
            <p:cNvSpPr>
              <a:spLocks noChangeArrowheads="1"/>
            </p:cNvSpPr>
            <p:nvPr/>
          </p:nvSpPr>
          <p:spPr bwMode="auto">
            <a:xfrm>
              <a:off x="1584" y="960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/>
            </a:p>
          </p:txBody>
        </p:sp>
      </p:grpSp>
      <p:grpSp>
        <p:nvGrpSpPr>
          <p:cNvPr id="3" name="Group 148"/>
          <p:cNvGrpSpPr>
            <a:grpSpLocks/>
          </p:cNvGrpSpPr>
          <p:nvPr/>
        </p:nvGrpSpPr>
        <p:grpSpPr bwMode="auto">
          <a:xfrm>
            <a:off x="4114800" y="2405064"/>
            <a:ext cx="5334000" cy="327025"/>
            <a:chOff x="720" y="864"/>
            <a:chExt cx="3360" cy="206"/>
          </a:xfrm>
        </p:grpSpPr>
        <p:sp>
          <p:nvSpPr>
            <p:cNvPr id="15379" name="Rectangle 15"/>
            <p:cNvSpPr>
              <a:spLocks noChangeArrowheads="1"/>
            </p:cNvSpPr>
            <p:nvPr/>
          </p:nvSpPr>
          <p:spPr bwMode="auto">
            <a:xfrm>
              <a:off x="1200" y="864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/>
            </a:p>
          </p:txBody>
        </p:sp>
        <p:sp>
          <p:nvSpPr>
            <p:cNvPr id="15380" name="Rectangle 15"/>
            <p:cNvSpPr>
              <a:spLocks noChangeArrowheads="1"/>
            </p:cNvSpPr>
            <p:nvPr/>
          </p:nvSpPr>
          <p:spPr bwMode="auto">
            <a:xfrm>
              <a:off x="1680" y="864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/>
            </a:p>
          </p:txBody>
        </p:sp>
        <p:sp>
          <p:nvSpPr>
            <p:cNvPr id="15381" name="Rectangle 15"/>
            <p:cNvSpPr>
              <a:spLocks noChangeArrowheads="1"/>
            </p:cNvSpPr>
            <p:nvPr/>
          </p:nvSpPr>
          <p:spPr bwMode="auto">
            <a:xfrm>
              <a:off x="2160" y="864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/>
            </a:p>
          </p:txBody>
        </p:sp>
        <p:sp>
          <p:nvSpPr>
            <p:cNvPr id="15382" name="Rectangle 15"/>
            <p:cNvSpPr>
              <a:spLocks noChangeArrowheads="1"/>
            </p:cNvSpPr>
            <p:nvPr/>
          </p:nvSpPr>
          <p:spPr bwMode="auto">
            <a:xfrm>
              <a:off x="2640" y="864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/>
            </a:p>
          </p:txBody>
        </p:sp>
        <p:sp>
          <p:nvSpPr>
            <p:cNvPr id="15383" name="Rectangle 15"/>
            <p:cNvSpPr>
              <a:spLocks noChangeArrowheads="1"/>
            </p:cNvSpPr>
            <p:nvPr/>
          </p:nvSpPr>
          <p:spPr bwMode="auto">
            <a:xfrm>
              <a:off x="3120" y="864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/>
            </a:p>
          </p:txBody>
        </p:sp>
        <p:sp>
          <p:nvSpPr>
            <p:cNvPr id="15384" name="Rectangle 15"/>
            <p:cNvSpPr>
              <a:spLocks noChangeArrowheads="1"/>
            </p:cNvSpPr>
            <p:nvPr/>
          </p:nvSpPr>
          <p:spPr bwMode="auto">
            <a:xfrm>
              <a:off x="3600" y="864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/>
            </a:p>
          </p:txBody>
        </p:sp>
        <p:sp>
          <p:nvSpPr>
            <p:cNvPr id="15385" name="Rectangle 15"/>
            <p:cNvSpPr>
              <a:spLocks noChangeArrowheads="1"/>
            </p:cNvSpPr>
            <p:nvPr/>
          </p:nvSpPr>
          <p:spPr bwMode="auto">
            <a:xfrm>
              <a:off x="720" y="864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/>
            </a:p>
          </p:txBody>
        </p:sp>
      </p:grpSp>
      <p:graphicFrame>
        <p:nvGraphicFramePr>
          <p:cNvPr id="1052833" name="Group 161"/>
          <p:cNvGraphicFramePr>
            <a:graphicFrameLocks noGrp="1"/>
          </p:cNvGraphicFramePr>
          <p:nvPr/>
        </p:nvGraphicFramePr>
        <p:xfrm>
          <a:off x="1600200" y="2363789"/>
          <a:ext cx="8705850" cy="1127616"/>
        </p:xfrm>
        <a:graphic>
          <a:graphicData uri="http://schemas.openxmlformats.org/drawingml/2006/table">
            <a:tbl>
              <a:tblPr/>
              <a:tblGrid>
                <a:gridCol w="1663700"/>
                <a:gridCol w="7042150"/>
              </a:tblGrid>
              <a:tr h="1127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section  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section  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section  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3</a:t>
                      </a:r>
                    </a:p>
                  </a:txBody>
                  <a:tcPr marT="45648" marB="45648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T="45648" marB="45648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171120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6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526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52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52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6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526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6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526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52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6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526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6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526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67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05267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67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05267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52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2733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Section attendance answer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838200" y="1825624"/>
            <a:ext cx="10515600" cy="4675659"/>
          </a:xfrm>
        </p:spPr>
        <p:txBody>
          <a:bodyPr>
            <a:normAutofit/>
          </a:bodyPr>
          <a:lstStyle/>
          <a:p>
            <a:pPr>
              <a:lnSpc>
                <a:spcPct val="65000"/>
              </a:lnSpc>
              <a:spcBef>
                <a:spcPts val="200"/>
              </a:spcBef>
              <a:buNone/>
            </a:pPr>
            <a:r>
              <a:rPr lang="en-US" sz="1800" dirty="0" err="1" smtClean="0">
                <a:latin typeface="Courier New" panose="02070309020205020404" pitchFamily="49" charset="0"/>
              </a:rPr>
              <a:t>def</a:t>
            </a:r>
            <a:r>
              <a:rPr lang="en-US" sz="1800" dirty="0" smtClean="0">
                <a:latin typeface="Courier New" panose="02070309020205020404" pitchFamily="49" charset="0"/>
              </a:rPr>
              <a:t> main():</a:t>
            </a:r>
          </a:p>
          <a:p>
            <a:pPr>
              <a:lnSpc>
                <a:spcPct val="65000"/>
              </a:lnSpc>
              <a:spcBef>
                <a:spcPts val="200"/>
              </a:spcBef>
              <a:buNone/>
            </a:pPr>
            <a:r>
              <a:rPr lang="en-US" sz="1800" dirty="0">
                <a:latin typeface="Courier New" panose="02070309020205020404" pitchFamily="49" charset="0"/>
              </a:rPr>
              <a:t> </a:t>
            </a:r>
            <a:r>
              <a:rPr lang="en-US" sz="1800" dirty="0" smtClean="0">
                <a:latin typeface="Courier New" panose="02070309020205020404" pitchFamily="49" charset="0"/>
              </a:rPr>
              <a:t>   </a:t>
            </a:r>
            <a:r>
              <a:rPr lang="en-US" sz="1800" dirty="0" smtClean="0">
                <a:latin typeface="Courier New" panose="02070309020205020404" pitchFamily="49" charset="0"/>
              </a:rPr>
              <a:t>with open</a:t>
            </a:r>
            <a:r>
              <a:rPr lang="en-US" sz="1800" dirty="0" smtClean="0">
                <a:latin typeface="Courier New" panose="02070309020205020404" pitchFamily="49" charset="0"/>
              </a:rPr>
              <a:t>("</a:t>
            </a:r>
            <a:r>
              <a:rPr lang="en-US" sz="1800" dirty="0">
                <a:latin typeface="Courier New" panose="02070309020205020404" pitchFamily="49" charset="0"/>
              </a:rPr>
              <a:t>sections.txt</a:t>
            </a:r>
            <a:r>
              <a:rPr lang="en-US" sz="1800" dirty="0" smtClean="0">
                <a:latin typeface="Courier New" panose="02070309020205020404" pitchFamily="49" charset="0"/>
              </a:rPr>
              <a:t>") as file:</a:t>
            </a:r>
            <a:endParaRPr lang="en-US" sz="1800" dirty="0" smtClean="0">
              <a:latin typeface="Courier New" panose="02070309020205020404" pitchFamily="49" charset="0"/>
            </a:endParaRPr>
          </a:p>
          <a:p>
            <a:pPr lvl="1">
              <a:lnSpc>
                <a:spcPct val="65000"/>
              </a:lnSpc>
              <a:spcBef>
                <a:spcPts val="200"/>
              </a:spcBef>
              <a:buNone/>
            </a:pPr>
            <a:r>
              <a:rPr lang="en-US" sz="1800" dirty="0" smtClean="0">
                <a:latin typeface="Courier New" panose="02070309020205020404" pitchFamily="49" charset="0"/>
              </a:rPr>
              <a:t>    lines = </a:t>
            </a:r>
            <a:r>
              <a:rPr lang="en-US" sz="1800" dirty="0" err="1" smtClean="0">
                <a:latin typeface="Courier New" panose="02070309020205020404" pitchFamily="49" charset="0"/>
              </a:rPr>
              <a:t>file.readlines</a:t>
            </a:r>
            <a:r>
              <a:rPr lang="en-US" sz="1800" dirty="0" smtClean="0">
                <a:latin typeface="Courier New" panose="02070309020205020404" pitchFamily="49" charset="0"/>
              </a:rPr>
              <a:t>()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>
              <a:lnSpc>
                <a:spcPct val="65000"/>
              </a:lnSpc>
              <a:spcBef>
                <a:spcPts val="200"/>
              </a:spcBef>
              <a:buNone/>
            </a:pPr>
            <a:r>
              <a:rPr lang="en-US" sz="1800" dirty="0">
                <a:latin typeface="Courier New" panose="02070309020205020404" pitchFamily="49" charset="0"/>
              </a:rPr>
              <a:t>    </a:t>
            </a:r>
            <a:r>
              <a:rPr lang="en-US" sz="1800" dirty="0" smtClean="0">
                <a:latin typeface="Courier New" panose="02070309020205020404" pitchFamily="49" charset="0"/>
              </a:rPr>
              <a:t>section </a:t>
            </a:r>
            <a:r>
              <a:rPr lang="en-US" sz="1800" dirty="0">
                <a:latin typeface="Courier New" panose="02070309020205020404" pitchFamily="49" charset="0"/>
              </a:rPr>
              <a:t>= </a:t>
            </a:r>
            <a:r>
              <a:rPr lang="en-US" sz="1800" dirty="0" smtClean="0">
                <a:latin typeface="Courier New" panose="02070309020205020404" pitchFamily="49" charset="0"/>
              </a:rPr>
              <a:t>1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>
              <a:lnSpc>
                <a:spcPct val="65000"/>
              </a:lnSpc>
              <a:spcBef>
                <a:spcPts val="200"/>
              </a:spcBef>
              <a:buNone/>
            </a:pPr>
            <a:r>
              <a:rPr lang="en-US" sz="1800" dirty="0">
                <a:latin typeface="Courier New" panose="02070309020205020404" pitchFamily="49" charset="0"/>
              </a:rPr>
              <a:t>    </a:t>
            </a:r>
            <a:r>
              <a:rPr lang="en-US" sz="1800" dirty="0" smtClean="0">
                <a:latin typeface="Courier New" panose="02070309020205020404" pitchFamily="49" charset="0"/>
              </a:rPr>
              <a:t>for line in lines: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>
              <a:lnSpc>
                <a:spcPct val="65000"/>
              </a:lnSpc>
              <a:spcBef>
                <a:spcPts val="200"/>
              </a:spcBef>
              <a:buNone/>
            </a:pPr>
            <a:r>
              <a:rPr lang="en-US" sz="1800" dirty="0" smtClean="0">
                <a:latin typeface="Courier New" panose="02070309020205020404" pitchFamily="49" charset="0"/>
              </a:rPr>
              <a:t>        points </a:t>
            </a:r>
            <a:r>
              <a:rPr lang="en-US" sz="1800" dirty="0">
                <a:latin typeface="Courier New" panose="02070309020205020404" pitchFamily="49" charset="0"/>
              </a:rPr>
              <a:t>= </a:t>
            </a:r>
            <a:r>
              <a:rPr lang="en-US" sz="1800" dirty="0" smtClean="0">
                <a:latin typeface="Courier New" panose="02070309020205020404" pitchFamily="49" charset="0"/>
              </a:rPr>
              <a:t>[0] * 5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>
              <a:lnSpc>
                <a:spcPct val="65000"/>
              </a:lnSpc>
              <a:spcBef>
                <a:spcPts val="200"/>
              </a:spcBef>
              <a:buNone/>
            </a:pPr>
            <a:r>
              <a:rPr lang="en-US" sz="1800" dirty="0">
                <a:latin typeface="Courier New" panose="02070309020205020404" pitchFamily="49" charset="0"/>
              </a:rPr>
              <a:t>    </a:t>
            </a:r>
            <a:r>
              <a:rPr lang="en-US" sz="1800" dirty="0" smtClean="0">
                <a:latin typeface="Courier New" panose="02070309020205020404" pitchFamily="49" charset="0"/>
              </a:rPr>
              <a:t>    </a:t>
            </a:r>
            <a:r>
              <a:rPr lang="en-US" sz="1800" dirty="0">
                <a:latin typeface="Courier New" panose="02070309020205020404" pitchFamily="49" charset="0"/>
              </a:rPr>
              <a:t>for </a:t>
            </a:r>
            <a:r>
              <a:rPr lang="en-US" sz="1800" dirty="0" err="1" smtClean="0">
                <a:latin typeface="Courier New" panose="02070309020205020404" pitchFamily="49" charset="0"/>
              </a:rPr>
              <a:t>i</a:t>
            </a:r>
            <a:r>
              <a:rPr lang="en-US" sz="1800" dirty="0" smtClean="0">
                <a:latin typeface="Courier New" panose="02070309020205020404" pitchFamily="49" charset="0"/>
              </a:rPr>
              <a:t> in range(0, </a:t>
            </a:r>
            <a:r>
              <a:rPr lang="en-US" sz="1800" dirty="0" err="1" smtClean="0">
                <a:latin typeface="Courier New" panose="02070309020205020404" pitchFamily="49" charset="0"/>
              </a:rPr>
              <a:t>len</a:t>
            </a:r>
            <a:r>
              <a:rPr lang="en-US" sz="1800" dirty="0" smtClean="0">
                <a:latin typeface="Courier New" panose="02070309020205020404" pitchFamily="49" charset="0"/>
              </a:rPr>
              <a:t>(line)):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>
              <a:lnSpc>
                <a:spcPct val="65000"/>
              </a:lnSpc>
              <a:spcBef>
                <a:spcPts val="200"/>
              </a:spcBef>
              <a:buNone/>
            </a:pPr>
            <a:r>
              <a:rPr lang="en-US" sz="1800" dirty="0">
                <a:latin typeface="Courier New" panose="02070309020205020404" pitchFamily="49" charset="0"/>
              </a:rPr>
              <a:t>    </a:t>
            </a:r>
            <a:r>
              <a:rPr lang="en-US" sz="1800" dirty="0" smtClean="0">
                <a:latin typeface="Courier New" panose="02070309020205020404" pitchFamily="49" charset="0"/>
              </a:rPr>
              <a:t>        student </a:t>
            </a:r>
            <a:r>
              <a:rPr lang="en-US" sz="1800" dirty="0">
                <a:latin typeface="Courier New" panose="02070309020205020404" pitchFamily="49" charset="0"/>
              </a:rPr>
              <a:t>= </a:t>
            </a:r>
            <a:r>
              <a:rPr lang="en-US" sz="1800" dirty="0" err="1">
                <a:latin typeface="Courier New" panose="02070309020205020404" pitchFamily="49" charset="0"/>
              </a:rPr>
              <a:t>i</a:t>
            </a:r>
            <a:r>
              <a:rPr lang="en-US" sz="1800" dirty="0">
                <a:latin typeface="Courier New" panose="02070309020205020404" pitchFamily="49" charset="0"/>
              </a:rPr>
              <a:t> % </a:t>
            </a:r>
            <a:r>
              <a:rPr lang="en-US" sz="1800" dirty="0" smtClean="0">
                <a:latin typeface="Courier New" panose="02070309020205020404" pitchFamily="49" charset="0"/>
              </a:rPr>
              <a:t>5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>
              <a:lnSpc>
                <a:spcPct val="65000"/>
              </a:lnSpc>
              <a:spcBef>
                <a:spcPts val="200"/>
              </a:spcBef>
              <a:buNone/>
            </a:pPr>
            <a:r>
              <a:rPr lang="en-US" sz="1800" dirty="0">
                <a:latin typeface="Courier New" panose="02070309020205020404" pitchFamily="49" charset="0"/>
              </a:rPr>
              <a:t>    </a:t>
            </a:r>
            <a:r>
              <a:rPr lang="en-US" sz="1800" dirty="0" smtClean="0">
                <a:latin typeface="Courier New" panose="02070309020205020404" pitchFamily="49" charset="0"/>
              </a:rPr>
              <a:t>        earned </a:t>
            </a:r>
            <a:r>
              <a:rPr lang="en-US" sz="1800" dirty="0">
                <a:latin typeface="Courier New" panose="02070309020205020404" pitchFamily="49" charset="0"/>
              </a:rPr>
              <a:t>= </a:t>
            </a:r>
            <a:r>
              <a:rPr lang="en-US" sz="1800" dirty="0" smtClean="0">
                <a:latin typeface="Courier New" panose="02070309020205020404" pitchFamily="49" charset="0"/>
              </a:rPr>
              <a:t>0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>
              <a:lnSpc>
                <a:spcPct val="65000"/>
              </a:lnSpc>
              <a:spcBef>
                <a:spcPts val="200"/>
              </a:spcBef>
              <a:buNone/>
            </a:pPr>
            <a:r>
              <a:rPr lang="en-US" sz="1800" dirty="0">
                <a:latin typeface="Courier New" panose="02070309020205020404" pitchFamily="49" charset="0"/>
              </a:rPr>
              <a:t>    </a:t>
            </a:r>
            <a:r>
              <a:rPr lang="en-US" sz="1800" dirty="0" smtClean="0">
                <a:latin typeface="Courier New" panose="02070309020205020404" pitchFamily="49" charset="0"/>
              </a:rPr>
              <a:t>        </a:t>
            </a:r>
            <a:r>
              <a:rPr lang="en-US" sz="1800" dirty="0">
                <a:latin typeface="Courier New" panose="02070309020205020404" pitchFamily="49" charset="0"/>
              </a:rPr>
              <a:t>if (</a:t>
            </a:r>
            <a:r>
              <a:rPr lang="en-US" sz="1800" dirty="0" smtClean="0">
                <a:latin typeface="Courier New" panose="02070309020205020404" pitchFamily="49" charset="0"/>
              </a:rPr>
              <a:t>line[</a:t>
            </a:r>
            <a:r>
              <a:rPr lang="en-US" sz="1800" dirty="0" err="1" smtClean="0">
                <a:latin typeface="Courier New" panose="02070309020205020404" pitchFamily="49" charset="0"/>
              </a:rPr>
              <a:t>i</a:t>
            </a:r>
            <a:r>
              <a:rPr lang="en-US" sz="1800" dirty="0" smtClean="0">
                <a:latin typeface="Courier New" panose="02070309020205020404" pitchFamily="49" charset="0"/>
              </a:rPr>
              <a:t>] == </a:t>
            </a:r>
            <a:r>
              <a:rPr lang="en-US" sz="1800" dirty="0">
                <a:latin typeface="Courier New" panose="02070309020205020404" pitchFamily="49" charset="0"/>
              </a:rPr>
              <a:t>'y</a:t>
            </a:r>
            <a:r>
              <a:rPr lang="en-US" sz="1800" dirty="0" smtClean="0">
                <a:latin typeface="Courier New" panose="02070309020205020404" pitchFamily="49" charset="0"/>
              </a:rPr>
              <a:t>'):     </a:t>
            </a:r>
            <a:r>
              <a:rPr 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sz="18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c == 'y' or 'n' or 'a'</a:t>
            </a:r>
          </a:p>
          <a:p>
            <a:pPr lvl="1">
              <a:lnSpc>
                <a:spcPct val="65000"/>
              </a:lnSpc>
              <a:spcBef>
                <a:spcPts val="200"/>
              </a:spcBef>
              <a:buNone/>
            </a:pPr>
            <a:r>
              <a:rPr lang="en-US" sz="1800" dirty="0">
                <a:latin typeface="Courier New" panose="02070309020205020404" pitchFamily="49" charset="0"/>
              </a:rPr>
              <a:t>    </a:t>
            </a:r>
            <a:r>
              <a:rPr lang="en-US" sz="1800" dirty="0" smtClean="0">
                <a:latin typeface="Courier New" panose="02070309020205020404" pitchFamily="49" charset="0"/>
              </a:rPr>
              <a:t>             </a:t>
            </a:r>
            <a:r>
              <a:rPr lang="en-US" sz="1800" dirty="0">
                <a:latin typeface="Courier New" panose="02070309020205020404" pitchFamily="49" charset="0"/>
              </a:rPr>
              <a:t>earned = </a:t>
            </a:r>
            <a:r>
              <a:rPr lang="en-US" sz="1800" dirty="0" smtClean="0">
                <a:latin typeface="Courier New" panose="02070309020205020404" pitchFamily="49" charset="0"/>
              </a:rPr>
              <a:t>3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>
              <a:lnSpc>
                <a:spcPct val="65000"/>
              </a:lnSpc>
              <a:spcBef>
                <a:spcPts val="200"/>
              </a:spcBef>
              <a:buNone/>
            </a:pPr>
            <a:r>
              <a:rPr lang="en-US" sz="1800" dirty="0">
                <a:latin typeface="Courier New" panose="02070309020205020404" pitchFamily="49" charset="0"/>
              </a:rPr>
              <a:t>    </a:t>
            </a:r>
            <a:r>
              <a:rPr lang="en-US" sz="1800" dirty="0" smtClean="0">
                <a:latin typeface="Courier New" panose="02070309020205020404" pitchFamily="49" charset="0"/>
              </a:rPr>
              <a:t>        </a:t>
            </a:r>
            <a:r>
              <a:rPr lang="en-US" sz="1800" dirty="0" err="1" smtClean="0">
                <a:latin typeface="Courier New" panose="02070309020205020404" pitchFamily="49" charset="0"/>
              </a:rPr>
              <a:t>elif</a:t>
            </a:r>
            <a:r>
              <a:rPr lang="en-US" sz="1800" dirty="0" smtClean="0">
                <a:latin typeface="Courier New" panose="02070309020205020404" pitchFamily="49" charset="0"/>
              </a:rPr>
              <a:t> </a:t>
            </a:r>
            <a:r>
              <a:rPr lang="en-US" sz="1800" dirty="0">
                <a:latin typeface="Courier New" panose="02070309020205020404" pitchFamily="49" charset="0"/>
              </a:rPr>
              <a:t>(</a:t>
            </a:r>
            <a:r>
              <a:rPr lang="en-US" sz="1800" dirty="0" smtClean="0">
                <a:latin typeface="Courier New" panose="02070309020205020404" pitchFamily="49" charset="0"/>
              </a:rPr>
              <a:t>line[</a:t>
            </a:r>
            <a:r>
              <a:rPr lang="en-US" sz="1800" dirty="0" err="1" smtClean="0">
                <a:latin typeface="Courier New" panose="02070309020205020404" pitchFamily="49" charset="0"/>
              </a:rPr>
              <a:t>i</a:t>
            </a:r>
            <a:r>
              <a:rPr lang="en-US" sz="1800" dirty="0" smtClean="0">
                <a:latin typeface="Courier New" panose="02070309020205020404" pitchFamily="49" charset="0"/>
              </a:rPr>
              <a:t>] </a:t>
            </a:r>
            <a:r>
              <a:rPr lang="en-US" sz="1800" dirty="0">
                <a:latin typeface="Courier New" panose="02070309020205020404" pitchFamily="49" charset="0"/>
              </a:rPr>
              <a:t>== 'n</a:t>
            </a:r>
            <a:r>
              <a:rPr lang="en-US" sz="1800" dirty="0" smtClean="0">
                <a:latin typeface="Courier New" panose="02070309020205020404" pitchFamily="49" charset="0"/>
              </a:rPr>
              <a:t>'):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>
              <a:lnSpc>
                <a:spcPct val="65000"/>
              </a:lnSpc>
              <a:spcBef>
                <a:spcPts val="200"/>
              </a:spcBef>
              <a:buNone/>
            </a:pPr>
            <a:r>
              <a:rPr lang="en-US" sz="1800" dirty="0">
                <a:latin typeface="Courier New" panose="02070309020205020404" pitchFamily="49" charset="0"/>
              </a:rPr>
              <a:t>    </a:t>
            </a:r>
            <a:r>
              <a:rPr lang="en-US" sz="1800" dirty="0" smtClean="0">
                <a:latin typeface="Courier New" panose="02070309020205020404" pitchFamily="49" charset="0"/>
              </a:rPr>
              <a:t>            </a:t>
            </a:r>
            <a:r>
              <a:rPr lang="en-US" sz="1800" dirty="0">
                <a:latin typeface="Courier New" panose="02070309020205020404" pitchFamily="49" charset="0"/>
              </a:rPr>
              <a:t>earned = </a:t>
            </a:r>
            <a:r>
              <a:rPr lang="en-US" sz="1800" dirty="0" smtClean="0">
                <a:latin typeface="Courier New" panose="02070309020205020404" pitchFamily="49" charset="0"/>
              </a:rPr>
              <a:t>1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>
              <a:lnSpc>
                <a:spcPct val="65000"/>
              </a:lnSpc>
              <a:spcBef>
                <a:spcPts val="200"/>
              </a:spcBef>
              <a:buNone/>
            </a:pPr>
            <a:r>
              <a:rPr lang="en-US" sz="1800" dirty="0">
                <a:latin typeface="Courier New" panose="02070309020205020404" pitchFamily="49" charset="0"/>
              </a:rPr>
              <a:t>    </a:t>
            </a:r>
            <a:r>
              <a:rPr lang="en-US" sz="1800" dirty="0" smtClean="0">
                <a:latin typeface="Courier New" panose="02070309020205020404" pitchFamily="49" charset="0"/>
              </a:rPr>
              <a:t>        </a:t>
            </a:r>
            <a:r>
              <a:rPr lang="en-US" sz="1800" dirty="0">
                <a:latin typeface="Courier New" panose="02070309020205020404" pitchFamily="49" charset="0"/>
              </a:rPr>
              <a:t>points[student] = </a:t>
            </a:r>
            <a:r>
              <a:rPr lang="en-US" sz="1800" dirty="0" smtClean="0">
                <a:latin typeface="Courier New" panose="02070309020205020404" pitchFamily="49" charset="0"/>
              </a:rPr>
              <a:t>min(20, </a:t>
            </a:r>
            <a:r>
              <a:rPr lang="en-US" sz="1800" dirty="0">
                <a:latin typeface="Courier New" panose="02070309020205020404" pitchFamily="49" charset="0"/>
              </a:rPr>
              <a:t>points[student] + earned</a:t>
            </a:r>
            <a:r>
              <a:rPr lang="en-US" sz="1800" dirty="0" smtClean="0">
                <a:latin typeface="Courier New" panose="02070309020205020404" pitchFamily="49" charset="0"/>
              </a:rPr>
              <a:t>)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>
              <a:lnSpc>
                <a:spcPct val="65000"/>
              </a:lnSpc>
              <a:spcBef>
                <a:spcPts val="200"/>
              </a:spcBef>
              <a:buNone/>
            </a:pPr>
            <a:r>
              <a:rPr lang="en-US" sz="1800" dirty="0">
                <a:latin typeface="Courier New" panose="02070309020205020404" pitchFamily="49" charset="0"/>
              </a:rPr>
              <a:t>    </a:t>
            </a:r>
            <a:r>
              <a:rPr lang="en-US" sz="1800" dirty="0" smtClean="0">
                <a:latin typeface="Courier New" panose="02070309020205020404" pitchFamily="49" charset="0"/>
              </a:rPr>
              <a:t>    grades </a:t>
            </a:r>
            <a:r>
              <a:rPr lang="en-US" sz="1800" dirty="0">
                <a:latin typeface="Courier New" panose="02070309020205020404" pitchFamily="49" charset="0"/>
              </a:rPr>
              <a:t>= </a:t>
            </a:r>
            <a:r>
              <a:rPr lang="en-US" sz="1800" dirty="0" smtClean="0">
                <a:latin typeface="Courier New" panose="02070309020205020404" pitchFamily="49" charset="0"/>
              </a:rPr>
              <a:t>[0] * 5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>
              <a:lnSpc>
                <a:spcPct val="65000"/>
              </a:lnSpc>
              <a:spcBef>
                <a:spcPts val="200"/>
              </a:spcBef>
              <a:buNone/>
            </a:pPr>
            <a:r>
              <a:rPr lang="en-US" sz="1800" dirty="0" smtClean="0">
                <a:latin typeface="Courier New" panose="02070309020205020404" pitchFamily="49" charset="0"/>
              </a:rPr>
              <a:t>        </a:t>
            </a:r>
            <a:r>
              <a:rPr lang="en-US" sz="1800" dirty="0">
                <a:latin typeface="Courier New" panose="02070309020205020404" pitchFamily="49" charset="0"/>
              </a:rPr>
              <a:t>for </a:t>
            </a:r>
            <a:r>
              <a:rPr lang="en-US" sz="1800" dirty="0" err="1" smtClean="0">
                <a:latin typeface="Courier New" panose="02070309020205020404" pitchFamily="49" charset="0"/>
              </a:rPr>
              <a:t>i</a:t>
            </a:r>
            <a:r>
              <a:rPr lang="en-US" sz="1800" dirty="0" smtClean="0">
                <a:latin typeface="Courier New" panose="02070309020205020404" pitchFamily="49" charset="0"/>
              </a:rPr>
              <a:t> in range(0, </a:t>
            </a:r>
            <a:r>
              <a:rPr lang="en-US" sz="1800" dirty="0" err="1" smtClean="0">
                <a:latin typeface="Courier New" panose="02070309020205020404" pitchFamily="49" charset="0"/>
              </a:rPr>
              <a:t>len</a:t>
            </a:r>
            <a:r>
              <a:rPr lang="en-US" sz="1800" dirty="0" smtClean="0">
                <a:latin typeface="Courier New" panose="02070309020205020404" pitchFamily="49" charset="0"/>
              </a:rPr>
              <a:t>(points)):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>
              <a:lnSpc>
                <a:spcPct val="65000"/>
              </a:lnSpc>
              <a:spcBef>
                <a:spcPts val="200"/>
              </a:spcBef>
              <a:buNone/>
            </a:pPr>
            <a:r>
              <a:rPr lang="en-US" sz="1800" dirty="0" smtClean="0">
                <a:latin typeface="Courier New" panose="02070309020205020404" pitchFamily="49" charset="0"/>
              </a:rPr>
              <a:t>            </a:t>
            </a:r>
            <a:r>
              <a:rPr lang="en-US" sz="1800" dirty="0">
                <a:latin typeface="Courier New" panose="02070309020205020404" pitchFamily="49" charset="0"/>
              </a:rPr>
              <a:t>grades[</a:t>
            </a:r>
            <a:r>
              <a:rPr lang="en-US" sz="1800" dirty="0" err="1">
                <a:latin typeface="Courier New" panose="02070309020205020404" pitchFamily="49" charset="0"/>
              </a:rPr>
              <a:t>i</a:t>
            </a:r>
            <a:r>
              <a:rPr lang="en-US" sz="1800" dirty="0">
                <a:latin typeface="Courier New" panose="02070309020205020404" pitchFamily="49" charset="0"/>
              </a:rPr>
              <a:t>] = 100.0 * points[</a:t>
            </a:r>
            <a:r>
              <a:rPr lang="en-US" sz="1800" dirty="0" err="1">
                <a:latin typeface="Courier New" panose="02070309020205020404" pitchFamily="49" charset="0"/>
              </a:rPr>
              <a:t>i</a:t>
            </a:r>
            <a:r>
              <a:rPr lang="en-US" sz="1800" dirty="0">
                <a:latin typeface="Courier New" panose="02070309020205020404" pitchFamily="49" charset="0"/>
              </a:rPr>
              <a:t>] / </a:t>
            </a:r>
            <a:r>
              <a:rPr lang="en-US" sz="1800" dirty="0" smtClean="0">
                <a:latin typeface="Courier New" panose="02070309020205020404" pitchFamily="49" charset="0"/>
              </a:rPr>
              <a:t>20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>
              <a:lnSpc>
                <a:spcPct val="65000"/>
              </a:lnSpc>
              <a:spcBef>
                <a:spcPts val="200"/>
              </a:spcBef>
              <a:buNone/>
            </a:pPr>
            <a:r>
              <a:rPr lang="en-US" sz="1800" dirty="0" smtClean="0">
                <a:latin typeface="Courier New" panose="02070309020205020404" pitchFamily="49" charset="0"/>
              </a:rPr>
              <a:t>        print("</a:t>
            </a:r>
            <a:r>
              <a:rPr lang="en-US" sz="1800" dirty="0">
                <a:latin typeface="Courier New" panose="02070309020205020404" pitchFamily="49" charset="0"/>
              </a:rPr>
              <a:t>Section " + </a:t>
            </a:r>
            <a:r>
              <a:rPr lang="en-US" sz="1800" dirty="0" err="1" smtClean="0">
                <a:latin typeface="Courier New" panose="02070309020205020404" pitchFamily="49" charset="0"/>
              </a:rPr>
              <a:t>str</a:t>
            </a:r>
            <a:r>
              <a:rPr lang="en-US" sz="1800" dirty="0" smtClean="0">
                <a:latin typeface="Courier New" panose="02070309020205020404" pitchFamily="49" charset="0"/>
              </a:rPr>
              <a:t>(section))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>
              <a:lnSpc>
                <a:spcPct val="65000"/>
              </a:lnSpc>
              <a:spcBef>
                <a:spcPts val="200"/>
              </a:spcBef>
              <a:buNone/>
            </a:pPr>
            <a:r>
              <a:rPr lang="en-US" sz="1800" dirty="0" smtClean="0">
                <a:latin typeface="Courier New" panose="02070309020205020404" pitchFamily="49" charset="0"/>
              </a:rPr>
              <a:t>        print("</a:t>
            </a:r>
            <a:r>
              <a:rPr lang="en-US" sz="1800" dirty="0">
                <a:latin typeface="Courier New" panose="02070309020205020404" pitchFamily="49" charset="0"/>
              </a:rPr>
              <a:t>Student points: " + </a:t>
            </a:r>
            <a:r>
              <a:rPr lang="en-US" sz="1800" dirty="0" err="1" smtClean="0">
                <a:latin typeface="Courier New" panose="02070309020205020404" pitchFamily="49" charset="0"/>
              </a:rPr>
              <a:t>str</a:t>
            </a:r>
            <a:r>
              <a:rPr lang="en-US" sz="1800" dirty="0" smtClean="0">
                <a:latin typeface="Courier New" panose="02070309020205020404" pitchFamily="49" charset="0"/>
              </a:rPr>
              <a:t>(points))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>
              <a:lnSpc>
                <a:spcPct val="65000"/>
              </a:lnSpc>
              <a:spcBef>
                <a:spcPts val="200"/>
              </a:spcBef>
              <a:buNone/>
            </a:pPr>
            <a:r>
              <a:rPr lang="en-US" sz="1800" dirty="0" smtClean="0">
                <a:latin typeface="Courier New" panose="02070309020205020404" pitchFamily="49" charset="0"/>
              </a:rPr>
              <a:t>        print("</a:t>
            </a:r>
            <a:r>
              <a:rPr lang="en-US" sz="1800" dirty="0">
                <a:latin typeface="Courier New" panose="02070309020205020404" pitchFamily="49" charset="0"/>
              </a:rPr>
              <a:t>Student grades: " + </a:t>
            </a:r>
            <a:r>
              <a:rPr lang="en-US" sz="1800" dirty="0" err="1" smtClean="0">
                <a:latin typeface="Courier New" panose="02070309020205020404" pitchFamily="49" charset="0"/>
              </a:rPr>
              <a:t>str</a:t>
            </a:r>
            <a:r>
              <a:rPr lang="en-US" sz="1800" dirty="0" smtClean="0">
                <a:latin typeface="Courier New" panose="02070309020205020404" pitchFamily="49" charset="0"/>
              </a:rPr>
              <a:t>(grades))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>
              <a:lnSpc>
                <a:spcPct val="65000"/>
              </a:lnSpc>
              <a:spcBef>
                <a:spcPts val="200"/>
              </a:spcBef>
              <a:buNone/>
            </a:pPr>
            <a:r>
              <a:rPr lang="en-US" sz="1800" dirty="0" smtClean="0">
                <a:latin typeface="Courier New" panose="02070309020205020404" pitchFamily="49" charset="0"/>
              </a:rPr>
              <a:t>        print()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>
              <a:lnSpc>
                <a:spcPct val="65000"/>
              </a:lnSpc>
              <a:spcBef>
                <a:spcPts val="200"/>
              </a:spcBef>
              <a:buNone/>
            </a:pPr>
            <a:r>
              <a:rPr lang="en-US" sz="1800" dirty="0" smtClean="0">
                <a:latin typeface="Courier New" panose="02070309020205020404" pitchFamily="49" charset="0"/>
              </a:rPr>
              <a:t>        section</a:t>
            </a:r>
            <a:r>
              <a:rPr lang="en-US" sz="1800" dirty="0">
                <a:latin typeface="Courier New" panose="02070309020205020404" pitchFamily="49" charset="0"/>
              </a:rPr>
              <a:t> </a:t>
            </a:r>
            <a:r>
              <a:rPr lang="en-US" sz="1800" dirty="0" smtClean="0">
                <a:latin typeface="Courier New" panose="02070309020205020404" pitchFamily="49" charset="0"/>
              </a:rPr>
              <a:t>+= 1</a:t>
            </a:r>
            <a:endParaRPr lang="en-US" sz="180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54340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Data transformations</a:t>
            </a:r>
          </a:p>
        </p:txBody>
      </p:sp>
      <p:sp>
        <p:nvSpPr>
          <p:cNvPr id="1027075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fontScale="92500" lnSpcReduction="20000"/>
          </a:bodyPr>
          <a:lstStyle/>
          <a:p>
            <a:pPr>
              <a:tabLst>
                <a:tab pos="2916238" algn="l"/>
              </a:tabLst>
            </a:pPr>
            <a:r>
              <a:rPr lang="en-US" dirty="0" smtClean="0"/>
              <a:t>In many problems we transform data between forms.</a:t>
            </a:r>
          </a:p>
          <a:p>
            <a:pPr lvl="1">
              <a:tabLst>
                <a:tab pos="2916238" algn="l"/>
              </a:tabLst>
            </a:pPr>
            <a:r>
              <a:rPr lang="en-US" dirty="0" smtClean="0"/>
              <a:t>Example:  digits  </a:t>
            </a:r>
            <a:r>
              <a:rPr lang="en-US" dirty="0" smtClean="0">
                <a:sym typeface="Symbol" panose="05050102010706020507" pitchFamily="18" charset="2"/>
              </a:rPr>
              <a:t></a:t>
            </a:r>
            <a:r>
              <a:rPr lang="en-US" dirty="0" smtClean="0"/>
              <a:t> count of each digit  </a:t>
            </a:r>
            <a:r>
              <a:rPr lang="en-US" dirty="0" smtClean="0">
                <a:sym typeface="Symbol" panose="05050102010706020507" pitchFamily="18" charset="2"/>
              </a:rPr>
              <a:t></a:t>
            </a:r>
            <a:r>
              <a:rPr lang="en-US" dirty="0" smtClean="0"/>
              <a:t> most frequent digit</a:t>
            </a:r>
          </a:p>
          <a:p>
            <a:pPr lvl="1">
              <a:tabLst>
                <a:tab pos="2916238" algn="l"/>
              </a:tabLst>
            </a:pPr>
            <a:r>
              <a:rPr lang="en-US" dirty="0" smtClean="0"/>
              <a:t>Often each transformation is computed/stored as an list.</a:t>
            </a:r>
          </a:p>
          <a:p>
            <a:pPr lvl="1">
              <a:tabLst>
                <a:tab pos="2916238" algn="l"/>
              </a:tabLst>
            </a:pPr>
            <a:r>
              <a:rPr lang="en-US" dirty="0" smtClean="0"/>
              <a:t>For structure, a transformation is often put in its own function.</a:t>
            </a:r>
          </a:p>
          <a:p>
            <a:pPr>
              <a:tabLst>
                <a:tab pos="2916238" algn="l"/>
              </a:tabLst>
            </a:pPr>
            <a:endParaRPr lang="en-US" dirty="0" smtClean="0"/>
          </a:p>
          <a:p>
            <a:pPr>
              <a:tabLst>
                <a:tab pos="2916238" algn="l"/>
              </a:tabLst>
            </a:pPr>
            <a:r>
              <a:rPr lang="en-US" dirty="0" smtClean="0"/>
              <a:t>Sometimes we map between data and list indexes.</a:t>
            </a:r>
          </a:p>
          <a:p>
            <a:pPr lvl="1">
              <a:buNone/>
              <a:tabLst>
                <a:tab pos="2916238" algn="l"/>
              </a:tabLst>
            </a:pPr>
            <a:endParaRPr lang="en-US" sz="800" dirty="0"/>
          </a:p>
          <a:p>
            <a:pPr lvl="1">
              <a:tabLst>
                <a:tab pos="2916238" algn="l"/>
              </a:tabLst>
            </a:pPr>
            <a:r>
              <a:rPr lang="en-US" dirty="0" smtClean="0"/>
              <a:t>by position	(store the </a:t>
            </a:r>
            <a:r>
              <a:rPr lang="en-US" i="1" dirty="0" err="1" smtClean="0"/>
              <a:t>i</a:t>
            </a:r>
            <a:r>
              <a:rPr lang="en-US" baseline="30000" dirty="0" smtClean="0"/>
              <a:t> </a:t>
            </a:r>
            <a:r>
              <a:rPr lang="en-US" baseline="30000" dirty="0" err="1" smtClean="0"/>
              <a:t>th</a:t>
            </a:r>
            <a:r>
              <a:rPr lang="en-US" dirty="0" smtClean="0"/>
              <a:t> value we read at index </a:t>
            </a:r>
            <a:r>
              <a:rPr lang="en-US" i="1" dirty="0" err="1" smtClean="0"/>
              <a:t>i</a:t>
            </a:r>
            <a:r>
              <a:rPr lang="en-US" dirty="0" smtClean="0"/>
              <a:t> )</a:t>
            </a:r>
          </a:p>
          <a:p>
            <a:pPr lvl="1">
              <a:tabLst>
                <a:tab pos="2916238" algn="l"/>
              </a:tabLst>
            </a:pPr>
            <a:r>
              <a:rPr lang="en-US" dirty="0" smtClean="0"/>
              <a:t>tally	(if input value is </a:t>
            </a:r>
            <a:r>
              <a:rPr lang="en-US" i="1" dirty="0" err="1" smtClean="0"/>
              <a:t>i</a:t>
            </a:r>
            <a:r>
              <a:rPr lang="en-US" dirty="0" smtClean="0"/>
              <a:t>, store it at array index </a:t>
            </a:r>
            <a:r>
              <a:rPr lang="en-US" i="1" dirty="0" err="1" smtClean="0"/>
              <a:t>i</a:t>
            </a:r>
            <a:r>
              <a:rPr lang="en-US" i="1" dirty="0" smtClean="0"/>
              <a:t> </a:t>
            </a:r>
            <a:r>
              <a:rPr lang="en-US" dirty="0" smtClean="0"/>
              <a:t>)</a:t>
            </a:r>
          </a:p>
          <a:p>
            <a:pPr lvl="1">
              <a:tabLst>
                <a:tab pos="2916238" algn="l"/>
              </a:tabLst>
            </a:pPr>
            <a:r>
              <a:rPr lang="en-US" dirty="0" smtClean="0"/>
              <a:t>explicit mapping	(count </a:t>
            </a:r>
            <a:r>
              <a:rPr lang="en-US" dirty="0" smtClean="0">
                <a:latin typeface="Courier New" panose="02070309020205020404" pitchFamily="49" charset="0"/>
              </a:rPr>
              <a:t>'J'</a:t>
            </a:r>
            <a:r>
              <a:rPr lang="en-US" dirty="0" smtClean="0"/>
              <a:t> at index 0, count </a:t>
            </a:r>
            <a:r>
              <a:rPr lang="en-US" dirty="0" smtClean="0">
                <a:latin typeface="Courier New" panose="02070309020205020404" pitchFamily="49" charset="0"/>
              </a:rPr>
              <a:t>'X'</a:t>
            </a:r>
            <a:r>
              <a:rPr lang="en-US" dirty="0" smtClean="0"/>
              <a:t> at index 1)</a:t>
            </a:r>
          </a:p>
          <a:p>
            <a:pPr>
              <a:tabLst>
                <a:tab pos="2916238" algn="l"/>
              </a:tabLst>
            </a:pPr>
            <a:endParaRPr lang="en-US" dirty="0" smtClean="0"/>
          </a:p>
          <a:p>
            <a:pPr>
              <a:lnSpc>
                <a:spcPct val="110000"/>
              </a:lnSpc>
              <a:tabLst>
                <a:tab pos="2916238" algn="l"/>
              </a:tabLst>
            </a:pPr>
            <a:r>
              <a:rPr lang="en-US" i="1" dirty="0" smtClean="0"/>
              <a:t>Exercise:</a:t>
            </a:r>
            <a:r>
              <a:rPr lang="en-US" dirty="0" smtClean="0"/>
              <a:t> Modify our Sections program to use functions that use lists as parameters and returns.</a:t>
            </a:r>
          </a:p>
        </p:txBody>
      </p:sp>
    </p:spTree>
    <p:extLst>
      <p:ext uri="{BB962C8B-B14F-4D97-AF65-F5344CB8AC3E}">
        <p14:creationId xmlns:p14="http://schemas.microsoft.com/office/powerpoint/2010/main" val="423126604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7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27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27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27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27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List </a:t>
            </a:r>
            <a:r>
              <a:rPr lang="en-US" dirty="0" err="1" smtClean="0"/>
              <a:t>param</a:t>
            </a:r>
            <a:r>
              <a:rPr lang="en-US" dirty="0" smtClean="0"/>
              <a:t>/return answer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>
              <a:lnSpc>
                <a:spcPct val="70000"/>
              </a:lnSpc>
              <a:spcBef>
                <a:spcPts val="200"/>
              </a:spcBef>
              <a:buNone/>
            </a:pPr>
            <a:r>
              <a:rPr lang="en-US" sz="1400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sz="14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400" b="1" dirty="0">
                <a:solidFill>
                  <a:srgbClr val="008080"/>
                </a:solidFill>
                <a:latin typeface="Courier New" panose="02070309020205020404" pitchFamily="49" charset="0"/>
              </a:rPr>
              <a:t>This program reads a file representing which students attended</a:t>
            </a:r>
          </a:p>
          <a:p>
            <a:pPr>
              <a:lnSpc>
                <a:spcPct val="70000"/>
              </a:lnSpc>
              <a:spcBef>
                <a:spcPts val="200"/>
              </a:spcBef>
              <a:buNone/>
            </a:pPr>
            <a:r>
              <a:rPr lang="en-US" sz="14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# </a:t>
            </a:r>
            <a:r>
              <a:rPr lang="en-US" sz="1400" b="1" dirty="0">
                <a:solidFill>
                  <a:srgbClr val="008080"/>
                </a:solidFill>
                <a:latin typeface="Courier New" panose="02070309020205020404" pitchFamily="49" charset="0"/>
              </a:rPr>
              <a:t>which discussion sections and produces output of the students'</a:t>
            </a:r>
          </a:p>
          <a:p>
            <a:pPr>
              <a:lnSpc>
                <a:spcPct val="70000"/>
              </a:lnSpc>
              <a:spcBef>
                <a:spcPts val="200"/>
              </a:spcBef>
              <a:buNone/>
            </a:pPr>
            <a:r>
              <a:rPr lang="en-US" sz="1400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sz="14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400" b="1" dirty="0">
                <a:solidFill>
                  <a:srgbClr val="008080"/>
                </a:solidFill>
                <a:latin typeface="Courier New" panose="02070309020205020404" pitchFamily="49" charset="0"/>
              </a:rPr>
              <a:t>section attendance and scores.</a:t>
            </a:r>
          </a:p>
          <a:p>
            <a:pPr>
              <a:lnSpc>
                <a:spcPct val="70000"/>
              </a:lnSpc>
              <a:spcBef>
                <a:spcPts val="200"/>
              </a:spcBef>
              <a:buNone/>
            </a:pPr>
            <a:endParaRPr lang="en-US" sz="8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>
              <a:lnSpc>
                <a:spcPct val="70000"/>
              </a:lnSpc>
              <a:spcBef>
                <a:spcPts val="200"/>
              </a:spcBef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>
              <a:lnSpc>
                <a:spcPct val="70000"/>
              </a:lnSpc>
              <a:spcBef>
                <a:spcPts val="200"/>
              </a:spcBef>
              <a:buNone/>
            </a:pPr>
            <a:r>
              <a:rPr lang="en-US" sz="1400" dirty="0" err="1" smtClean="0">
                <a:latin typeface="Courier New" panose="02070309020205020404" pitchFamily="49" charset="0"/>
              </a:rPr>
              <a:t>def</a:t>
            </a:r>
            <a:r>
              <a:rPr lang="en-US" sz="1400" dirty="0" smtClean="0">
                <a:latin typeface="Courier New" panose="02070309020205020404" pitchFamily="49" charset="0"/>
              </a:rPr>
              <a:t> main():</a:t>
            </a:r>
            <a:endParaRPr lang="en-US" sz="1400" dirty="0">
              <a:latin typeface="Courier New" panose="02070309020205020404" pitchFamily="49" charset="0"/>
            </a:endParaRPr>
          </a:p>
          <a:p>
            <a:pPr>
              <a:lnSpc>
                <a:spcPct val="70000"/>
              </a:lnSpc>
              <a:spcBef>
                <a:spcPts val="200"/>
              </a:spcBef>
              <a:buNone/>
            </a:pPr>
            <a:r>
              <a:rPr lang="en-US" sz="1400" dirty="0">
                <a:latin typeface="Courier New" panose="02070309020205020404" pitchFamily="49" charset="0"/>
              </a:rPr>
              <a:t>    </a:t>
            </a:r>
            <a:r>
              <a:rPr lang="en-US" sz="1400" dirty="0" smtClean="0">
                <a:latin typeface="Courier New" panose="02070309020205020404" pitchFamily="49" charset="0"/>
              </a:rPr>
              <a:t>with </a:t>
            </a:r>
            <a:r>
              <a:rPr lang="en-US" sz="1400" dirty="0" smtClean="0">
                <a:latin typeface="Courier New" panose="02070309020205020404" pitchFamily="49" charset="0"/>
              </a:rPr>
              <a:t>open</a:t>
            </a:r>
            <a:r>
              <a:rPr lang="en-US" sz="1400" dirty="0" smtClean="0">
                <a:latin typeface="Courier New" panose="02070309020205020404" pitchFamily="49" charset="0"/>
              </a:rPr>
              <a:t>("</a:t>
            </a:r>
            <a:r>
              <a:rPr lang="en-US" sz="1400" dirty="0">
                <a:latin typeface="Courier New" panose="02070309020205020404" pitchFamily="49" charset="0"/>
              </a:rPr>
              <a:t>sections.txt</a:t>
            </a:r>
            <a:r>
              <a:rPr lang="en-US" sz="1400" dirty="0" smtClean="0">
                <a:latin typeface="Courier New" panose="02070309020205020404" pitchFamily="49" charset="0"/>
              </a:rPr>
              <a:t>") as file:</a:t>
            </a:r>
            <a:endParaRPr lang="en-US" sz="1400" dirty="0" smtClean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spcBef>
                <a:spcPts val="200"/>
              </a:spcBef>
              <a:buNone/>
            </a:pPr>
            <a:r>
              <a:rPr lang="en-US" sz="1000" dirty="0" smtClean="0">
                <a:latin typeface="Courier New" panose="02070309020205020404" pitchFamily="49" charset="0"/>
              </a:rPr>
              <a:t>    </a:t>
            </a:r>
            <a:r>
              <a:rPr lang="en-US" sz="1400" dirty="0" smtClean="0">
                <a:latin typeface="Courier New" panose="02070309020205020404" pitchFamily="49" charset="0"/>
              </a:rPr>
              <a:t>lines = </a:t>
            </a:r>
            <a:r>
              <a:rPr lang="en-US" sz="1400" dirty="0" err="1" smtClean="0">
                <a:latin typeface="Courier New" panose="02070309020205020404" pitchFamily="49" charset="0"/>
              </a:rPr>
              <a:t>file.readlines</a:t>
            </a:r>
            <a:r>
              <a:rPr lang="en-US" sz="1400" dirty="0" smtClean="0">
                <a:latin typeface="Courier New" panose="02070309020205020404" pitchFamily="49" charset="0"/>
              </a:rPr>
              <a:t>()</a:t>
            </a:r>
            <a:endParaRPr lang="en-US" sz="1400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spcBef>
                <a:spcPts val="200"/>
              </a:spcBef>
              <a:buNone/>
            </a:pPr>
            <a:r>
              <a:rPr lang="en-US" sz="1400" dirty="0">
                <a:latin typeface="Courier New" panose="02070309020205020404" pitchFamily="49" charset="0"/>
              </a:rPr>
              <a:t>    </a:t>
            </a:r>
            <a:r>
              <a:rPr lang="en-US" sz="1400" dirty="0" smtClean="0">
                <a:latin typeface="Courier New" panose="02070309020205020404" pitchFamily="49" charset="0"/>
              </a:rPr>
              <a:t>section </a:t>
            </a:r>
            <a:r>
              <a:rPr lang="en-US" sz="1400" dirty="0">
                <a:latin typeface="Courier New" panose="02070309020205020404" pitchFamily="49" charset="0"/>
              </a:rPr>
              <a:t>= </a:t>
            </a:r>
            <a:r>
              <a:rPr lang="en-US" sz="1400" dirty="0" smtClean="0">
                <a:latin typeface="Courier New" panose="02070309020205020404" pitchFamily="49" charset="0"/>
              </a:rPr>
              <a:t>1</a:t>
            </a:r>
            <a:endParaRPr lang="en-US" sz="1400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spcBef>
                <a:spcPts val="200"/>
              </a:spcBef>
              <a:buNone/>
            </a:pPr>
            <a:r>
              <a:rPr lang="en-US" sz="1400" dirty="0">
                <a:latin typeface="Courier New" panose="02070309020205020404" pitchFamily="49" charset="0"/>
              </a:rPr>
              <a:t>    </a:t>
            </a:r>
            <a:r>
              <a:rPr lang="en-US" sz="1400" dirty="0" smtClean="0">
                <a:latin typeface="Courier New" panose="02070309020205020404" pitchFamily="49" charset="0"/>
              </a:rPr>
              <a:t>for line in lines:</a:t>
            </a:r>
            <a:endParaRPr lang="en-US" sz="1400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spcBef>
                <a:spcPts val="200"/>
              </a:spcBef>
              <a:buNone/>
            </a:pPr>
            <a:r>
              <a:rPr lang="en-US" sz="1400" b="1" dirty="0">
                <a:solidFill>
                  <a:srgbClr val="008080"/>
                </a:solidFill>
                <a:latin typeface="Courier New" panose="02070309020205020404" pitchFamily="49" charset="0"/>
              </a:rPr>
              <a:t>    </a:t>
            </a:r>
            <a:r>
              <a:rPr lang="en-US" sz="14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   # </a:t>
            </a:r>
            <a:r>
              <a:rPr lang="en-US" sz="1400" b="1" dirty="0">
                <a:solidFill>
                  <a:srgbClr val="008080"/>
                </a:solidFill>
                <a:latin typeface="Courier New" panose="02070309020205020404" pitchFamily="49" charset="0"/>
              </a:rPr>
              <a:t>process one </a:t>
            </a:r>
            <a:r>
              <a:rPr lang="en-US" sz="14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section</a:t>
            </a:r>
          </a:p>
          <a:p>
            <a:pPr lvl="1">
              <a:lnSpc>
                <a:spcPct val="70000"/>
              </a:lnSpc>
              <a:spcBef>
                <a:spcPts val="200"/>
              </a:spcBef>
              <a:buNone/>
            </a:pPr>
            <a:r>
              <a:rPr lang="en-US" sz="1400" b="1" dirty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4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      </a:t>
            </a:r>
            <a:r>
              <a:rPr lang="en-US" sz="1400" dirty="0" smtClean="0">
                <a:latin typeface="Courier New" panose="02070309020205020404" pitchFamily="49" charset="0"/>
              </a:rPr>
              <a:t>points </a:t>
            </a:r>
            <a:r>
              <a:rPr lang="en-US" sz="1400" dirty="0">
                <a:latin typeface="Courier New" panose="02070309020205020404" pitchFamily="49" charset="0"/>
              </a:rPr>
              <a:t>= </a:t>
            </a:r>
            <a:r>
              <a:rPr lang="en-US" sz="1400" dirty="0" err="1" smtClean="0">
                <a:latin typeface="Courier New" panose="02070309020205020404" pitchFamily="49" charset="0"/>
              </a:rPr>
              <a:t>count_points</a:t>
            </a:r>
            <a:r>
              <a:rPr lang="en-US" sz="1400" dirty="0" smtClean="0">
                <a:latin typeface="Courier New" panose="02070309020205020404" pitchFamily="49" charset="0"/>
              </a:rPr>
              <a:t>(line)</a:t>
            </a:r>
            <a:endParaRPr lang="en-US" sz="1400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spcBef>
                <a:spcPts val="200"/>
              </a:spcBef>
              <a:buNone/>
            </a:pPr>
            <a:r>
              <a:rPr lang="en-US" sz="1400" dirty="0">
                <a:latin typeface="Courier New" panose="02070309020205020404" pitchFamily="49" charset="0"/>
              </a:rPr>
              <a:t>    </a:t>
            </a:r>
            <a:r>
              <a:rPr lang="en-US" sz="1400" dirty="0" smtClean="0">
                <a:latin typeface="Courier New" panose="02070309020205020404" pitchFamily="49" charset="0"/>
              </a:rPr>
              <a:t>    grades </a:t>
            </a:r>
            <a:r>
              <a:rPr lang="en-US" sz="1400" dirty="0">
                <a:latin typeface="Courier New" panose="02070309020205020404" pitchFamily="49" charset="0"/>
              </a:rPr>
              <a:t>= </a:t>
            </a:r>
            <a:r>
              <a:rPr lang="en-US" sz="1400" dirty="0" err="1" smtClean="0">
                <a:latin typeface="Courier New" panose="02070309020205020404" pitchFamily="49" charset="0"/>
              </a:rPr>
              <a:t>compute_grades</a:t>
            </a:r>
            <a:r>
              <a:rPr lang="en-US" sz="1400" dirty="0" smtClean="0">
                <a:latin typeface="Courier New" panose="02070309020205020404" pitchFamily="49" charset="0"/>
              </a:rPr>
              <a:t>(points)</a:t>
            </a:r>
            <a:endParaRPr lang="en-US" sz="1400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spcBef>
                <a:spcPts val="200"/>
              </a:spcBef>
              <a:buNone/>
            </a:pPr>
            <a:r>
              <a:rPr lang="en-US" sz="1400" dirty="0">
                <a:latin typeface="Courier New" panose="02070309020205020404" pitchFamily="49" charset="0"/>
              </a:rPr>
              <a:t>    </a:t>
            </a:r>
            <a:r>
              <a:rPr lang="en-US" sz="1400" dirty="0" smtClean="0">
                <a:latin typeface="Courier New" panose="02070309020205020404" pitchFamily="49" charset="0"/>
              </a:rPr>
              <a:t>    </a:t>
            </a:r>
            <a:r>
              <a:rPr lang="en-US" sz="1400" dirty="0">
                <a:latin typeface="Courier New" panose="02070309020205020404" pitchFamily="49" charset="0"/>
              </a:rPr>
              <a:t>results(section, points, grades</a:t>
            </a:r>
            <a:r>
              <a:rPr lang="en-US" sz="1400" dirty="0" smtClean="0">
                <a:latin typeface="Courier New" panose="02070309020205020404" pitchFamily="49" charset="0"/>
              </a:rPr>
              <a:t>)</a:t>
            </a:r>
            <a:endParaRPr lang="en-US" sz="1400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spcBef>
                <a:spcPts val="200"/>
              </a:spcBef>
              <a:buNone/>
            </a:pPr>
            <a:r>
              <a:rPr lang="en-US" sz="1400" dirty="0">
                <a:latin typeface="Courier New" panose="02070309020205020404" pitchFamily="49" charset="0"/>
              </a:rPr>
              <a:t>    </a:t>
            </a:r>
            <a:r>
              <a:rPr lang="en-US" sz="1400" dirty="0" smtClean="0">
                <a:latin typeface="Courier New" panose="02070309020205020404" pitchFamily="49" charset="0"/>
              </a:rPr>
              <a:t>    section</a:t>
            </a:r>
            <a:r>
              <a:rPr lang="en-US" sz="1400" dirty="0">
                <a:latin typeface="Courier New" panose="02070309020205020404" pitchFamily="49" charset="0"/>
              </a:rPr>
              <a:t> </a:t>
            </a:r>
            <a:r>
              <a:rPr lang="en-US" sz="1400" dirty="0" smtClean="0">
                <a:latin typeface="Courier New" panose="02070309020205020404" pitchFamily="49" charset="0"/>
              </a:rPr>
              <a:t>+= 1</a:t>
            </a:r>
            <a:endParaRPr lang="en-US" sz="1400" dirty="0">
              <a:latin typeface="Courier New" panose="02070309020205020404" pitchFamily="49" charset="0"/>
            </a:endParaRPr>
          </a:p>
          <a:p>
            <a:pPr>
              <a:lnSpc>
                <a:spcPct val="70000"/>
              </a:lnSpc>
              <a:spcBef>
                <a:spcPts val="200"/>
              </a:spcBef>
              <a:buNone/>
            </a:pPr>
            <a:r>
              <a:rPr lang="en-US" sz="1400" dirty="0">
                <a:latin typeface="Courier New" panose="02070309020205020404" pitchFamily="49" charset="0"/>
              </a:rPr>
              <a:t>    </a:t>
            </a:r>
            <a:r>
              <a:rPr lang="en-US" sz="1400" dirty="0" smtClean="0">
                <a:latin typeface="Courier New" panose="02070309020205020404" pitchFamily="49" charset="0"/>
              </a:rPr>
              <a:t>    </a:t>
            </a:r>
            <a:endParaRPr lang="en-US" sz="1400" dirty="0">
              <a:latin typeface="Courier New" panose="02070309020205020404" pitchFamily="49" charset="0"/>
            </a:endParaRPr>
          </a:p>
          <a:p>
            <a:pPr>
              <a:lnSpc>
                <a:spcPct val="70000"/>
              </a:lnSpc>
              <a:spcBef>
                <a:spcPts val="200"/>
              </a:spcBef>
              <a:buNone/>
            </a:pPr>
            <a:r>
              <a:rPr lang="en-US" sz="14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# </a:t>
            </a:r>
            <a:r>
              <a:rPr lang="en-US" sz="1400" b="1" dirty="0">
                <a:solidFill>
                  <a:srgbClr val="008080"/>
                </a:solidFill>
                <a:latin typeface="Courier New" panose="02070309020205020404" pitchFamily="49" charset="0"/>
              </a:rPr>
              <a:t>Produces all output about a particular section.</a:t>
            </a:r>
          </a:p>
          <a:p>
            <a:pPr>
              <a:lnSpc>
                <a:spcPct val="70000"/>
              </a:lnSpc>
              <a:spcBef>
                <a:spcPts val="200"/>
              </a:spcBef>
              <a:buNone/>
            </a:pPr>
            <a:r>
              <a:rPr lang="en-US" sz="1400" dirty="0" err="1" smtClean="0">
                <a:latin typeface="Courier New" panose="02070309020205020404" pitchFamily="49" charset="0"/>
              </a:rPr>
              <a:t>def</a:t>
            </a:r>
            <a:r>
              <a:rPr lang="en-US" sz="1400" dirty="0" smtClean="0">
                <a:latin typeface="Courier New" panose="02070309020205020404" pitchFamily="49" charset="0"/>
              </a:rPr>
              <a:t> results(section, points, </a:t>
            </a:r>
            <a:r>
              <a:rPr lang="en-US" sz="1400" dirty="0">
                <a:latin typeface="Courier New" panose="02070309020205020404" pitchFamily="49" charset="0"/>
              </a:rPr>
              <a:t>grades</a:t>
            </a:r>
            <a:r>
              <a:rPr lang="en-US" sz="1400" dirty="0" smtClean="0">
                <a:latin typeface="Courier New" panose="02070309020205020404" pitchFamily="49" charset="0"/>
              </a:rPr>
              <a:t>):</a:t>
            </a:r>
            <a:endParaRPr lang="en-US" sz="1400" dirty="0">
              <a:latin typeface="Courier New" panose="02070309020205020404" pitchFamily="49" charset="0"/>
            </a:endParaRPr>
          </a:p>
          <a:p>
            <a:pPr>
              <a:lnSpc>
                <a:spcPct val="70000"/>
              </a:lnSpc>
              <a:spcBef>
                <a:spcPts val="200"/>
              </a:spcBef>
              <a:buNone/>
            </a:pPr>
            <a:r>
              <a:rPr lang="en-US" sz="1400" dirty="0" smtClean="0">
                <a:latin typeface="Courier New" panose="02070309020205020404" pitchFamily="49" charset="0"/>
              </a:rPr>
              <a:t>    print("</a:t>
            </a:r>
            <a:r>
              <a:rPr lang="en-US" sz="1400" dirty="0">
                <a:latin typeface="Courier New" panose="02070309020205020404" pitchFamily="49" charset="0"/>
              </a:rPr>
              <a:t>Section " + </a:t>
            </a:r>
            <a:r>
              <a:rPr lang="en-US" sz="1400" dirty="0" err="1" smtClean="0">
                <a:latin typeface="Courier New" panose="02070309020205020404" pitchFamily="49" charset="0"/>
              </a:rPr>
              <a:t>str</a:t>
            </a:r>
            <a:r>
              <a:rPr lang="en-US" sz="1400" dirty="0" smtClean="0">
                <a:latin typeface="Courier New" panose="02070309020205020404" pitchFamily="49" charset="0"/>
              </a:rPr>
              <a:t>(section))</a:t>
            </a:r>
            <a:endParaRPr lang="en-US" sz="1400" dirty="0">
              <a:latin typeface="Courier New" panose="02070309020205020404" pitchFamily="49" charset="0"/>
            </a:endParaRPr>
          </a:p>
          <a:p>
            <a:pPr>
              <a:lnSpc>
                <a:spcPct val="70000"/>
              </a:lnSpc>
              <a:spcBef>
                <a:spcPts val="200"/>
              </a:spcBef>
              <a:buNone/>
            </a:pPr>
            <a:r>
              <a:rPr lang="en-US" sz="1400" dirty="0" smtClean="0">
                <a:latin typeface="Courier New" panose="02070309020205020404" pitchFamily="49" charset="0"/>
              </a:rPr>
              <a:t>    print("</a:t>
            </a:r>
            <a:r>
              <a:rPr lang="en-US" sz="1400" dirty="0">
                <a:latin typeface="Courier New" panose="02070309020205020404" pitchFamily="49" charset="0"/>
              </a:rPr>
              <a:t>Student scores: " + </a:t>
            </a:r>
            <a:r>
              <a:rPr lang="en-US" sz="1400" dirty="0" err="1" smtClean="0">
                <a:latin typeface="Courier New" panose="02070309020205020404" pitchFamily="49" charset="0"/>
              </a:rPr>
              <a:t>str</a:t>
            </a:r>
            <a:r>
              <a:rPr lang="en-US" sz="1400" dirty="0" smtClean="0">
                <a:latin typeface="Courier New" panose="02070309020205020404" pitchFamily="49" charset="0"/>
              </a:rPr>
              <a:t>(points))</a:t>
            </a:r>
            <a:endParaRPr lang="en-US" sz="1400" dirty="0">
              <a:latin typeface="Courier New" panose="02070309020205020404" pitchFamily="49" charset="0"/>
            </a:endParaRPr>
          </a:p>
          <a:p>
            <a:pPr>
              <a:lnSpc>
                <a:spcPct val="70000"/>
              </a:lnSpc>
              <a:spcBef>
                <a:spcPts val="200"/>
              </a:spcBef>
              <a:buNone/>
            </a:pPr>
            <a:r>
              <a:rPr lang="en-US" sz="1400" dirty="0" smtClean="0">
                <a:latin typeface="Courier New" panose="02070309020205020404" pitchFamily="49" charset="0"/>
              </a:rPr>
              <a:t>    print("</a:t>
            </a:r>
            <a:r>
              <a:rPr lang="en-US" sz="1400" dirty="0">
                <a:latin typeface="Courier New" panose="02070309020205020404" pitchFamily="49" charset="0"/>
              </a:rPr>
              <a:t>Student grades: " + </a:t>
            </a:r>
            <a:r>
              <a:rPr lang="en-US" sz="1400" dirty="0" err="1" smtClean="0">
                <a:latin typeface="Courier New" panose="02070309020205020404" pitchFamily="49" charset="0"/>
              </a:rPr>
              <a:t>str</a:t>
            </a:r>
            <a:r>
              <a:rPr lang="en-US" sz="1400" dirty="0" smtClean="0">
                <a:latin typeface="Courier New" panose="02070309020205020404" pitchFamily="49" charset="0"/>
              </a:rPr>
              <a:t>(grades))</a:t>
            </a:r>
            <a:endParaRPr lang="en-US" sz="1400" dirty="0">
              <a:latin typeface="Courier New" panose="02070309020205020404" pitchFamily="49" charset="0"/>
            </a:endParaRPr>
          </a:p>
          <a:p>
            <a:pPr>
              <a:lnSpc>
                <a:spcPct val="70000"/>
              </a:lnSpc>
              <a:spcBef>
                <a:spcPts val="200"/>
              </a:spcBef>
              <a:buNone/>
            </a:pPr>
            <a:r>
              <a:rPr lang="en-US" sz="1400" dirty="0" smtClean="0">
                <a:latin typeface="Courier New" panose="02070309020205020404" pitchFamily="49" charset="0"/>
              </a:rPr>
              <a:t>    print()</a:t>
            </a:r>
          </a:p>
          <a:p>
            <a:pPr>
              <a:lnSpc>
                <a:spcPct val="70000"/>
              </a:lnSpc>
              <a:spcBef>
                <a:spcPts val="200"/>
              </a:spcBef>
              <a:buNone/>
            </a:pPr>
            <a:endParaRPr lang="en-US" sz="1400" dirty="0">
              <a:latin typeface="Courier New" panose="02070309020205020404" pitchFamily="49" charset="0"/>
            </a:endParaRPr>
          </a:p>
          <a:p>
            <a:pPr>
              <a:lnSpc>
                <a:spcPct val="70000"/>
              </a:lnSpc>
              <a:spcBef>
                <a:spcPts val="200"/>
              </a:spcBef>
              <a:buNone/>
            </a:pPr>
            <a:r>
              <a:rPr lang="en-US" sz="1400" dirty="0">
                <a:latin typeface="Courier New" panose="02070309020205020404" pitchFamily="49" charset="0"/>
              </a:rPr>
              <a:t>    ...</a:t>
            </a:r>
          </a:p>
        </p:txBody>
      </p:sp>
    </p:spTree>
    <p:extLst>
      <p:ext uri="{BB962C8B-B14F-4D97-AF65-F5344CB8AC3E}">
        <p14:creationId xmlns:p14="http://schemas.microsoft.com/office/powerpoint/2010/main" val="34826644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List </a:t>
            </a:r>
            <a:r>
              <a:rPr lang="en-US" dirty="0" err="1" smtClean="0"/>
              <a:t>param</a:t>
            </a:r>
            <a:r>
              <a:rPr lang="en-US" dirty="0" smtClean="0"/>
              <a:t>/return answer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>
              <a:lnSpc>
                <a:spcPct val="70000"/>
              </a:lnSpc>
              <a:spcBef>
                <a:spcPts val="200"/>
              </a:spcBef>
              <a:buNone/>
            </a:pPr>
            <a:r>
              <a:rPr lang="en-US" sz="1400" dirty="0">
                <a:latin typeface="Courier New" panose="02070309020205020404" pitchFamily="49" charset="0"/>
              </a:rPr>
              <a:t>    ...</a:t>
            </a:r>
          </a:p>
          <a:p>
            <a:pPr>
              <a:lnSpc>
                <a:spcPct val="70000"/>
              </a:lnSpc>
              <a:spcBef>
                <a:spcPts val="200"/>
              </a:spcBef>
              <a:buNone/>
            </a:pPr>
            <a:r>
              <a:rPr lang="en-US" sz="800" dirty="0">
                <a:latin typeface="Courier New" panose="02070309020205020404" pitchFamily="49" charset="0"/>
              </a:rPr>
              <a:t>            </a:t>
            </a:r>
          </a:p>
          <a:p>
            <a:pPr>
              <a:lnSpc>
                <a:spcPct val="70000"/>
              </a:lnSpc>
              <a:spcBef>
                <a:spcPts val="200"/>
              </a:spcBef>
              <a:buNone/>
            </a:pPr>
            <a:r>
              <a:rPr lang="en-US" sz="14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# </a:t>
            </a:r>
            <a:r>
              <a:rPr lang="en-US" sz="1400" b="1" dirty="0">
                <a:solidFill>
                  <a:srgbClr val="008080"/>
                </a:solidFill>
                <a:latin typeface="Courier New" panose="02070309020205020404" pitchFamily="49" charset="0"/>
              </a:rPr>
              <a:t>Computes the points earned for each student for a particular section.</a:t>
            </a:r>
          </a:p>
          <a:p>
            <a:pPr>
              <a:lnSpc>
                <a:spcPct val="70000"/>
              </a:lnSpc>
              <a:spcBef>
                <a:spcPts val="200"/>
              </a:spcBef>
              <a:buNone/>
            </a:pPr>
            <a:r>
              <a:rPr lang="en-US" sz="1400" dirty="0" err="1" smtClean="0">
                <a:latin typeface="Courier New" panose="02070309020205020404" pitchFamily="49" charset="0"/>
              </a:rPr>
              <a:t>def</a:t>
            </a:r>
            <a:r>
              <a:rPr lang="en-US" sz="1400" dirty="0" smtClean="0">
                <a:latin typeface="Courier New" panose="02070309020205020404" pitchFamily="49" charset="0"/>
              </a:rPr>
              <a:t> </a:t>
            </a:r>
            <a:r>
              <a:rPr lang="en-US" sz="1400" dirty="0" err="1" smtClean="0">
                <a:latin typeface="Courier New" panose="02070309020205020404" pitchFamily="49" charset="0"/>
              </a:rPr>
              <a:t>count_points</a:t>
            </a:r>
            <a:r>
              <a:rPr lang="en-US" sz="1400" dirty="0" smtClean="0">
                <a:latin typeface="Courier New" panose="02070309020205020404" pitchFamily="49" charset="0"/>
              </a:rPr>
              <a:t>(line):</a:t>
            </a:r>
            <a:endParaRPr lang="en-US" sz="1400" dirty="0">
              <a:latin typeface="Courier New" panose="02070309020205020404" pitchFamily="49" charset="0"/>
            </a:endParaRPr>
          </a:p>
          <a:p>
            <a:pPr>
              <a:lnSpc>
                <a:spcPct val="70000"/>
              </a:lnSpc>
              <a:spcBef>
                <a:spcPts val="200"/>
              </a:spcBef>
              <a:buNone/>
            </a:pPr>
            <a:r>
              <a:rPr lang="en-US" sz="1400" dirty="0" smtClean="0">
                <a:latin typeface="Courier New" panose="02070309020205020404" pitchFamily="49" charset="0"/>
              </a:rPr>
              <a:t>    points </a:t>
            </a:r>
            <a:r>
              <a:rPr lang="en-US" sz="1400" dirty="0">
                <a:latin typeface="Courier New" panose="02070309020205020404" pitchFamily="49" charset="0"/>
              </a:rPr>
              <a:t>= </a:t>
            </a:r>
            <a:r>
              <a:rPr lang="en-US" sz="1400" dirty="0" smtClean="0">
                <a:latin typeface="Courier New" panose="02070309020205020404" pitchFamily="49" charset="0"/>
              </a:rPr>
              <a:t>[0] * 5</a:t>
            </a:r>
          </a:p>
          <a:p>
            <a:pPr>
              <a:lnSpc>
                <a:spcPct val="70000"/>
              </a:lnSpc>
              <a:spcBef>
                <a:spcPts val="200"/>
              </a:spcBef>
              <a:buNone/>
            </a:pPr>
            <a:r>
              <a:rPr lang="en-US" sz="1400" dirty="0" smtClean="0">
                <a:latin typeface="Courier New" panose="02070309020205020404" pitchFamily="49" charset="0"/>
              </a:rPr>
              <a:t>    for </a:t>
            </a:r>
            <a:r>
              <a:rPr lang="en-US" sz="1400" dirty="0" err="1" smtClean="0">
                <a:latin typeface="Courier New" panose="02070309020205020404" pitchFamily="49" charset="0"/>
              </a:rPr>
              <a:t>i</a:t>
            </a:r>
            <a:r>
              <a:rPr lang="en-US" sz="1400" dirty="0" smtClean="0">
                <a:latin typeface="Courier New" panose="02070309020205020404" pitchFamily="49" charset="0"/>
              </a:rPr>
              <a:t> in range(0, </a:t>
            </a:r>
            <a:r>
              <a:rPr lang="en-US" sz="1400" dirty="0" err="1" smtClean="0">
                <a:latin typeface="Courier New" panose="02070309020205020404" pitchFamily="49" charset="0"/>
              </a:rPr>
              <a:t>len</a:t>
            </a:r>
            <a:r>
              <a:rPr lang="en-US" sz="1400" dirty="0" smtClean="0">
                <a:latin typeface="Courier New" panose="02070309020205020404" pitchFamily="49" charset="0"/>
              </a:rPr>
              <a:t>(line)):</a:t>
            </a:r>
          </a:p>
          <a:p>
            <a:pPr>
              <a:lnSpc>
                <a:spcPct val="70000"/>
              </a:lnSpc>
              <a:spcBef>
                <a:spcPts val="200"/>
              </a:spcBef>
              <a:buNone/>
            </a:pPr>
            <a:r>
              <a:rPr lang="en-US" sz="1400" dirty="0" smtClean="0">
                <a:latin typeface="Courier New" panose="02070309020205020404" pitchFamily="49" charset="0"/>
              </a:rPr>
              <a:t>        student </a:t>
            </a:r>
            <a:r>
              <a:rPr lang="en-US" sz="1400" dirty="0">
                <a:latin typeface="Courier New" panose="02070309020205020404" pitchFamily="49" charset="0"/>
              </a:rPr>
              <a:t>= </a:t>
            </a:r>
            <a:r>
              <a:rPr lang="en-US" sz="1400" dirty="0" err="1">
                <a:latin typeface="Courier New" panose="02070309020205020404" pitchFamily="49" charset="0"/>
              </a:rPr>
              <a:t>i</a:t>
            </a:r>
            <a:r>
              <a:rPr lang="en-US" sz="1400" dirty="0">
                <a:latin typeface="Courier New" panose="02070309020205020404" pitchFamily="49" charset="0"/>
              </a:rPr>
              <a:t> </a:t>
            </a:r>
            <a:r>
              <a:rPr lang="en-US" sz="1400" dirty="0" smtClean="0">
                <a:latin typeface="Courier New" panose="02070309020205020404" pitchFamily="49" charset="0"/>
              </a:rPr>
              <a:t>% 5</a:t>
            </a:r>
            <a:endParaRPr lang="en-US" sz="1400" dirty="0">
              <a:latin typeface="Courier New" panose="02070309020205020404" pitchFamily="49" charset="0"/>
            </a:endParaRPr>
          </a:p>
          <a:p>
            <a:pPr>
              <a:lnSpc>
                <a:spcPct val="70000"/>
              </a:lnSpc>
              <a:spcBef>
                <a:spcPts val="200"/>
              </a:spcBef>
              <a:buNone/>
            </a:pPr>
            <a:r>
              <a:rPr lang="en-US" sz="1400" dirty="0" smtClean="0">
                <a:latin typeface="Courier New" panose="02070309020205020404" pitchFamily="49" charset="0"/>
              </a:rPr>
              <a:t>        earned </a:t>
            </a:r>
            <a:r>
              <a:rPr lang="en-US" sz="1400" dirty="0">
                <a:latin typeface="Courier New" panose="02070309020205020404" pitchFamily="49" charset="0"/>
              </a:rPr>
              <a:t>= </a:t>
            </a:r>
            <a:r>
              <a:rPr lang="en-US" sz="1400" dirty="0" smtClean="0">
                <a:latin typeface="Courier New" panose="02070309020205020404" pitchFamily="49" charset="0"/>
              </a:rPr>
              <a:t>0</a:t>
            </a:r>
            <a:endParaRPr lang="en-US" sz="1400" dirty="0">
              <a:latin typeface="Courier New" panose="02070309020205020404" pitchFamily="49" charset="0"/>
            </a:endParaRPr>
          </a:p>
          <a:p>
            <a:pPr>
              <a:lnSpc>
                <a:spcPct val="70000"/>
              </a:lnSpc>
              <a:spcBef>
                <a:spcPts val="200"/>
              </a:spcBef>
              <a:buNone/>
            </a:pPr>
            <a:r>
              <a:rPr lang="en-US" sz="1400" dirty="0" smtClean="0">
                <a:latin typeface="Courier New" panose="02070309020205020404" pitchFamily="49" charset="0"/>
              </a:rPr>
              <a:t>        </a:t>
            </a:r>
            <a:r>
              <a:rPr lang="en-US" sz="1400" dirty="0">
                <a:latin typeface="Courier New" panose="02070309020205020404" pitchFamily="49" charset="0"/>
              </a:rPr>
              <a:t>if </a:t>
            </a:r>
            <a:r>
              <a:rPr lang="en-US" sz="1400" dirty="0" smtClean="0">
                <a:latin typeface="Courier New" panose="02070309020205020404" pitchFamily="49" charset="0"/>
              </a:rPr>
              <a:t>line[</a:t>
            </a:r>
            <a:r>
              <a:rPr lang="en-US" sz="1400" dirty="0" err="1" smtClean="0">
                <a:latin typeface="Courier New" panose="02070309020205020404" pitchFamily="49" charset="0"/>
              </a:rPr>
              <a:t>i</a:t>
            </a:r>
            <a:r>
              <a:rPr lang="en-US" sz="1400" dirty="0" smtClean="0">
                <a:latin typeface="Courier New" panose="02070309020205020404" pitchFamily="49" charset="0"/>
              </a:rPr>
              <a:t>] </a:t>
            </a:r>
            <a:r>
              <a:rPr lang="en-US" sz="1400" dirty="0">
                <a:latin typeface="Courier New" panose="02070309020205020404" pitchFamily="49" charset="0"/>
              </a:rPr>
              <a:t>== 'y</a:t>
            </a:r>
            <a:r>
              <a:rPr lang="en-US" sz="1400" dirty="0" smtClean="0">
                <a:latin typeface="Courier New" panose="02070309020205020404" pitchFamily="49" charset="0"/>
              </a:rPr>
              <a:t>':     </a:t>
            </a:r>
            <a:r>
              <a:rPr lang="en-US" sz="1400" b="1" dirty="0" smtClean="0">
                <a:solidFill>
                  <a:srgbClr val="009999"/>
                </a:solidFill>
                <a:latin typeface="Courier New" panose="02070309020205020404" pitchFamily="49" charset="0"/>
              </a:rPr>
              <a:t># </a:t>
            </a:r>
            <a:r>
              <a:rPr lang="en-US" sz="1400" b="1" dirty="0">
                <a:solidFill>
                  <a:srgbClr val="009999"/>
                </a:solidFill>
                <a:latin typeface="Courier New" panose="02070309020205020404" pitchFamily="49" charset="0"/>
              </a:rPr>
              <a:t>c == 'y'  or  c == 'n'</a:t>
            </a:r>
          </a:p>
          <a:p>
            <a:pPr>
              <a:lnSpc>
                <a:spcPct val="70000"/>
              </a:lnSpc>
              <a:spcBef>
                <a:spcPts val="200"/>
              </a:spcBef>
              <a:buNone/>
            </a:pPr>
            <a:r>
              <a:rPr lang="en-US" sz="1400" dirty="0" smtClean="0">
                <a:latin typeface="Courier New" panose="02070309020205020404" pitchFamily="49" charset="0"/>
              </a:rPr>
              <a:t>            </a:t>
            </a:r>
            <a:r>
              <a:rPr lang="en-US" sz="1400" dirty="0">
                <a:latin typeface="Courier New" panose="02070309020205020404" pitchFamily="49" charset="0"/>
              </a:rPr>
              <a:t>earned = </a:t>
            </a:r>
            <a:r>
              <a:rPr lang="en-US" sz="1400" dirty="0" smtClean="0">
                <a:latin typeface="Courier New" panose="02070309020205020404" pitchFamily="49" charset="0"/>
              </a:rPr>
              <a:t>3</a:t>
            </a:r>
            <a:endParaRPr lang="en-US" sz="1400" dirty="0">
              <a:latin typeface="Courier New" panose="02070309020205020404" pitchFamily="49" charset="0"/>
            </a:endParaRPr>
          </a:p>
          <a:p>
            <a:pPr>
              <a:lnSpc>
                <a:spcPct val="70000"/>
              </a:lnSpc>
              <a:spcBef>
                <a:spcPts val="200"/>
              </a:spcBef>
              <a:buNone/>
            </a:pPr>
            <a:r>
              <a:rPr lang="en-US" sz="1400" dirty="0" smtClean="0">
                <a:latin typeface="Courier New" panose="02070309020205020404" pitchFamily="49" charset="0"/>
              </a:rPr>
              <a:t>        </a:t>
            </a:r>
            <a:r>
              <a:rPr lang="en-US" sz="1400" dirty="0" err="1" smtClean="0">
                <a:latin typeface="Courier New" panose="02070309020205020404" pitchFamily="49" charset="0"/>
              </a:rPr>
              <a:t>elif</a:t>
            </a:r>
            <a:r>
              <a:rPr lang="en-US" sz="1400" dirty="0" smtClean="0">
                <a:latin typeface="Courier New" panose="02070309020205020404" pitchFamily="49" charset="0"/>
              </a:rPr>
              <a:t> line[</a:t>
            </a:r>
            <a:r>
              <a:rPr lang="en-US" sz="1400" dirty="0" err="1" smtClean="0">
                <a:latin typeface="Courier New" panose="02070309020205020404" pitchFamily="49" charset="0"/>
              </a:rPr>
              <a:t>i</a:t>
            </a:r>
            <a:r>
              <a:rPr lang="en-US" sz="1400" dirty="0" smtClean="0">
                <a:latin typeface="Courier New" panose="02070309020205020404" pitchFamily="49" charset="0"/>
              </a:rPr>
              <a:t>] </a:t>
            </a:r>
            <a:r>
              <a:rPr lang="en-US" sz="1400" dirty="0">
                <a:latin typeface="Courier New" panose="02070309020205020404" pitchFamily="49" charset="0"/>
              </a:rPr>
              <a:t>== 'n</a:t>
            </a:r>
            <a:r>
              <a:rPr lang="en-US" sz="1400" dirty="0" smtClean="0">
                <a:latin typeface="Courier New" panose="02070309020205020404" pitchFamily="49" charset="0"/>
              </a:rPr>
              <a:t>':</a:t>
            </a:r>
            <a:endParaRPr lang="en-US" sz="1400" dirty="0">
              <a:latin typeface="Courier New" panose="02070309020205020404" pitchFamily="49" charset="0"/>
            </a:endParaRPr>
          </a:p>
          <a:p>
            <a:pPr>
              <a:lnSpc>
                <a:spcPct val="70000"/>
              </a:lnSpc>
              <a:spcBef>
                <a:spcPts val="200"/>
              </a:spcBef>
              <a:buNone/>
            </a:pPr>
            <a:r>
              <a:rPr lang="en-US" sz="1400" dirty="0" smtClean="0">
                <a:latin typeface="Courier New" panose="02070309020205020404" pitchFamily="49" charset="0"/>
              </a:rPr>
              <a:t>            </a:t>
            </a:r>
            <a:r>
              <a:rPr lang="en-US" sz="1400" dirty="0">
                <a:latin typeface="Courier New" panose="02070309020205020404" pitchFamily="49" charset="0"/>
              </a:rPr>
              <a:t>earned = </a:t>
            </a:r>
            <a:r>
              <a:rPr lang="en-US" sz="1400" dirty="0" smtClean="0">
                <a:latin typeface="Courier New" panose="02070309020205020404" pitchFamily="49" charset="0"/>
              </a:rPr>
              <a:t>2</a:t>
            </a:r>
            <a:endParaRPr lang="en-US" sz="1400" dirty="0">
              <a:latin typeface="Courier New" panose="02070309020205020404" pitchFamily="49" charset="0"/>
            </a:endParaRPr>
          </a:p>
          <a:p>
            <a:pPr>
              <a:lnSpc>
                <a:spcPct val="70000"/>
              </a:lnSpc>
              <a:spcBef>
                <a:spcPts val="200"/>
              </a:spcBef>
              <a:buNone/>
            </a:pPr>
            <a:r>
              <a:rPr lang="en-US" sz="1400" dirty="0">
                <a:latin typeface="Courier New" panose="02070309020205020404" pitchFamily="49" charset="0"/>
              </a:rPr>
              <a:t> </a:t>
            </a:r>
            <a:r>
              <a:rPr lang="en-US" sz="1400" dirty="0" smtClean="0">
                <a:latin typeface="Courier New" panose="02070309020205020404" pitchFamily="49" charset="0"/>
              </a:rPr>
              <a:t>       </a:t>
            </a:r>
            <a:r>
              <a:rPr lang="en-US" sz="1400" dirty="0">
                <a:latin typeface="Courier New" panose="02070309020205020404" pitchFamily="49" charset="0"/>
              </a:rPr>
              <a:t>points[student] = </a:t>
            </a:r>
            <a:r>
              <a:rPr lang="en-US" sz="1400" dirty="0" smtClean="0">
                <a:latin typeface="Courier New" panose="02070309020205020404" pitchFamily="49" charset="0"/>
              </a:rPr>
              <a:t>min(20</a:t>
            </a:r>
            <a:r>
              <a:rPr lang="en-US" sz="1400" dirty="0">
                <a:latin typeface="Courier New" panose="02070309020205020404" pitchFamily="49" charset="0"/>
              </a:rPr>
              <a:t>, points[student] + earned</a:t>
            </a:r>
            <a:r>
              <a:rPr lang="en-US" sz="1400" dirty="0" smtClean="0">
                <a:latin typeface="Courier New" panose="02070309020205020404" pitchFamily="49" charset="0"/>
              </a:rPr>
              <a:t>)</a:t>
            </a:r>
            <a:endParaRPr lang="en-US" sz="1400" dirty="0">
              <a:latin typeface="Courier New" panose="02070309020205020404" pitchFamily="49" charset="0"/>
            </a:endParaRPr>
          </a:p>
          <a:p>
            <a:pPr>
              <a:lnSpc>
                <a:spcPct val="70000"/>
              </a:lnSpc>
              <a:spcBef>
                <a:spcPts val="200"/>
              </a:spcBef>
              <a:buNone/>
            </a:pPr>
            <a:r>
              <a:rPr lang="en-US" sz="1400" dirty="0">
                <a:latin typeface="Courier New" panose="02070309020205020404" pitchFamily="49" charset="0"/>
              </a:rPr>
              <a:t> </a:t>
            </a:r>
            <a:r>
              <a:rPr lang="en-US" sz="1400" dirty="0" smtClean="0">
                <a:latin typeface="Courier New" panose="02070309020205020404" pitchFamily="49" charset="0"/>
              </a:rPr>
              <a:t>   </a:t>
            </a:r>
            <a:r>
              <a:rPr lang="en-US" sz="1400" dirty="0">
                <a:latin typeface="Courier New" panose="02070309020205020404" pitchFamily="49" charset="0"/>
              </a:rPr>
              <a:t>return </a:t>
            </a:r>
            <a:r>
              <a:rPr lang="en-US" sz="1400" dirty="0" smtClean="0">
                <a:latin typeface="Courier New" panose="02070309020205020404" pitchFamily="49" charset="0"/>
              </a:rPr>
              <a:t>points</a:t>
            </a:r>
            <a:endParaRPr lang="en-US" sz="1400" dirty="0">
              <a:latin typeface="Courier New" panose="02070309020205020404" pitchFamily="49" charset="0"/>
            </a:endParaRPr>
          </a:p>
          <a:p>
            <a:pPr>
              <a:lnSpc>
                <a:spcPct val="70000"/>
              </a:lnSpc>
              <a:spcBef>
                <a:spcPts val="200"/>
              </a:spcBef>
              <a:buNone/>
            </a:pPr>
            <a:r>
              <a:rPr lang="en-US" sz="1400" dirty="0">
                <a:latin typeface="Courier New" panose="02070309020205020404" pitchFamily="49" charset="0"/>
              </a:rPr>
              <a:t> </a:t>
            </a:r>
          </a:p>
          <a:p>
            <a:pPr>
              <a:lnSpc>
                <a:spcPct val="70000"/>
              </a:lnSpc>
              <a:spcBef>
                <a:spcPts val="200"/>
              </a:spcBef>
              <a:buNone/>
            </a:pPr>
            <a:r>
              <a:rPr lang="en-US" sz="800" dirty="0">
                <a:latin typeface="Courier New" panose="02070309020205020404" pitchFamily="49" charset="0"/>
              </a:rPr>
              <a:t>    </a:t>
            </a:r>
          </a:p>
          <a:p>
            <a:pPr>
              <a:lnSpc>
                <a:spcPct val="70000"/>
              </a:lnSpc>
              <a:spcBef>
                <a:spcPts val="200"/>
              </a:spcBef>
              <a:buNone/>
            </a:pPr>
            <a:r>
              <a:rPr lang="en-US" sz="14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# </a:t>
            </a:r>
            <a:r>
              <a:rPr lang="en-US" sz="1400" b="1" dirty="0">
                <a:solidFill>
                  <a:srgbClr val="008080"/>
                </a:solidFill>
                <a:latin typeface="Courier New" panose="02070309020205020404" pitchFamily="49" charset="0"/>
              </a:rPr>
              <a:t>Computes the percentage for each student for a particular section.</a:t>
            </a:r>
          </a:p>
          <a:p>
            <a:pPr>
              <a:lnSpc>
                <a:spcPct val="70000"/>
              </a:lnSpc>
              <a:spcBef>
                <a:spcPts val="200"/>
              </a:spcBef>
              <a:buNone/>
            </a:pPr>
            <a:r>
              <a:rPr lang="en-US" sz="1400" dirty="0" err="1" smtClean="0">
                <a:latin typeface="Courier New" panose="02070309020205020404" pitchFamily="49" charset="0"/>
              </a:rPr>
              <a:t>def</a:t>
            </a:r>
            <a:r>
              <a:rPr lang="en-US" sz="1400" dirty="0" smtClean="0">
                <a:latin typeface="Courier New" panose="02070309020205020404" pitchFamily="49" charset="0"/>
              </a:rPr>
              <a:t> </a:t>
            </a:r>
            <a:r>
              <a:rPr lang="en-US" sz="1400" dirty="0" err="1" smtClean="0">
                <a:latin typeface="Courier New" panose="02070309020205020404" pitchFamily="49" charset="0"/>
              </a:rPr>
              <a:t>compute_grades</a:t>
            </a:r>
            <a:r>
              <a:rPr lang="en-US" sz="1400" dirty="0" smtClean="0">
                <a:latin typeface="Courier New" panose="02070309020205020404" pitchFamily="49" charset="0"/>
              </a:rPr>
              <a:t>(points):</a:t>
            </a:r>
            <a:endParaRPr lang="en-US" sz="1400" dirty="0">
              <a:latin typeface="Courier New" panose="02070309020205020404" pitchFamily="49" charset="0"/>
            </a:endParaRPr>
          </a:p>
          <a:p>
            <a:pPr>
              <a:lnSpc>
                <a:spcPct val="70000"/>
              </a:lnSpc>
              <a:spcBef>
                <a:spcPts val="200"/>
              </a:spcBef>
              <a:buNone/>
            </a:pPr>
            <a:r>
              <a:rPr lang="en-US" sz="1400" dirty="0" smtClean="0">
                <a:latin typeface="Courier New" panose="02070309020205020404" pitchFamily="49" charset="0"/>
              </a:rPr>
              <a:t>    grades </a:t>
            </a:r>
            <a:r>
              <a:rPr lang="en-US" sz="1400" dirty="0">
                <a:latin typeface="Courier New" panose="02070309020205020404" pitchFamily="49" charset="0"/>
              </a:rPr>
              <a:t>= </a:t>
            </a:r>
            <a:r>
              <a:rPr lang="en-US" sz="1400" dirty="0" smtClean="0">
                <a:latin typeface="Courier New" panose="02070309020205020404" pitchFamily="49" charset="0"/>
              </a:rPr>
              <a:t>[0] * 5</a:t>
            </a:r>
            <a:endParaRPr lang="en-US" sz="1400" dirty="0">
              <a:latin typeface="Courier New" panose="02070309020205020404" pitchFamily="49" charset="0"/>
            </a:endParaRPr>
          </a:p>
          <a:p>
            <a:pPr>
              <a:lnSpc>
                <a:spcPct val="70000"/>
              </a:lnSpc>
              <a:spcBef>
                <a:spcPts val="200"/>
              </a:spcBef>
              <a:buNone/>
            </a:pPr>
            <a:r>
              <a:rPr lang="en-US" sz="1400" dirty="0" smtClean="0">
                <a:latin typeface="Courier New" panose="02070309020205020404" pitchFamily="49" charset="0"/>
              </a:rPr>
              <a:t>    </a:t>
            </a:r>
            <a:r>
              <a:rPr lang="en-US" sz="1400" dirty="0">
                <a:latin typeface="Courier New" panose="02070309020205020404" pitchFamily="49" charset="0"/>
              </a:rPr>
              <a:t>for </a:t>
            </a:r>
            <a:r>
              <a:rPr lang="en-US" sz="1400" dirty="0" err="1" smtClean="0">
                <a:latin typeface="Courier New" panose="02070309020205020404" pitchFamily="49" charset="0"/>
              </a:rPr>
              <a:t>i</a:t>
            </a:r>
            <a:r>
              <a:rPr lang="en-US" sz="1400" dirty="0" smtClean="0">
                <a:latin typeface="Courier New" panose="02070309020205020404" pitchFamily="49" charset="0"/>
              </a:rPr>
              <a:t> in range(0, </a:t>
            </a:r>
            <a:r>
              <a:rPr lang="en-US" sz="1400" dirty="0" err="1" smtClean="0">
                <a:latin typeface="Courier New" panose="02070309020205020404" pitchFamily="49" charset="0"/>
              </a:rPr>
              <a:t>len</a:t>
            </a:r>
            <a:r>
              <a:rPr lang="en-US" sz="1400" dirty="0" smtClean="0">
                <a:latin typeface="Courier New" panose="02070309020205020404" pitchFamily="49" charset="0"/>
              </a:rPr>
              <a:t>(points)):</a:t>
            </a:r>
            <a:endParaRPr lang="en-US" sz="1400" dirty="0">
              <a:latin typeface="Courier New" panose="02070309020205020404" pitchFamily="49" charset="0"/>
            </a:endParaRPr>
          </a:p>
          <a:p>
            <a:pPr>
              <a:lnSpc>
                <a:spcPct val="70000"/>
              </a:lnSpc>
              <a:spcBef>
                <a:spcPts val="200"/>
              </a:spcBef>
              <a:buNone/>
            </a:pPr>
            <a:r>
              <a:rPr lang="en-US" sz="1400" dirty="0" smtClean="0">
                <a:latin typeface="Courier New" panose="02070309020205020404" pitchFamily="49" charset="0"/>
              </a:rPr>
              <a:t>        </a:t>
            </a:r>
            <a:r>
              <a:rPr lang="en-US" sz="1400" dirty="0">
                <a:latin typeface="Courier New" panose="02070309020205020404" pitchFamily="49" charset="0"/>
              </a:rPr>
              <a:t>grades[</a:t>
            </a:r>
            <a:r>
              <a:rPr lang="en-US" sz="1400" dirty="0" err="1">
                <a:latin typeface="Courier New" panose="02070309020205020404" pitchFamily="49" charset="0"/>
              </a:rPr>
              <a:t>i</a:t>
            </a:r>
            <a:r>
              <a:rPr lang="en-US" sz="1400" dirty="0">
                <a:latin typeface="Courier New" panose="02070309020205020404" pitchFamily="49" charset="0"/>
              </a:rPr>
              <a:t>] = 100.0 * points[</a:t>
            </a:r>
            <a:r>
              <a:rPr lang="en-US" sz="1400" dirty="0" err="1">
                <a:latin typeface="Courier New" panose="02070309020205020404" pitchFamily="49" charset="0"/>
              </a:rPr>
              <a:t>i</a:t>
            </a:r>
            <a:r>
              <a:rPr lang="en-US" sz="1400" dirty="0">
                <a:latin typeface="Courier New" panose="02070309020205020404" pitchFamily="49" charset="0"/>
              </a:rPr>
              <a:t>] / </a:t>
            </a:r>
            <a:r>
              <a:rPr lang="en-US" sz="1400" dirty="0" smtClean="0">
                <a:latin typeface="Courier New" panose="02070309020205020404" pitchFamily="49" charset="0"/>
              </a:rPr>
              <a:t>20</a:t>
            </a:r>
            <a:endParaRPr lang="en-US" sz="1400" dirty="0">
              <a:latin typeface="Courier New" panose="02070309020205020404" pitchFamily="49" charset="0"/>
            </a:endParaRPr>
          </a:p>
          <a:p>
            <a:pPr>
              <a:lnSpc>
                <a:spcPct val="70000"/>
              </a:lnSpc>
              <a:spcBef>
                <a:spcPts val="200"/>
              </a:spcBef>
              <a:buNone/>
            </a:pPr>
            <a:r>
              <a:rPr lang="en-US" sz="1400" dirty="0" smtClean="0">
                <a:latin typeface="Courier New" panose="02070309020205020404" pitchFamily="49" charset="0"/>
              </a:rPr>
              <a:t>    </a:t>
            </a:r>
            <a:r>
              <a:rPr lang="en-US" sz="1400" dirty="0">
                <a:latin typeface="Courier New" panose="02070309020205020404" pitchFamily="49" charset="0"/>
              </a:rPr>
              <a:t>return </a:t>
            </a:r>
            <a:r>
              <a:rPr lang="en-US" sz="1400" dirty="0" smtClean="0">
                <a:latin typeface="Courier New" panose="02070309020205020404" pitchFamily="49" charset="0"/>
              </a:rPr>
              <a:t>grades</a:t>
            </a:r>
            <a:endParaRPr lang="en-US" sz="1400" dirty="0">
              <a:latin typeface="Courier New" panose="02070309020205020404" pitchFamily="49" charset="0"/>
            </a:endParaRPr>
          </a:p>
          <a:p>
            <a:pPr>
              <a:lnSpc>
                <a:spcPct val="70000"/>
              </a:lnSpc>
              <a:spcBef>
                <a:spcPts val="200"/>
              </a:spcBef>
              <a:buNone/>
            </a:pPr>
            <a:endParaRPr lang="en-US" sz="140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07792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 txBox="1">
            <a:spLocks/>
          </p:cNvSpPr>
          <p:nvPr/>
        </p:nvSpPr>
        <p:spPr bwMode="auto">
          <a:xfrm>
            <a:off x="2209800" y="2693989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EB641B"/>
              </a:buClr>
              <a:buSzPct val="95000"/>
              <a:buFont typeface="Wingdings 2" panose="05020102010507070707" pitchFamily="18" charset="2"/>
              <a:buChar char="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EB641B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sz="4400" dirty="0" smtClean="0">
                <a:solidFill>
                  <a:schemeClr val="tx2"/>
                </a:solidFill>
              </a:rPr>
              <a:t>Tuples</a:t>
            </a:r>
            <a:endParaRPr lang="en-US" sz="4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293730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programming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sz="2000" dirty="0"/>
              <a:t>Given a file of cities</a:t>
            </a:r>
            <a:r>
              <a:rPr lang="en-US" sz="2000" dirty="0" smtClean="0"/>
              <a:t>' names and </a:t>
            </a:r>
            <a:r>
              <a:rPr lang="en-US" sz="2000" dirty="0"/>
              <a:t>(x, y) </a:t>
            </a:r>
            <a:r>
              <a:rPr lang="en-US" sz="2000" dirty="0" smtClean="0"/>
              <a:t>coordinates:</a:t>
            </a:r>
            <a:endParaRPr lang="en-US" sz="2000" dirty="0"/>
          </a:p>
          <a:p>
            <a:pPr marL="679450" lvl="1">
              <a:defRPr/>
            </a:pPr>
            <a:endParaRPr lang="en-US" sz="800" dirty="0">
              <a:latin typeface="Courier New" charset="0"/>
              <a:sym typeface="Courier New" charset="0"/>
            </a:endParaRPr>
          </a:p>
          <a:p>
            <a:pPr marL="433387" lvl="1" indent="0">
              <a:lnSpc>
                <a:spcPct val="70000"/>
              </a:lnSpc>
              <a:buNone/>
              <a:defRPr/>
            </a:pPr>
            <a:endParaRPr lang="en-US" sz="1800" dirty="0">
              <a:latin typeface="Courier New" charset="0"/>
              <a:sym typeface="Courier New" charset="0"/>
            </a:endParaRPr>
          </a:p>
          <a:p>
            <a:pPr marL="433387" lvl="1" indent="0">
              <a:lnSpc>
                <a:spcPct val="70000"/>
              </a:lnSpc>
              <a:buNone/>
              <a:defRPr/>
            </a:pPr>
            <a:r>
              <a:rPr lang="en-US" sz="1800" dirty="0" smtClean="0">
                <a:latin typeface="Courier New" charset="0"/>
                <a:cs typeface="Courier New" charset="0"/>
                <a:sym typeface="Courier New" charset="0"/>
              </a:rPr>
              <a:t>Winslow 50 </a:t>
            </a:r>
            <a:r>
              <a:rPr lang="en-US" sz="1800" dirty="0">
                <a:latin typeface="Courier New" charset="0"/>
                <a:cs typeface="Courier New" charset="0"/>
                <a:sym typeface="Courier New" charset="0"/>
              </a:rPr>
              <a:t>20</a:t>
            </a:r>
            <a:endParaRPr lang="en-US" sz="1800" dirty="0">
              <a:latin typeface="Courier New" charset="0"/>
              <a:sym typeface="Courier New" charset="0"/>
            </a:endParaRPr>
          </a:p>
          <a:p>
            <a:pPr marL="433387" lvl="1" indent="0">
              <a:lnSpc>
                <a:spcPct val="70000"/>
              </a:lnSpc>
              <a:buNone/>
              <a:defRPr/>
            </a:pPr>
            <a:r>
              <a:rPr lang="en-US" sz="1800" dirty="0" smtClean="0">
                <a:latin typeface="Courier New" charset="0"/>
                <a:cs typeface="Courier New" charset="0"/>
                <a:sym typeface="Courier New" charset="0"/>
              </a:rPr>
              <a:t>Tucson 90 </a:t>
            </a:r>
            <a:r>
              <a:rPr lang="en-US" sz="1800" dirty="0">
                <a:latin typeface="Courier New" charset="0"/>
                <a:cs typeface="Courier New" charset="0"/>
                <a:sym typeface="Courier New" charset="0"/>
              </a:rPr>
              <a:t>60</a:t>
            </a:r>
            <a:endParaRPr lang="en-US" sz="1800" dirty="0">
              <a:latin typeface="Courier New" charset="0"/>
              <a:sym typeface="Courier New" charset="0"/>
            </a:endParaRPr>
          </a:p>
          <a:p>
            <a:pPr marL="433387" lvl="1" indent="0">
              <a:lnSpc>
                <a:spcPct val="70000"/>
              </a:lnSpc>
              <a:buNone/>
              <a:defRPr/>
            </a:pPr>
            <a:r>
              <a:rPr lang="en-US" sz="1800" dirty="0" smtClean="0">
                <a:latin typeface="Courier New" charset="0"/>
                <a:cs typeface="Courier New" charset="0"/>
                <a:sym typeface="Courier New" charset="0"/>
              </a:rPr>
              <a:t>Phoenix 10 </a:t>
            </a:r>
            <a:r>
              <a:rPr lang="en-US" sz="1800" dirty="0">
                <a:latin typeface="Courier New" charset="0"/>
                <a:cs typeface="Courier New" charset="0"/>
                <a:sym typeface="Courier New" charset="0"/>
              </a:rPr>
              <a:t>72</a:t>
            </a:r>
            <a:endParaRPr lang="en-US" sz="1800" dirty="0">
              <a:latin typeface="Courier New" charset="0"/>
              <a:sym typeface="Courier New" charset="0"/>
            </a:endParaRPr>
          </a:p>
          <a:p>
            <a:pPr marL="433387" lvl="1" indent="0">
              <a:lnSpc>
                <a:spcPct val="70000"/>
              </a:lnSpc>
              <a:buNone/>
              <a:defRPr/>
            </a:pPr>
            <a:r>
              <a:rPr lang="en-US" sz="1800" dirty="0" smtClean="0">
                <a:latin typeface="Courier New" charset="0"/>
                <a:cs typeface="Courier New" charset="0"/>
                <a:sym typeface="Courier New" charset="0"/>
              </a:rPr>
              <a:t>Bisbee 74 </a:t>
            </a:r>
            <a:r>
              <a:rPr lang="en-US" sz="1800" dirty="0">
                <a:latin typeface="Courier New" charset="0"/>
                <a:cs typeface="Courier New" charset="0"/>
                <a:sym typeface="Courier New" charset="0"/>
              </a:rPr>
              <a:t>98</a:t>
            </a:r>
            <a:endParaRPr lang="en-US" sz="1800" dirty="0">
              <a:latin typeface="Courier New" charset="0"/>
              <a:sym typeface="Courier New" charset="0"/>
            </a:endParaRPr>
          </a:p>
          <a:p>
            <a:pPr marL="433387" lvl="1" indent="0">
              <a:lnSpc>
                <a:spcPct val="70000"/>
              </a:lnSpc>
              <a:buNone/>
              <a:defRPr/>
            </a:pPr>
            <a:r>
              <a:rPr lang="en-US" sz="1800" dirty="0" smtClean="0">
                <a:latin typeface="Courier New" charset="0"/>
                <a:cs typeface="Courier New" charset="0"/>
                <a:sym typeface="Courier New" charset="0"/>
              </a:rPr>
              <a:t>Yuma 5 </a:t>
            </a:r>
            <a:r>
              <a:rPr lang="en-US" sz="1800" dirty="0">
                <a:latin typeface="Courier New" charset="0"/>
                <a:cs typeface="Courier New" charset="0"/>
                <a:sym typeface="Courier New" charset="0"/>
              </a:rPr>
              <a:t>136</a:t>
            </a:r>
            <a:endParaRPr lang="en-US" sz="1800" dirty="0">
              <a:latin typeface="Courier New" charset="0"/>
              <a:sym typeface="Courier New" charset="0"/>
            </a:endParaRPr>
          </a:p>
          <a:p>
            <a:pPr marL="433387" lvl="1" indent="0">
              <a:lnSpc>
                <a:spcPct val="70000"/>
              </a:lnSpc>
              <a:buNone/>
              <a:defRPr/>
            </a:pPr>
            <a:r>
              <a:rPr lang="en-US" sz="1800" dirty="0" smtClean="0">
                <a:latin typeface="Courier New" charset="0"/>
                <a:cs typeface="Courier New" charset="0"/>
                <a:sym typeface="Courier New" charset="0"/>
              </a:rPr>
              <a:t>Page 150 </a:t>
            </a:r>
            <a:r>
              <a:rPr lang="en-US" sz="1800" dirty="0">
                <a:latin typeface="Courier New" charset="0"/>
                <a:cs typeface="Courier New" charset="0"/>
                <a:sym typeface="Courier New" charset="0"/>
              </a:rPr>
              <a:t>91</a:t>
            </a:r>
            <a:endParaRPr lang="en-US" sz="1800" dirty="0">
              <a:latin typeface="Courier New" charset="0"/>
              <a:sym typeface="Courier New" charset="0"/>
            </a:endParaRPr>
          </a:p>
          <a:p>
            <a:pPr marL="679450" lvl="1">
              <a:lnSpc>
                <a:spcPct val="70000"/>
              </a:lnSpc>
              <a:defRPr/>
            </a:pPr>
            <a:endParaRPr lang="en-US" sz="1800" dirty="0">
              <a:latin typeface="Courier New" charset="0"/>
              <a:sym typeface="Courier New" charset="0"/>
            </a:endParaRPr>
          </a:p>
          <a:p>
            <a:pPr marL="679450" lvl="1">
              <a:lnSpc>
                <a:spcPct val="70000"/>
              </a:lnSpc>
              <a:defRPr/>
            </a:pPr>
            <a:endParaRPr lang="en-US" sz="1800" dirty="0">
              <a:latin typeface="Courier New" charset="0"/>
              <a:sym typeface="Courier New" charset="0"/>
            </a:endParaRPr>
          </a:p>
          <a:p>
            <a:pPr marL="679450" lvl="1">
              <a:lnSpc>
                <a:spcPct val="70000"/>
              </a:lnSpc>
              <a:defRPr/>
            </a:pPr>
            <a:endParaRPr lang="en-US" sz="700" dirty="0"/>
          </a:p>
          <a:p>
            <a:pPr>
              <a:defRPr/>
            </a:pPr>
            <a:r>
              <a:rPr lang="en-US" sz="2000" dirty="0"/>
              <a:t>Write a program to draw the cities on a </a:t>
            </a:r>
            <a:r>
              <a:rPr lang="en-US" sz="2000" dirty="0" err="1">
                <a:latin typeface="Courier New" charset="0"/>
                <a:cs typeface="Courier New" charset="0"/>
                <a:sym typeface="Courier New" charset="0"/>
              </a:rPr>
              <a:t>DrawingPanel</a:t>
            </a:r>
            <a:r>
              <a:rPr lang="en-US" sz="2000" dirty="0"/>
              <a:t>, then simulates an earthquake that turns all cities red that are within a given radius:</a:t>
            </a:r>
          </a:p>
          <a:p>
            <a:pPr marL="679450" lvl="1">
              <a:defRPr/>
            </a:pPr>
            <a:endParaRPr lang="en-US" sz="800" dirty="0">
              <a:latin typeface="Courier New" charset="0"/>
              <a:sym typeface="Courier New" charset="0"/>
            </a:endParaRPr>
          </a:p>
          <a:p>
            <a:pPr marL="433387" lvl="1" indent="0">
              <a:lnSpc>
                <a:spcPct val="70000"/>
              </a:lnSpc>
              <a:buNone/>
              <a:defRPr/>
            </a:pPr>
            <a:r>
              <a:rPr lang="en-US" sz="1800" dirty="0">
                <a:latin typeface="Courier New" charset="0"/>
                <a:cs typeface="Courier New" charset="0"/>
                <a:sym typeface="Courier New" charset="0"/>
              </a:rPr>
              <a:t>Epicenter x? </a:t>
            </a:r>
            <a:r>
              <a:rPr lang="en-US" sz="1800" u="sng" dirty="0">
                <a:latin typeface="Courier New Bold" charset="0"/>
                <a:cs typeface="Courier New Bold" charset="0"/>
                <a:sym typeface="Courier New Bold" charset="0"/>
              </a:rPr>
              <a:t>100</a:t>
            </a:r>
            <a:endParaRPr lang="en-US" sz="1800" u="sng" dirty="0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  <a:p>
            <a:pPr marL="433387" lvl="1" indent="0">
              <a:lnSpc>
                <a:spcPct val="70000"/>
              </a:lnSpc>
              <a:buNone/>
              <a:defRPr/>
            </a:pPr>
            <a:r>
              <a:rPr lang="en-US" sz="1800" dirty="0">
                <a:latin typeface="Courier New" charset="0"/>
                <a:cs typeface="Courier New" charset="0"/>
                <a:sym typeface="Courier New" charset="0"/>
              </a:rPr>
              <a:t>Epicenter y? </a:t>
            </a:r>
            <a:r>
              <a:rPr lang="en-US" sz="1800" u="sng" dirty="0">
                <a:latin typeface="Courier New Bold" charset="0"/>
                <a:cs typeface="Courier New Bold" charset="0"/>
                <a:sym typeface="Courier New Bold" charset="0"/>
              </a:rPr>
              <a:t>100</a:t>
            </a:r>
            <a:endParaRPr lang="en-US" sz="1800" u="sng" dirty="0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  <a:p>
            <a:pPr marL="433387" lvl="1" indent="0">
              <a:lnSpc>
                <a:spcPct val="70000"/>
              </a:lnSpc>
              <a:buNone/>
              <a:defRPr/>
            </a:pPr>
            <a:r>
              <a:rPr lang="en-US" sz="1800" dirty="0">
                <a:latin typeface="Courier New" charset="0"/>
                <a:cs typeface="Courier New" charset="0"/>
                <a:sym typeface="Courier New" charset="0"/>
              </a:rPr>
              <a:t>Affected radius? </a:t>
            </a:r>
            <a:r>
              <a:rPr lang="en-US" sz="1800" u="sng" dirty="0">
                <a:latin typeface="Courier New Bold" charset="0"/>
                <a:cs typeface="Courier New Bold" charset="0"/>
                <a:sym typeface="Courier New Bold" charset="0"/>
              </a:rPr>
              <a:t>75</a:t>
            </a:r>
            <a:endParaRPr lang="en-US" sz="1800" u="sng" dirty="0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</p:txBody>
      </p:sp>
      <p:pic>
        <p:nvPicPr>
          <p:cNvPr id="4" name="Picture 9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0616" y="1690688"/>
            <a:ext cx="2019300" cy="267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0357127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bad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33387" lvl="1" indent="0">
              <a:buNone/>
              <a:defRPr/>
            </a:pPr>
            <a:r>
              <a:rPr lang="en-US" dirty="0">
                <a:latin typeface="Courier New" charset="0"/>
                <a:cs typeface="Courier New" charset="0"/>
                <a:sym typeface="Courier New" charset="0"/>
              </a:rPr>
              <a:t>l</a:t>
            </a:r>
            <a:r>
              <a:rPr lang="en-US" dirty="0" smtClean="0">
                <a:latin typeface="Courier New" charset="0"/>
                <a:cs typeface="Courier New" charset="0"/>
                <a:sym typeface="Courier New" charset="0"/>
              </a:rPr>
              <a:t>ines = open("</a:t>
            </a:r>
            <a:r>
              <a:rPr lang="en-US" dirty="0">
                <a:latin typeface="Courier New" charset="0"/>
                <a:cs typeface="Courier New" charset="0"/>
                <a:sym typeface="Courier New" charset="0"/>
              </a:rPr>
              <a:t>cities.txt</a:t>
            </a:r>
            <a:r>
              <a:rPr lang="en-US" dirty="0" smtClean="0">
                <a:latin typeface="Courier New" charset="0"/>
                <a:cs typeface="Courier New" charset="0"/>
                <a:sym typeface="Courier New" charset="0"/>
              </a:rPr>
              <a:t>").</a:t>
            </a:r>
            <a:r>
              <a:rPr lang="en-US" dirty="0" err="1" smtClean="0">
                <a:latin typeface="Courier New" charset="0"/>
                <a:cs typeface="Courier New" charset="0"/>
                <a:sym typeface="Courier New" charset="0"/>
              </a:rPr>
              <a:t>readlines</a:t>
            </a:r>
            <a:r>
              <a:rPr lang="en-US" dirty="0" smtClean="0">
                <a:latin typeface="Courier New" charset="0"/>
                <a:cs typeface="Courier New" charset="0"/>
                <a:sym typeface="Courier New" charset="0"/>
              </a:rPr>
              <a:t>()</a:t>
            </a:r>
          </a:p>
          <a:p>
            <a:pPr marL="433387" lvl="1" indent="0">
              <a:buNone/>
              <a:defRPr/>
            </a:pP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names =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[0] *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len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(lines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)</a:t>
            </a:r>
            <a:endParaRPr lang="en-US" dirty="0">
              <a:latin typeface="Courier New" charset="0"/>
              <a:sym typeface="Courier New" charset="0"/>
            </a:endParaRPr>
          </a:p>
          <a:p>
            <a:pPr marL="433387" lvl="1" indent="0">
              <a:lnSpc>
                <a:spcPct val="80000"/>
              </a:lnSpc>
              <a:buNone/>
              <a:defRPr/>
            </a:pP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x_coords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= 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[0] * 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len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(lines)</a:t>
            </a:r>
            <a:endParaRPr lang="en-US" dirty="0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  <a:p>
            <a:pPr marL="433387" lvl="1" indent="0">
              <a:lnSpc>
                <a:spcPct val="80000"/>
              </a:lnSpc>
              <a:buNone/>
              <a:defRPr/>
            </a:pP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_coords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= 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[0]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*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len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(lines)</a:t>
            </a:r>
            <a:endParaRPr lang="en-US" dirty="0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  <a:p>
            <a:pPr marL="433387" lvl="1" indent="0">
              <a:lnSpc>
                <a:spcPct val="80000"/>
              </a:lnSpc>
              <a:buNone/>
              <a:defRPr/>
            </a:pPr>
            <a:endParaRPr lang="en-US" sz="800" dirty="0">
              <a:latin typeface="Courier New" charset="0"/>
              <a:sym typeface="Courier New" charset="0"/>
            </a:endParaRPr>
          </a:p>
          <a:p>
            <a:pPr marL="433387" lvl="1" indent="0">
              <a:lnSpc>
                <a:spcPct val="80000"/>
              </a:lnSpc>
              <a:buNone/>
              <a:defRPr/>
            </a:pPr>
            <a:r>
              <a:rPr lang="en-US" dirty="0">
                <a:latin typeface="Courier New" charset="0"/>
                <a:cs typeface="Courier New" charset="0"/>
                <a:sym typeface="Courier New" charset="0"/>
              </a:rPr>
              <a:t>for </a:t>
            </a:r>
            <a:r>
              <a:rPr lang="en-US" dirty="0" err="1" smtClean="0">
                <a:latin typeface="Courier New" charset="0"/>
                <a:cs typeface="Courier New" charset="0"/>
                <a:sym typeface="Courier New" charset="0"/>
              </a:rPr>
              <a:t>i</a:t>
            </a:r>
            <a:r>
              <a:rPr lang="en-US" dirty="0" smtClean="0">
                <a:latin typeface="Courier New" charset="0"/>
                <a:cs typeface="Courier New" charset="0"/>
                <a:sym typeface="Courier New" charset="0"/>
              </a:rPr>
              <a:t> in range(0, </a:t>
            </a:r>
            <a:r>
              <a:rPr lang="en-US" dirty="0" err="1" smtClean="0">
                <a:latin typeface="Courier New" charset="0"/>
                <a:cs typeface="Courier New" charset="0"/>
                <a:sym typeface="Courier New" charset="0"/>
              </a:rPr>
              <a:t>len</a:t>
            </a:r>
            <a:r>
              <a:rPr lang="en-US" dirty="0" smtClean="0">
                <a:latin typeface="Courier New" charset="0"/>
                <a:cs typeface="Courier New" charset="0"/>
                <a:sym typeface="Courier New" charset="0"/>
              </a:rPr>
              <a:t>(lines)):</a:t>
            </a:r>
          </a:p>
          <a:p>
            <a:pPr marL="433387" lvl="1" indent="0">
              <a:lnSpc>
                <a:spcPct val="80000"/>
              </a:lnSpc>
              <a:buNone/>
              <a:defRPr/>
            </a:pPr>
            <a:r>
              <a:rPr lang="en-US" dirty="0">
                <a:latin typeface="Courier New" charset="0"/>
                <a:cs typeface="Courier New" charset="0"/>
                <a:sym typeface="Courier New" charset="0"/>
              </a:rPr>
              <a:t>	</a:t>
            </a:r>
            <a:r>
              <a:rPr lang="en-US" dirty="0" smtClean="0">
                <a:latin typeface="Courier New" charset="0"/>
                <a:cs typeface="Courier New" charset="0"/>
                <a:sym typeface="Courier New" charset="0"/>
              </a:rPr>
              <a:t> parts = lines[</a:t>
            </a:r>
            <a:r>
              <a:rPr lang="en-US" dirty="0" err="1" smtClean="0">
                <a:latin typeface="Courier New" charset="0"/>
                <a:cs typeface="Courier New" charset="0"/>
                <a:sym typeface="Courier New" charset="0"/>
              </a:rPr>
              <a:t>i</a:t>
            </a:r>
            <a:r>
              <a:rPr lang="en-US" dirty="0" smtClean="0">
                <a:latin typeface="Courier New" charset="0"/>
                <a:cs typeface="Courier New" charset="0"/>
                <a:sym typeface="Courier New" charset="0"/>
              </a:rPr>
              <a:t>].split()</a:t>
            </a:r>
          </a:p>
          <a:p>
            <a:pPr marL="433387" lvl="1" indent="0">
              <a:lnSpc>
                <a:spcPct val="80000"/>
              </a:lnSpc>
              <a:buNone/>
              <a:defRPr/>
            </a:pPr>
            <a:r>
              <a:rPr lang="en-US" dirty="0">
                <a:latin typeface="Courier New" charset="0"/>
                <a:cs typeface="Courier New" charset="0"/>
                <a:sym typeface="Courier New" charset="0"/>
              </a:rPr>
              <a:t>	</a:t>
            </a:r>
            <a:r>
              <a:rPr lang="en-US" dirty="0" smtClean="0">
                <a:latin typeface="Courier New" charset="0"/>
                <a:cs typeface="Courier New" charset="0"/>
                <a:sym typeface="Courier New" charset="0"/>
              </a:rPr>
              <a:t> 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names[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i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] = 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parts[0]</a:t>
            </a:r>
            <a:endParaRPr lang="en-US" dirty="0">
              <a:latin typeface="Courier New" charset="0"/>
              <a:sym typeface="Courier New" charset="0"/>
            </a:endParaRPr>
          </a:p>
          <a:p>
            <a:pPr marL="433387" lvl="1" indent="0">
              <a:lnSpc>
                <a:spcPct val="80000"/>
              </a:lnSpc>
              <a:buNone/>
              <a:defRPr/>
            </a:pP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    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x_coords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[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i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] = 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parts[1]   </a:t>
            </a:r>
            <a:r>
              <a:rPr lang="en-US" dirty="0" smtClean="0">
                <a:solidFill>
                  <a:srgbClr val="008080"/>
                </a:solidFill>
                <a:latin typeface="Courier New Bold" charset="0"/>
                <a:cs typeface="Courier New Bold" charset="0"/>
                <a:sym typeface="Courier New Bold" charset="0"/>
              </a:rPr>
              <a:t># </a:t>
            </a:r>
            <a:r>
              <a:rPr lang="en-US" dirty="0">
                <a:solidFill>
                  <a:srgbClr val="008080"/>
                </a:solidFill>
                <a:latin typeface="Courier New Bold" charset="0"/>
                <a:cs typeface="Courier New Bold" charset="0"/>
                <a:sym typeface="Courier New Bold" charset="0"/>
              </a:rPr>
              <a:t>read each city</a:t>
            </a:r>
            <a:endParaRPr lang="en-US" dirty="0">
              <a:solidFill>
                <a:srgbClr val="008080"/>
              </a:solidFill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  <a:p>
            <a:pPr marL="433387" lvl="1" indent="0">
              <a:lnSpc>
                <a:spcPct val="80000"/>
              </a:lnSpc>
              <a:buNone/>
              <a:defRPr/>
            </a:pP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    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y_coords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[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i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] = parts[2]</a:t>
            </a:r>
            <a:endParaRPr lang="en-US" dirty="0">
              <a:latin typeface="Courier New" charset="0"/>
              <a:sym typeface="Courier New" charset="0"/>
            </a:endParaRPr>
          </a:p>
          <a:p>
            <a:pPr marL="433387" lvl="1" indent="0">
              <a:lnSpc>
                <a:spcPct val="80000"/>
              </a:lnSpc>
              <a:buNone/>
              <a:defRPr/>
            </a:pPr>
            <a:r>
              <a:rPr lang="en-US" dirty="0">
                <a:latin typeface="Courier New" charset="0"/>
                <a:cs typeface="Courier New" charset="0"/>
                <a:sym typeface="Courier New" charset="0"/>
              </a:rPr>
              <a:t>...</a:t>
            </a:r>
            <a:endParaRPr lang="en-US" dirty="0">
              <a:latin typeface="Courier New" charset="0"/>
              <a:sym typeface="Courier New" charset="0"/>
            </a:endParaRPr>
          </a:p>
          <a:p>
            <a:pPr marL="679450" lvl="1">
              <a:lnSpc>
                <a:spcPct val="80000"/>
              </a:lnSpc>
              <a:defRPr/>
            </a:pPr>
            <a:endParaRPr lang="en-US" dirty="0">
              <a:latin typeface="Courier New" charset="0"/>
              <a:sym typeface="Courier New" charset="0"/>
            </a:endParaRPr>
          </a:p>
          <a:p>
            <a:pPr marL="679450" lvl="1">
              <a:defRPr/>
            </a:pPr>
            <a:r>
              <a:rPr lang="en-US" dirty="0">
                <a:latin typeface="Verdana Bold" charset="0"/>
                <a:cs typeface="Verdana Bold" charset="0"/>
                <a:sym typeface="Verdana Bold" charset="0"/>
              </a:rPr>
              <a:t>parallel </a:t>
            </a:r>
            <a:r>
              <a:rPr lang="en-US" dirty="0" smtClean="0">
                <a:latin typeface="Verdana Bold" charset="0"/>
                <a:cs typeface="Verdana Bold" charset="0"/>
                <a:sym typeface="Verdana Bold" charset="0"/>
              </a:rPr>
              <a:t>lists</a:t>
            </a:r>
            <a:r>
              <a:rPr lang="en-US" dirty="0" smtClean="0"/>
              <a:t>: </a:t>
            </a:r>
            <a:r>
              <a:rPr lang="en-US" dirty="0"/>
              <a:t>2+ </a:t>
            </a:r>
            <a:r>
              <a:rPr lang="en-US" dirty="0" smtClean="0"/>
              <a:t>lists with </a:t>
            </a:r>
            <a:r>
              <a:rPr lang="en-US" dirty="0"/>
              <a:t>related data at same indexes.</a:t>
            </a:r>
          </a:p>
          <a:p>
            <a:pPr marL="954088" lvl="2">
              <a:defRPr/>
            </a:pPr>
            <a:r>
              <a:rPr lang="en-US" dirty="0"/>
              <a:t>Considered poor style.</a:t>
            </a:r>
          </a:p>
        </p:txBody>
      </p:sp>
    </p:spTree>
    <p:extLst>
      <p:ext uri="{BB962C8B-B14F-4D97-AF65-F5344CB8AC3E}">
        <p14:creationId xmlns:p14="http://schemas.microsoft.com/office/powerpoint/2010/main" val="40407398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List initialization</a:t>
            </a:r>
          </a:p>
        </p:txBody>
      </p:sp>
      <p:sp>
        <p:nvSpPr>
          <p:cNvPr id="25603" name="Rectangle 2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fontScale="92500" lnSpcReduction="10000"/>
          </a:bodyPr>
          <a:lstStyle/>
          <a:p>
            <a:pPr lvl="1" eaLnBrk="1" hangingPunct="1">
              <a:buFont typeface="Wingdings" panose="05000000000000000000" pitchFamily="2" charset="2"/>
              <a:buNone/>
            </a:pPr>
            <a:r>
              <a:rPr lang="en-US" b="1" dirty="0" smtClean="0"/>
              <a:t>name</a:t>
            </a:r>
            <a:r>
              <a:rPr lang="en-US" dirty="0" smtClean="0">
                <a:latin typeface="Courier New" panose="02070309020205020404" pitchFamily="49" charset="0"/>
              </a:rPr>
              <a:t> = [</a:t>
            </a:r>
            <a:r>
              <a:rPr lang="en-US" b="1" dirty="0" smtClean="0"/>
              <a:t>value</a:t>
            </a:r>
            <a:r>
              <a:rPr lang="en-US" dirty="0" smtClean="0">
                <a:latin typeface="Courier New" panose="02070309020205020404" pitchFamily="49" charset="0"/>
              </a:rPr>
              <a:t>, </a:t>
            </a:r>
            <a:r>
              <a:rPr lang="en-US" b="1" dirty="0" smtClean="0"/>
              <a:t>value</a:t>
            </a:r>
            <a:r>
              <a:rPr lang="en-US" dirty="0" smtClean="0">
                <a:latin typeface="Courier New" panose="02070309020205020404" pitchFamily="49" charset="0"/>
              </a:rPr>
              <a:t>,</a:t>
            </a:r>
            <a:r>
              <a:rPr lang="en-US" dirty="0" smtClean="0"/>
              <a:t> … </a:t>
            </a:r>
            <a:r>
              <a:rPr lang="en-US" b="1" dirty="0" smtClean="0"/>
              <a:t>value</a:t>
            </a:r>
            <a:r>
              <a:rPr lang="en-US" dirty="0">
                <a:latin typeface="Courier New" panose="02070309020205020404" pitchFamily="49" charset="0"/>
              </a:rPr>
              <a:t>]</a:t>
            </a: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sz="800" dirty="0"/>
          </a:p>
          <a:p>
            <a:pPr lvl="1" eaLnBrk="1" hangingPunct="1"/>
            <a:r>
              <a:rPr lang="en-US" dirty="0" smtClean="0"/>
              <a:t>Example: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</a:t>
            </a:r>
            <a:r>
              <a:rPr lang="en-US" sz="1900" dirty="0" smtClean="0">
                <a:latin typeface="Courier New" panose="02070309020205020404" pitchFamily="49" charset="0"/>
              </a:rPr>
              <a:t>numbers </a:t>
            </a:r>
            <a:r>
              <a:rPr lang="en-US" sz="1900" dirty="0">
                <a:latin typeface="Courier New" panose="02070309020205020404" pitchFamily="49" charset="0"/>
              </a:rPr>
              <a:t>= [</a:t>
            </a:r>
            <a:r>
              <a:rPr lang="en-US" sz="1900" dirty="0" smtClean="0">
                <a:latin typeface="Courier New" panose="02070309020205020404" pitchFamily="49" charset="0"/>
              </a:rPr>
              <a:t>12</a:t>
            </a:r>
            <a:r>
              <a:rPr lang="en-US" sz="1900" dirty="0">
                <a:latin typeface="Courier New" panose="02070309020205020404" pitchFamily="49" charset="0"/>
              </a:rPr>
              <a:t>, 49, -2, 26, 5, 17, -</a:t>
            </a:r>
            <a:r>
              <a:rPr lang="en-US" sz="1900" dirty="0" smtClean="0">
                <a:latin typeface="Courier New" panose="02070309020205020404" pitchFamily="49" charset="0"/>
              </a:rPr>
              <a:t>6</a:t>
            </a:r>
            <a:r>
              <a:rPr lang="en-US" sz="1900" dirty="0">
                <a:latin typeface="Courier New" panose="02070309020205020404" pitchFamily="49" charset="0"/>
              </a:rPr>
              <a:t>]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/>
            <a:endParaRPr lang="en-US" dirty="0" smtClean="0"/>
          </a:p>
          <a:p>
            <a:pPr marL="457200" lvl="1" indent="0" eaLnBrk="1" hangingPunct="1">
              <a:buNone/>
            </a:pPr>
            <a:endParaRPr lang="en-US" dirty="0" smtClean="0"/>
          </a:p>
          <a:p>
            <a:pPr lvl="1" eaLnBrk="1" hangingPunct="1"/>
            <a:endParaRPr lang="en-US" dirty="0" smtClean="0"/>
          </a:p>
          <a:p>
            <a:pPr lvl="1" eaLnBrk="1" hangingPunct="1"/>
            <a:r>
              <a:rPr lang="en-US" dirty="0" smtClean="0"/>
              <a:t>Useful when you know what the list's elements will be</a:t>
            </a:r>
          </a:p>
          <a:p>
            <a:pPr lvl="1" eaLnBrk="1" hangingPunct="1"/>
            <a:endParaRPr lang="en-US" dirty="0" smtClean="0"/>
          </a:p>
          <a:p>
            <a:pPr marL="457200" lvl="1" indent="0">
              <a:buNone/>
            </a:pPr>
            <a:r>
              <a:rPr lang="en-US" b="1" dirty="0" smtClean="0"/>
              <a:t>name</a:t>
            </a:r>
            <a:r>
              <a:rPr lang="en-US" dirty="0" smtClean="0">
                <a:latin typeface="Courier New" panose="02070309020205020404" pitchFamily="49" charset="0"/>
              </a:rPr>
              <a:t> = [</a:t>
            </a:r>
            <a:r>
              <a:rPr lang="en-US" b="1" dirty="0" smtClean="0"/>
              <a:t>value</a:t>
            </a:r>
            <a:r>
              <a:rPr lang="en-US" dirty="0" smtClean="0">
                <a:latin typeface="Courier New" panose="02070309020205020404" pitchFamily="49" charset="0"/>
              </a:rPr>
              <a:t>] * </a:t>
            </a:r>
            <a:r>
              <a:rPr lang="en-US" b="1" dirty="0" smtClean="0"/>
              <a:t>count</a:t>
            </a:r>
          </a:p>
          <a:p>
            <a:pPr lvl="1"/>
            <a:r>
              <a:rPr lang="en-US" dirty="0" smtClean="0"/>
              <a:t>Example:</a:t>
            </a:r>
          </a:p>
          <a:p>
            <a:pPr lvl="1">
              <a:buNone/>
            </a:pPr>
            <a:r>
              <a:rPr lang="en-US" dirty="0" smtClean="0">
                <a:latin typeface="Courier New" panose="02070309020205020404" pitchFamily="49" charset="0"/>
              </a:rPr>
              <a:t>	numbers = [0] * 4</a:t>
            </a:r>
          </a:p>
          <a:p>
            <a:pPr lvl="1"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/>
            <a:endParaRPr lang="en-US" dirty="0"/>
          </a:p>
          <a:p>
            <a:pPr lvl="1" eaLnBrk="1" hangingPunct="1"/>
            <a:endParaRPr lang="en-US" dirty="0" smtClean="0"/>
          </a:p>
        </p:txBody>
      </p:sp>
      <p:graphicFrame>
        <p:nvGraphicFramePr>
          <p:cNvPr id="1848324" name="Group 4"/>
          <p:cNvGraphicFramePr>
            <a:graphicFrameLocks noGrp="1"/>
          </p:cNvGraphicFramePr>
          <p:nvPr/>
        </p:nvGraphicFramePr>
        <p:xfrm>
          <a:off x="3733801" y="2971800"/>
          <a:ext cx="4754563" cy="1041400"/>
        </p:xfrm>
        <a:graphic>
          <a:graphicData uri="http://schemas.openxmlformats.org/drawingml/2006/table">
            <a:tbl>
              <a:tblPr/>
              <a:tblGrid>
                <a:gridCol w="874713"/>
                <a:gridCol w="554037"/>
                <a:gridCol w="554038"/>
                <a:gridCol w="554037"/>
                <a:gridCol w="554038"/>
                <a:gridCol w="555625"/>
                <a:gridCol w="554037"/>
                <a:gridCol w="554038"/>
              </a:tblGrid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index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value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49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-6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419216"/>
              </p:ext>
            </p:extLst>
          </p:nvPr>
        </p:nvGraphicFramePr>
        <p:xfrm>
          <a:off x="4911133" y="5545852"/>
          <a:ext cx="3090863" cy="1041400"/>
        </p:xfrm>
        <a:graphic>
          <a:graphicData uri="http://schemas.openxmlformats.org/drawingml/2006/table">
            <a:tbl>
              <a:tblPr/>
              <a:tblGrid>
                <a:gridCol w="874713"/>
                <a:gridCol w="554037"/>
                <a:gridCol w="554038"/>
                <a:gridCol w="554037"/>
                <a:gridCol w="554038"/>
              </a:tblGrid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index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value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8198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data in this problem is a set of points.</a:t>
            </a:r>
          </a:p>
          <a:p>
            <a:endParaRPr lang="en-US" dirty="0"/>
          </a:p>
          <a:p>
            <a:r>
              <a:rPr lang="en-US" dirty="0" smtClean="0"/>
              <a:t>It would be better stored together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0182" y="1949066"/>
            <a:ext cx="2019300" cy="267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8581784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</a:t>
            </a:r>
            <a:r>
              <a:rPr lang="en-US" dirty="0" smtClean="0"/>
              <a:t> sequence similar to a list but it </a:t>
            </a:r>
            <a:r>
              <a:rPr lang="en-US" b="1" dirty="0" smtClean="0"/>
              <a:t>cannot be altered</a:t>
            </a:r>
          </a:p>
          <a:p>
            <a:r>
              <a:rPr lang="en-US" dirty="0"/>
              <a:t>G</a:t>
            </a:r>
            <a:r>
              <a:rPr lang="en-US" dirty="0" smtClean="0"/>
              <a:t>ood for storing related data</a:t>
            </a:r>
          </a:p>
          <a:p>
            <a:pPr lvl="1"/>
            <a:r>
              <a:rPr lang="en-US" dirty="0" smtClean="0"/>
              <a:t>We mainly store the same </a:t>
            </a:r>
            <a:r>
              <a:rPr lang="en-US" b="1" dirty="0" smtClean="0"/>
              <a:t>type</a:t>
            </a:r>
            <a:r>
              <a:rPr lang="en-US" dirty="0" smtClean="0"/>
              <a:t> of data in a list </a:t>
            </a:r>
          </a:p>
          <a:p>
            <a:pPr lvl="1"/>
            <a:r>
              <a:rPr lang="en-US" dirty="0" smtClean="0"/>
              <a:t>We usually store related things in tuples </a:t>
            </a:r>
          </a:p>
          <a:p>
            <a:pPr lvl="1"/>
            <a:endParaRPr lang="en-US" dirty="0"/>
          </a:p>
          <a:p>
            <a:r>
              <a:rPr lang="en-US" dirty="0" smtClean="0"/>
              <a:t>Creating tuples</a:t>
            </a:r>
          </a:p>
          <a:p>
            <a:pPr marL="0" indent="0">
              <a:buNone/>
            </a:pPr>
            <a:r>
              <a:rPr lang="en-US" b="1" dirty="0" smtClean="0">
                <a:cs typeface="Courier New" panose="02070309020205020404" pitchFamily="49" charset="0"/>
              </a:rPr>
              <a:t>	name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 (</a:t>
            </a:r>
            <a:r>
              <a:rPr lang="en-US" b="1" dirty="0" smtClean="0">
                <a:cs typeface="Courier New" panose="02070309020205020404" pitchFamily="49" charset="0"/>
              </a:rPr>
              <a:t>data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 err="1" smtClean="0">
                <a:cs typeface="Courier New" panose="02070309020205020404" pitchFamily="49" charset="0"/>
              </a:rPr>
              <a:t>other_data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… , </a:t>
            </a:r>
            <a:r>
              <a:rPr lang="en-US" b="1" dirty="0" err="1" smtClean="0">
                <a:cs typeface="Courier New" panose="02070309020205020404" pitchFamily="49" charset="0"/>
              </a:rPr>
              <a:t>last_data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tuple = ("Tucson", 80, 90)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8758915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tuples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can access elements using [] notation, just like lists and strings</a:t>
            </a:r>
          </a:p>
          <a:p>
            <a:pPr marL="457200" lvl="1" indent="0">
              <a:buNone/>
            </a:pP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tuple = ("Tucson", 80, 90)</a:t>
            </a:r>
          </a:p>
          <a:p>
            <a:pPr marL="457200" lvl="1" indent="0">
              <a:buNone/>
            </a:pP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low = tuple[1]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 smtClean="0"/>
              <a:t>You cannot update a tuple! </a:t>
            </a:r>
            <a:endParaRPr lang="en-US" dirty="0"/>
          </a:p>
          <a:p>
            <a:pPr lvl="1"/>
            <a:r>
              <a:rPr lang="en-US" dirty="0" smtClean="0"/>
              <a:t>Tuples are immutable</a:t>
            </a:r>
          </a:p>
          <a:p>
            <a:endParaRPr lang="en-US" dirty="0" smtClean="0"/>
          </a:p>
          <a:p>
            <a:r>
              <a:rPr lang="en-US" dirty="0" smtClean="0"/>
              <a:t>You can loop through tuples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the same as lists</a:t>
            </a:r>
            <a:endParaRPr lang="en-US" dirty="0"/>
          </a:p>
          <a:p>
            <a:pPr lvl="1"/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5687367" y="2726695"/>
          <a:ext cx="5817996" cy="3647440"/>
        </p:xfrm>
        <a:graphic>
          <a:graphicData uri="http://schemas.openxmlformats.org/drawingml/2006/table">
            <a:tbl>
              <a:tblPr/>
              <a:tblGrid>
                <a:gridCol w="1099548"/>
                <a:gridCol w="2256602"/>
                <a:gridCol w="2461846"/>
              </a:tblGrid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1" dirty="0" smtClean="0">
                          <a:effectLst/>
                        </a:rPr>
                        <a:t>operation</a:t>
                      </a:r>
                      <a:endParaRPr lang="en-US" b="1" dirty="0">
                        <a:effectLst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b="1" dirty="0" smtClean="0">
                          <a:effectLst/>
                        </a:rPr>
                        <a:t>call</a:t>
                      </a:r>
                      <a:endParaRPr lang="en-US" b="1" dirty="0">
                        <a:effectLst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b="1" dirty="0" smtClean="0">
                          <a:effectLst/>
                        </a:rPr>
                        <a:t>result</a:t>
                      </a:r>
                      <a:endParaRPr lang="en-US" b="1" dirty="0">
                        <a:effectLst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1" dirty="0" err="1" smtClean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len</a:t>
                      </a:r>
                      <a:r>
                        <a:rPr lang="en-US" b="1" dirty="0" smtClean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  <a:endParaRPr lang="en-US" b="1" dirty="0"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 err="1" smtClean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len</a:t>
                      </a:r>
                      <a:r>
                        <a:rPr lang="en-US" sz="1600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((1, 2, 3))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1" dirty="0" smtClean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+ </a:t>
                      </a:r>
                      <a:endParaRPr lang="en-US" b="1" dirty="0"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(1, 2, 3) + </a:t>
                      </a:r>
                      <a:endParaRPr lang="en-US" sz="1600" dirty="0" smtClean="0"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fontAlgn="t"/>
                      <a:r>
                        <a:rPr lang="en-US" sz="1600" dirty="0" smtClean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600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4, 5, 6)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(1, 2, 3, 4, 5, 6)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1" dirty="0" smtClean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*</a:t>
                      </a:r>
                      <a:endParaRPr lang="en-US" b="1" dirty="0"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('Hi!',) * 4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('Hi!', 'Hi!', 'Hi!', 'Hi!')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1" dirty="0" smtClean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</a:t>
                      </a:r>
                      <a:endParaRPr lang="en-US" b="1" dirty="0"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 in (1, 2, 3)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1" dirty="0" smtClean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for</a:t>
                      </a:r>
                      <a:endParaRPr lang="en-US" b="1" dirty="0"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for x in (</a:t>
                      </a:r>
                      <a:r>
                        <a:rPr lang="en-US" sz="1600" dirty="0" smtClean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1,2,3</a:t>
                      </a:r>
                      <a:r>
                        <a:rPr lang="en-US" sz="1600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 </a:t>
                      </a:r>
                      <a:r>
                        <a:rPr lang="en-US" sz="1600" dirty="0" smtClean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  <a:p>
                      <a:pPr fontAlgn="t"/>
                      <a:r>
                        <a:rPr lang="en-US" sz="1600" baseline="0" dirty="0" smtClean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600" dirty="0" smtClean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 </a:t>
                      </a:r>
                      <a:r>
                        <a:rPr lang="en-US" sz="1600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x,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1 2 3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1" dirty="0" smtClean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min()</a:t>
                      </a:r>
                      <a:endParaRPr lang="en-US" b="1" dirty="0"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 smtClean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min((1, 3))</a:t>
                      </a:r>
                      <a:endParaRPr lang="en-US" sz="1600" dirty="0"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 smtClean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en-US" sz="1600" dirty="0"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1" dirty="0" smtClean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max()</a:t>
                      </a:r>
                      <a:endParaRPr lang="en-US" b="1" dirty="0"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 smtClean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max((1,</a:t>
                      </a:r>
                      <a:r>
                        <a:rPr lang="en-US" sz="1600" baseline="0" dirty="0" smtClean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3))</a:t>
                      </a:r>
                      <a:endParaRPr lang="en-US" sz="1600" dirty="0"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 smtClean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  <a:endParaRPr lang="en-US" sz="1600" dirty="0"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3986955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Days till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a function called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days_till</a:t>
            </a:r>
            <a:r>
              <a:rPr lang="en-US" dirty="0" smtClean="0"/>
              <a:t> that accepts a start month and day and a stop month and day and returns the number of days between them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call									return</a:t>
            </a:r>
          </a:p>
          <a:p>
            <a:pPr marL="0" indent="0">
              <a:buNone/>
            </a:pP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days_till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december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", 1, "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december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", 10)      9</a:t>
            </a:r>
          </a:p>
          <a:p>
            <a:pPr marL="0" indent="0">
              <a:buNone/>
            </a:pP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days_till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novembeR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", 15, "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december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", 10)     25</a:t>
            </a:r>
          </a:p>
          <a:p>
            <a:pPr marL="0" indent="0">
              <a:buNone/>
            </a:pP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days_till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OCTober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", 6, "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december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", 17)       72</a:t>
            </a:r>
          </a:p>
          <a:p>
            <a:pPr marL="0" indent="0">
              <a:buNone/>
            </a:pP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days_till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october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", 6, "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ocTober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", 1)         360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8701096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Days till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1353800" cy="4625417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days_till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start_month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start_day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stop_month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stop_day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months = (('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january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', 31),('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february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', 28),('march', 31),('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april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', 30), ('may', 31),('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june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', 30),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('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july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', 31), ('august', 31),('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september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', 30), ('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october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', 31), ('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november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', 30), ('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december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', 31))</a:t>
            </a:r>
          </a:p>
          <a:p>
            <a:pPr marL="0" indent="0">
              <a:buNone/>
            </a:pP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if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start_month.lower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==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stop_month.lower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and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stop_day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&gt;=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start_day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return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stop_day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-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start_day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days = 0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for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in range(0,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(months)):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month = months[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if month[0] ==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start_month.lower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days = month[1] -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start_day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+= 1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while months[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% 12][0] !=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stop_month.lower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days += months[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% 12][1]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+= 1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days +=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stop_day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return days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524537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 txBox="1">
            <a:spLocks/>
          </p:cNvSpPr>
          <p:nvPr/>
        </p:nvSpPr>
        <p:spPr bwMode="auto">
          <a:xfrm>
            <a:off x="2209800" y="2693989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EB641B"/>
              </a:buClr>
              <a:buSzPct val="95000"/>
              <a:buFont typeface="Wingdings 2" panose="05020102010507070707" pitchFamily="18" charset="2"/>
              <a:buChar char="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EB641B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sz="4400" dirty="0" smtClean="0">
                <a:solidFill>
                  <a:schemeClr val="tx2"/>
                </a:solidFill>
              </a:rPr>
              <a:t>Lists of Lists</a:t>
            </a:r>
            <a:endParaRPr lang="en-US" sz="4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77886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8587" y="169068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Write a function called 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flip</a:t>
            </a:r>
            <a:r>
              <a:rPr lang="en-US" dirty="0" smtClean="0"/>
              <a:t> that takes a list of lists and two columns and swaps their contents. For example if 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flip(data, 2, 3) </a:t>
            </a:r>
            <a:r>
              <a:rPr lang="en-US" dirty="0" smtClean="0"/>
              <a:t>were called on the following list</a:t>
            </a:r>
          </a:p>
          <a:p>
            <a:endParaRPr lang="en-US" dirty="0" smtClean="0"/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data = [[1, 2, 3], [4, 5, 6], [7, 8, 9]]</a:t>
            </a:r>
          </a:p>
          <a:p>
            <a:pPr marL="457200" lvl="1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>
                <a:cs typeface="Courier New" panose="02070309020205020404" pitchFamily="49" charset="0"/>
              </a:rPr>
              <a:t>data would contain the following afterwards:</a:t>
            </a:r>
          </a:p>
          <a:p>
            <a:pPr marL="0" indent="0">
              <a:buNone/>
            </a:pPr>
            <a:endParaRPr lang="en-US" dirty="0" smtClean="0"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data = [[1,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3, 2],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[4,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6, 5],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[7,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9, 8]]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3985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8587" y="169068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Write a function called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create_matrix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/>
              <a:t>that takes a width and a height as parameters and returns a list of lists that is width by height and contains the numbers 0 to width - 1 in each row. For example a call to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create_matrix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(5, 3) </a:t>
            </a:r>
            <a:r>
              <a:rPr lang="en-US" dirty="0" smtClean="0"/>
              <a:t>would return the following list of lists: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[[0, 1, 2, 3, 4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],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0, 1, 2, 3, 4],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0, 1, 2, 3, 4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]] 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4793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Lists of 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 = [[0] * 4] * 5 </a:t>
            </a:r>
            <a:r>
              <a:rPr lang="en-US" dirty="0" smtClean="0"/>
              <a:t>will NOT create a list of lists</a:t>
            </a:r>
          </a:p>
          <a:p>
            <a:pPr lvl="1"/>
            <a:r>
              <a:rPr lang="en-US" dirty="0" smtClean="0"/>
              <a:t>This will create a list with 5 spots that all contain the SAME list that is 4 long. </a:t>
            </a:r>
          </a:p>
          <a:p>
            <a:endParaRPr lang="en-US" dirty="0"/>
          </a:p>
          <a:p>
            <a:r>
              <a:rPr lang="en-US" dirty="0" smtClean="0"/>
              <a:t>Instead, write the following: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 = []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in range(0, 5):</a:t>
            </a:r>
          </a:p>
          <a:p>
            <a:pPr marL="0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list.append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([0] * 4)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8285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Mountain peak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Write a program that reads elevation data from a file, draws it on a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DrawingPanel</a:t>
            </a:r>
            <a:r>
              <a:rPr lang="en-US" dirty="0" smtClean="0"/>
              <a:t> and finds the path from the highest elevation to the edge of the region.</a:t>
            </a:r>
          </a:p>
          <a:p>
            <a:pPr marL="0" indent="0">
              <a:buNone/>
            </a:pPr>
            <a:r>
              <a:rPr lang="en-US" dirty="0" smtClean="0"/>
              <a:t>Data:</a:t>
            </a:r>
          </a:p>
          <a:p>
            <a:pPr marL="0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34 76 87 9 34 8  22 33 33 33 45 65 43 22</a:t>
            </a:r>
          </a:p>
          <a:p>
            <a:pPr marL="0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5  7  88 0 56 76 76 77 4  45 55 55 4  5</a:t>
            </a:r>
          </a:p>
          <a:p>
            <a:pPr marL="0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 marL="0" indent="0">
              <a:buNone/>
            </a:pP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5582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Accessing elements</a:t>
            </a:r>
          </a:p>
        </p:txBody>
      </p:sp>
      <p:sp>
        <p:nvSpPr>
          <p:cNvPr id="17411" name="Rectangle 3"/>
          <p:cNvSpPr>
            <a:spLocks noGrp="1"/>
          </p:cNvSpPr>
          <p:nvPr>
            <p:ph type="body" idx="1"/>
          </p:nvPr>
        </p:nvSpPr>
        <p:spPr>
          <a:xfrm>
            <a:off x="838200" y="1403594"/>
            <a:ext cx="10515600" cy="4351338"/>
          </a:xfrm>
        </p:spPr>
        <p:txBody>
          <a:bodyPr/>
          <a:lstStyle/>
          <a:p>
            <a:pPr>
              <a:lnSpc>
                <a:spcPct val="80000"/>
              </a:lnSpc>
              <a:buNone/>
              <a:tabLst>
                <a:tab pos="4572000" algn="l"/>
              </a:tabLst>
            </a:pPr>
            <a:r>
              <a:rPr lang="en-US" b="1" dirty="0" smtClean="0"/>
              <a:t>name</a:t>
            </a:r>
            <a:r>
              <a:rPr lang="en-US" dirty="0" smtClean="0">
                <a:latin typeface="Courier New" panose="02070309020205020404" pitchFamily="49" charset="0"/>
              </a:rPr>
              <a:t>[</a:t>
            </a:r>
            <a:r>
              <a:rPr lang="en-US" b="1" dirty="0" smtClean="0"/>
              <a:t>index</a:t>
            </a:r>
            <a:r>
              <a:rPr lang="en-US" dirty="0" smtClean="0">
                <a:latin typeface="Courier New" panose="02070309020205020404" pitchFamily="49" charset="0"/>
              </a:rPr>
              <a:t>]	</a:t>
            </a:r>
            <a:r>
              <a:rPr lang="en-US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access</a:t>
            </a:r>
            <a:endParaRPr lang="en-US" b="1" dirty="0" smtClean="0">
              <a:solidFill>
                <a:srgbClr val="008080"/>
              </a:solidFill>
            </a:endParaRPr>
          </a:p>
          <a:p>
            <a:pPr>
              <a:buNone/>
              <a:tabLst>
                <a:tab pos="4572000" algn="l"/>
              </a:tabLst>
            </a:pPr>
            <a:r>
              <a:rPr lang="en-US" b="1" dirty="0" smtClean="0"/>
              <a:t>name</a:t>
            </a:r>
            <a:r>
              <a:rPr lang="en-US" dirty="0" smtClean="0">
                <a:latin typeface="Courier New" panose="02070309020205020404" pitchFamily="49" charset="0"/>
              </a:rPr>
              <a:t>[</a:t>
            </a:r>
            <a:r>
              <a:rPr lang="en-US" b="1" dirty="0" smtClean="0"/>
              <a:t>index</a:t>
            </a:r>
            <a:r>
              <a:rPr lang="en-US" dirty="0" smtClean="0">
                <a:latin typeface="Courier New" panose="02070309020205020404" pitchFamily="49" charset="0"/>
              </a:rPr>
              <a:t>] = </a:t>
            </a:r>
            <a:r>
              <a:rPr lang="en-US" b="1" dirty="0" smtClean="0"/>
              <a:t>value</a:t>
            </a:r>
            <a:r>
              <a:rPr lang="en-US" dirty="0" smtClean="0">
                <a:latin typeface="Courier New" panose="02070309020205020404" pitchFamily="49" charset="0"/>
              </a:rPr>
              <a:t>	</a:t>
            </a:r>
            <a:r>
              <a:rPr lang="en-US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modify</a:t>
            </a:r>
          </a:p>
          <a:p>
            <a:pPr>
              <a:buNone/>
              <a:tabLst>
                <a:tab pos="4572000" algn="l"/>
              </a:tabLst>
            </a:pPr>
            <a:endParaRPr lang="en-US" sz="1400" dirty="0">
              <a:latin typeface="Courier New" panose="02070309020205020404" pitchFamily="49" charset="0"/>
            </a:endParaRPr>
          </a:p>
          <a:p>
            <a:pPr lvl="1">
              <a:tabLst>
                <a:tab pos="4572000" algn="l"/>
              </a:tabLst>
            </a:pPr>
            <a:r>
              <a:rPr lang="en-US" dirty="0" smtClean="0"/>
              <a:t>Example:</a:t>
            </a:r>
            <a:endParaRPr lang="en-US" sz="800" dirty="0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None/>
              <a:tabLst>
                <a:tab pos="4572000" algn="l"/>
              </a:tabLst>
            </a:pPr>
            <a:r>
              <a:rPr lang="en-US" dirty="0" smtClean="0">
                <a:latin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</a:rPr>
              <a:t>numbers = [0] * 2</a:t>
            </a:r>
          </a:p>
          <a:p>
            <a:pPr lvl="1">
              <a:lnSpc>
                <a:spcPct val="80000"/>
              </a:lnSpc>
              <a:buNone/>
              <a:tabLst>
                <a:tab pos="4572000" algn="l"/>
              </a:tabLst>
            </a:pPr>
            <a:r>
              <a:rPr lang="en-US" b="1" dirty="0" smtClean="0">
                <a:latin typeface="Courier New" panose="02070309020205020404" pitchFamily="49" charset="0"/>
              </a:rPr>
              <a:t> numbers[0] = 27</a:t>
            </a:r>
            <a:endParaRPr lang="en-US" dirty="0" smtClean="0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None/>
              <a:tabLst>
                <a:tab pos="4572000" algn="l"/>
              </a:tabLst>
            </a:pPr>
            <a:r>
              <a:rPr lang="en-US" dirty="0" smtClean="0">
                <a:latin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</a:rPr>
              <a:t>numbers[1] = -6</a:t>
            </a:r>
            <a:endParaRPr lang="en-US" dirty="0" smtClean="0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None/>
              <a:tabLst>
                <a:tab pos="4572000" algn="l"/>
              </a:tabLst>
            </a:pPr>
            <a:endParaRPr lang="en-US" sz="800" dirty="0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None/>
              <a:tabLst>
                <a:tab pos="4572000" algn="l"/>
              </a:tabLst>
            </a:pPr>
            <a:r>
              <a:rPr lang="en-US" dirty="0" smtClean="0">
                <a:latin typeface="Courier New" panose="02070309020205020404" pitchFamily="49" charset="0"/>
              </a:rPr>
              <a:t>	print(</a:t>
            </a:r>
            <a:r>
              <a:rPr lang="en-US" b="1" dirty="0" smtClean="0">
                <a:latin typeface="Courier New" panose="02070309020205020404" pitchFamily="49" charset="0"/>
              </a:rPr>
              <a:t>numbers[0]</a:t>
            </a:r>
            <a:r>
              <a:rPr lang="en-US" dirty="0" smtClean="0">
                <a:latin typeface="Courier New" panose="02070309020205020404" pitchFamily="49" charset="0"/>
              </a:rPr>
              <a:t>)</a:t>
            </a:r>
          </a:p>
          <a:p>
            <a:pPr lvl="1">
              <a:lnSpc>
                <a:spcPct val="80000"/>
              </a:lnSpc>
              <a:buNone/>
              <a:tabLst>
                <a:tab pos="4572000" algn="l"/>
              </a:tabLst>
            </a:pPr>
            <a:r>
              <a:rPr lang="en-US" dirty="0" smtClean="0">
                <a:latin typeface="Courier New" panose="02070309020205020404" pitchFamily="49" charset="0"/>
              </a:rPr>
              <a:t>	if (</a:t>
            </a:r>
            <a:r>
              <a:rPr lang="en-US" b="1" dirty="0" smtClean="0">
                <a:latin typeface="Courier New" panose="02070309020205020404" pitchFamily="49" charset="0"/>
              </a:rPr>
              <a:t>numbers[1]</a:t>
            </a:r>
            <a:r>
              <a:rPr lang="en-US" dirty="0" smtClean="0">
                <a:latin typeface="Courier New" panose="02070309020205020404" pitchFamily="49" charset="0"/>
              </a:rPr>
              <a:t> &lt; 0):</a:t>
            </a:r>
          </a:p>
          <a:p>
            <a:pPr lvl="1">
              <a:lnSpc>
                <a:spcPct val="80000"/>
              </a:lnSpc>
              <a:buNone/>
              <a:tabLst>
                <a:tab pos="4572000" algn="l"/>
              </a:tabLst>
            </a:pPr>
            <a:r>
              <a:rPr lang="en-US" dirty="0" smtClean="0">
                <a:latin typeface="Courier New" panose="02070309020205020404" pitchFamily="49" charset="0"/>
              </a:rPr>
              <a:t>	    print("Element 1 is negative.")</a:t>
            </a:r>
          </a:p>
        </p:txBody>
      </p:sp>
      <p:graphicFrame>
        <p:nvGraphicFramePr>
          <p:cNvPr id="1827844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9222989"/>
              </p:ext>
            </p:extLst>
          </p:nvPr>
        </p:nvGraphicFramePr>
        <p:xfrm>
          <a:off x="2296921" y="5334716"/>
          <a:ext cx="1982788" cy="1041400"/>
        </p:xfrm>
        <a:graphic>
          <a:graphicData uri="http://schemas.openxmlformats.org/drawingml/2006/table">
            <a:tbl>
              <a:tblPr/>
              <a:tblGrid>
                <a:gridCol w="874713"/>
                <a:gridCol w="554037"/>
                <a:gridCol w="554038"/>
              </a:tblGrid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index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value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-6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7731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7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27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Accessing list elements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marL="742950" lvl="1" indent="-285750">
              <a:lnSpc>
                <a:spcPct val="80000"/>
              </a:lnSpc>
              <a:buNone/>
              <a:tabLst>
                <a:tab pos="5024438" algn="l"/>
              </a:tabLst>
            </a:pPr>
            <a:r>
              <a:rPr lang="en-US" dirty="0" smtClean="0">
                <a:latin typeface="Courier New" panose="02070309020205020404" pitchFamily="49" charset="0"/>
              </a:rPr>
              <a:t>	numbers = [0] * 8</a:t>
            </a:r>
          </a:p>
          <a:p>
            <a:pPr marL="742950" lvl="1" indent="-285750">
              <a:lnSpc>
                <a:spcPct val="80000"/>
              </a:lnSpc>
              <a:buNone/>
              <a:tabLst>
                <a:tab pos="5024438" algn="l"/>
              </a:tabLst>
            </a:pPr>
            <a:r>
              <a:rPr lang="en-US" dirty="0" smtClean="0">
                <a:latin typeface="Courier New" panose="02070309020205020404" pitchFamily="49" charset="0"/>
              </a:rPr>
              <a:t>	numbers[0] = 3</a:t>
            </a:r>
          </a:p>
          <a:p>
            <a:pPr marL="742950" lvl="1" indent="-285750">
              <a:lnSpc>
                <a:spcPct val="80000"/>
              </a:lnSpc>
              <a:buNone/>
              <a:tabLst>
                <a:tab pos="5024438" algn="l"/>
              </a:tabLst>
            </a:pPr>
            <a:r>
              <a:rPr lang="en-US" dirty="0" smtClean="0">
                <a:latin typeface="Courier New" panose="02070309020205020404" pitchFamily="49" charset="0"/>
              </a:rPr>
              <a:t>	numbers[1] = 99</a:t>
            </a:r>
          </a:p>
          <a:p>
            <a:pPr marL="742950" lvl="1" indent="-285750">
              <a:lnSpc>
                <a:spcPct val="80000"/>
              </a:lnSpc>
              <a:buNone/>
              <a:tabLst>
                <a:tab pos="5024438" algn="l"/>
              </a:tabLst>
            </a:pPr>
            <a:r>
              <a:rPr lang="en-US" dirty="0" smtClean="0">
                <a:latin typeface="Courier New" panose="02070309020205020404" pitchFamily="49" charset="0"/>
              </a:rPr>
              <a:t>	numbers[2] = </a:t>
            </a:r>
            <a:r>
              <a:rPr lang="en-US" dirty="0">
                <a:latin typeface="Courier New" panose="02070309020205020404" pitchFamily="49" charset="0"/>
              </a:rPr>
              <a:t>6</a:t>
            </a:r>
            <a:endParaRPr lang="en-US" dirty="0" smtClean="0">
              <a:latin typeface="Courier New" panose="02070309020205020404" pitchFamily="49" charset="0"/>
            </a:endParaRPr>
          </a:p>
          <a:p>
            <a:pPr marL="742950" lvl="1" indent="-285750">
              <a:lnSpc>
                <a:spcPct val="80000"/>
              </a:lnSpc>
              <a:buNone/>
              <a:tabLst>
                <a:tab pos="5024438" algn="l"/>
              </a:tabLst>
            </a:pPr>
            <a:endParaRPr lang="en-US" sz="800" dirty="0">
              <a:latin typeface="Courier New" panose="02070309020205020404" pitchFamily="49" charset="0"/>
            </a:endParaRPr>
          </a:p>
          <a:p>
            <a:pPr marL="742950" lvl="1" indent="-285750">
              <a:lnSpc>
                <a:spcPct val="80000"/>
              </a:lnSpc>
              <a:buNone/>
              <a:tabLst>
                <a:tab pos="5024438" algn="l"/>
              </a:tabLst>
            </a:pPr>
            <a:r>
              <a:rPr lang="en-US" dirty="0" smtClean="0">
                <a:latin typeface="Courier New" panose="02070309020205020404" pitchFamily="49" charset="0"/>
              </a:rPr>
              <a:t>	x = numbers[0]</a:t>
            </a:r>
          </a:p>
          <a:p>
            <a:pPr marL="742950" lvl="1" indent="-285750">
              <a:lnSpc>
                <a:spcPct val="80000"/>
              </a:lnSpc>
              <a:buNone/>
              <a:tabLst>
                <a:tab pos="5024438" algn="l"/>
              </a:tabLst>
            </a:pPr>
            <a:r>
              <a:rPr lang="en-US" dirty="0" smtClean="0">
                <a:latin typeface="Courier New" panose="02070309020205020404" pitchFamily="49" charset="0"/>
              </a:rPr>
              <a:t>	numbers[x] = 42</a:t>
            </a:r>
          </a:p>
          <a:p>
            <a:pPr marL="742950" lvl="1" indent="-285750">
              <a:lnSpc>
                <a:spcPct val="80000"/>
              </a:lnSpc>
              <a:buNone/>
              <a:tabLst>
                <a:tab pos="5024438" algn="l"/>
              </a:tabLst>
            </a:pPr>
            <a:r>
              <a:rPr lang="en-US" dirty="0" smtClean="0">
                <a:latin typeface="Courier New" panose="02070309020205020404" pitchFamily="49" charset="0"/>
              </a:rPr>
              <a:t>	numbers[numbers[2]] = 11 </a:t>
            </a:r>
            <a:r>
              <a:rPr lang="en-US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use numbers[2] as index</a:t>
            </a:r>
            <a:endParaRPr lang="en-US" b="1" dirty="0" smtClean="0">
              <a:solidFill>
                <a:srgbClr val="008080"/>
              </a:solidFill>
            </a:endParaRPr>
          </a:p>
        </p:txBody>
      </p:sp>
      <p:graphicFrame>
        <p:nvGraphicFramePr>
          <p:cNvPr id="1831978" name="Group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8161768"/>
              </p:ext>
            </p:extLst>
          </p:nvPr>
        </p:nvGraphicFramePr>
        <p:xfrm>
          <a:off x="5653873" y="3063910"/>
          <a:ext cx="1428750" cy="520700"/>
        </p:xfrm>
        <a:graphic>
          <a:graphicData uri="http://schemas.openxmlformats.org/drawingml/2006/table">
            <a:tbl>
              <a:tblPr/>
              <a:tblGrid>
                <a:gridCol w="874713"/>
                <a:gridCol w="554037"/>
              </a:tblGrid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x</a:t>
                      </a:r>
                    </a:p>
                  </a:txBody>
                  <a:tcPr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31988" name="Group 52"/>
          <p:cNvGraphicFramePr>
            <a:graphicFrameLocks noGrp="1"/>
          </p:cNvGraphicFramePr>
          <p:nvPr/>
        </p:nvGraphicFramePr>
        <p:xfrm>
          <a:off x="1676400" y="5410200"/>
          <a:ext cx="1447800" cy="520700"/>
        </p:xfrm>
        <a:graphic>
          <a:graphicData uri="http://schemas.openxmlformats.org/drawingml/2006/table">
            <a:tbl>
              <a:tblPr/>
              <a:tblGrid>
                <a:gridCol w="1447800"/>
              </a:tblGrid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numbers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32032" name="Group 9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1237482"/>
              </p:ext>
            </p:extLst>
          </p:nvPr>
        </p:nvGraphicFramePr>
        <p:xfrm>
          <a:off x="5653872" y="3053861"/>
          <a:ext cx="1428750" cy="520700"/>
        </p:xfrm>
        <a:graphic>
          <a:graphicData uri="http://schemas.openxmlformats.org/drawingml/2006/table">
            <a:tbl>
              <a:tblPr/>
              <a:tblGrid>
                <a:gridCol w="874713"/>
                <a:gridCol w="554037"/>
              </a:tblGrid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x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55544" name="Group 1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8091901"/>
              </p:ext>
            </p:extLst>
          </p:nvPr>
        </p:nvGraphicFramePr>
        <p:xfrm>
          <a:off x="3090985" y="5256143"/>
          <a:ext cx="5308600" cy="1041400"/>
        </p:xfrm>
        <a:graphic>
          <a:graphicData uri="http://schemas.openxmlformats.org/drawingml/2006/table">
            <a:tbl>
              <a:tblPr/>
              <a:tblGrid>
                <a:gridCol w="874713"/>
                <a:gridCol w="554037"/>
                <a:gridCol w="554038"/>
                <a:gridCol w="554037"/>
                <a:gridCol w="554038"/>
                <a:gridCol w="555625"/>
                <a:gridCol w="554037"/>
                <a:gridCol w="554038"/>
                <a:gridCol w="554037"/>
              </a:tblGrid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index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7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value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3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99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6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11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961672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32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5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55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Out-of-bounds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838199" y="1825625"/>
            <a:ext cx="11199725" cy="4351338"/>
          </a:xfrm>
        </p:spPr>
        <p:txBody>
          <a:bodyPr/>
          <a:lstStyle/>
          <a:p>
            <a:pPr eaLnBrk="1" hangingPunct="1"/>
            <a:r>
              <a:rPr lang="en-US" dirty="0" smtClean="0"/>
              <a:t>Legal indexes to use []: between </a:t>
            </a:r>
            <a:r>
              <a:rPr lang="en-US" b="1" dirty="0" smtClean="0"/>
              <a:t>– list's length</a:t>
            </a:r>
            <a:r>
              <a:rPr lang="en-US" dirty="0" smtClean="0"/>
              <a:t> and the </a:t>
            </a:r>
            <a:r>
              <a:rPr lang="en-US" b="1" dirty="0" smtClean="0"/>
              <a:t>list's length - 1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Reading or writing any index outside this range with [] will cause an </a:t>
            </a:r>
            <a:r>
              <a:rPr lang="en-US" dirty="0" err="1" smtClean="0">
                <a:latin typeface="Courier New" panose="02070309020205020404" pitchFamily="49" charset="0"/>
              </a:rPr>
              <a:t>IndexError</a:t>
            </a:r>
            <a:r>
              <a:rPr lang="en-US" dirty="0" smtClean="0">
                <a:latin typeface="Courier New" panose="02070309020205020404" pitchFamily="49" charset="0"/>
              </a:rPr>
              <a:t>: list assignment index out of range</a:t>
            </a:r>
            <a:endParaRPr lang="en-US" sz="800" dirty="0"/>
          </a:p>
          <a:p>
            <a:pPr eaLnBrk="1" hangingPunct="1"/>
            <a:r>
              <a:rPr lang="en-US" dirty="0" smtClean="0"/>
              <a:t>Example: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data = [0] * 10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print(data[0])       # okay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print(data[9])       # okay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b="1" dirty="0" smtClean="0">
                <a:solidFill>
                  <a:srgbClr val="800000"/>
                </a:solidFill>
                <a:latin typeface="Courier New" panose="02070309020205020404" pitchFamily="49" charset="0"/>
              </a:rPr>
              <a:t>	print(data[-20])     # error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b="1" dirty="0" smtClean="0">
                <a:solidFill>
                  <a:srgbClr val="800000"/>
                </a:solidFill>
                <a:latin typeface="Courier New" panose="02070309020205020404" pitchFamily="49" charset="0"/>
              </a:rPr>
              <a:t>	print(data[10])      # error</a:t>
            </a:r>
          </a:p>
        </p:txBody>
      </p:sp>
      <p:graphicFrame>
        <p:nvGraphicFramePr>
          <p:cNvPr id="1829892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955614"/>
              </p:ext>
            </p:extLst>
          </p:nvPr>
        </p:nvGraphicFramePr>
        <p:xfrm>
          <a:off x="2600884" y="5399314"/>
          <a:ext cx="6416675" cy="1041400"/>
        </p:xfrm>
        <a:graphic>
          <a:graphicData uri="http://schemas.openxmlformats.org/drawingml/2006/table">
            <a:tbl>
              <a:tblPr/>
              <a:tblGrid>
                <a:gridCol w="874713"/>
                <a:gridCol w="554037"/>
                <a:gridCol w="554038"/>
                <a:gridCol w="554037"/>
                <a:gridCol w="554038"/>
                <a:gridCol w="555625"/>
                <a:gridCol w="554037"/>
                <a:gridCol w="554038"/>
                <a:gridCol w="554037"/>
                <a:gridCol w="554038"/>
                <a:gridCol w="554037"/>
              </a:tblGrid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index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value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34499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837</TotalTime>
  <Words>4347</Words>
  <Application>Microsoft Office PowerPoint</Application>
  <PresentationFormat>Widescreen</PresentationFormat>
  <Paragraphs>1170</Paragraphs>
  <Slides>69</Slides>
  <Notes>10</Notes>
  <HiddenSlides>1</HiddenSlides>
  <MMClips>0</MMClips>
  <ScaleCrop>false</ScaleCrop>
  <HeadingPairs>
    <vt:vector size="6" baseType="variant">
      <vt:variant>
        <vt:lpstr>Fonts Used</vt:lpstr>
      </vt:variant>
      <vt:variant>
        <vt:i4>15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69</vt:i4>
      </vt:variant>
    </vt:vector>
  </HeadingPairs>
  <TitlesOfParts>
    <vt:vector size="85" baseType="lpstr">
      <vt:lpstr>ＭＳ Ｐゴシック</vt:lpstr>
      <vt:lpstr>ＭＳ Ｐゴシック</vt:lpstr>
      <vt:lpstr>Arial</vt:lpstr>
      <vt:lpstr>Calibri</vt:lpstr>
      <vt:lpstr>Calibri Light</vt:lpstr>
      <vt:lpstr>Courier New</vt:lpstr>
      <vt:lpstr>Courier New Bold</vt:lpstr>
      <vt:lpstr>Symbol</vt:lpstr>
      <vt:lpstr>Tahoma</vt:lpstr>
      <vt:lpstr>Times New Roman</vt:lpstr>
      <vt:lpstr>Verdana</vt:lpstr>
      <vt:lpstr>Verdana Bold</vt:lpstr>
      <vt:lpstr>Wingdings</vt:lpstr>
      <vt:lpstr>Wingdings 2</vt:lpstr>
      <vt:lpstr>ヒラギノ角ゴ ProN W6</vt:lpstr>
      <vt:lpstr>Office Theme</vt:lpstr>
      <vt:lpstr>Building Python Programs</vt:lpstr>
      <vt:lpstr>PowerPoint Presentation</vt:lpstr>
      <vt:lpstr>Can we solve this problem?</vt:lpstr>
      <vt:lpstr>Why the problem is hard</vt:lpstr>
      <vt:lpstr>Lists</vt:lpstr>
      <vt:lpstr>List initialization</vt:lpstr>
      <vt:lpstr>Accessing elements</vt:lpstr>
      <vt:lpstr>Accessing list elements</vt:lpstr>
      <vt:lpstr>Out-of-bounds</vt:lpstr>
      <vt:lpstr>Lists and for loops</vt:lpstr>
      <vt:lpstr>len()</vt:lpstr>
      <vt:lpstr>Lists and for loops</vt:lpstr>
      <vt:lpstr>Weather question</vt:lpstr>
      <vt:lpstr>Weather answer</vt:lpstr>
      <vt:lpstr>Weather question 2</vt:lpstr>
      <vt:lpstr>List declaration</vt:lpstr>
      <vt:lpstr>List functions</vt:lpstr>
      <vt:lpstr>Weather 2 answer</vt:lpstr>
      <vt:lpstr>Weather question 3</vt:lpstr>
      <vt:lpstr>Weather answer 3</vt:lpstr>
      <vt:lpstr>"list mystery" problem</vt:lpstr>
      <vt:lpstr>Lists that change size</vt:lpstr>
      <vt:lpstr>Exercise</vt:lpstr>
      <vt:lpstr>Looping and removing</vt:lpstr>
      <vt:lpstr>Solution </vt:lpstr>
      <vt:lpstr>List reversal question</vt:lpstr>
      <vt:lpstr>Algorithm idea</vt:lpstr>
      <vt:lpstr>Swapping values</vt:lpstr>
      <vt:lpstr>Flawed algorithm</vt:lpstr>
      <vt:lpstr>List reverse question 2</vt:lpstr>
      <vt:lpstr>A swap function?</vt:lpstr>
      <vt:lpstr>PowerPoint Presentation</vt:lpstr>
      <vt:lpstr>Mutability</vt:lpstr>
      <vt:lpstr>Immutable types</vt:lpstr>
      <vt:lpstr>Mutable types</vt:lpstr>
      <vt:lpstr>Mutability and objects</vt:lpstr>
      <vt:lpstr>Objects as parameters</vt:lpstr>
      <vt:lpstr>Lists as parameters</vt:lpstr>
      <vt:lpstr>List reverse question 2</vt:lpstr>
      <vt:lpstr>List parameter questions</vt:lpstr>
      <vt:lpstr>List parameter answers</vt:lpstr>
      <vt:lpstr>List return question</vt:lpstr>
      <vt:lpstr>List return answer 1</vt:lpstr>
      <vt:lpstr>List return answer 2</vt:lpstr>
      <vt:lpstr>Value/Reference Semantics</vt:lpstr>
      <vt:lpstr>PowerPoint Presentation</vt:lpstr>
      <vt:lpstr>A multi-counter problem</vt:lpstr>
      <vt:lpstr>A multi-counter problem</vt:lpstr>
      <vt:lpstr>Creating a list of tallies</vt:lpstr>
      <vt:lpstr>Tally solution</vt:lpstr>
      <vt:lpstr>Section attendance question</vt:lpstr>
      <vt:lpstr>Section input file</vt:lpstr>
      <vt:lpstr>Section attendance answer</vt:lpstr>
      <vt:lpstr>Data transformations</vt:lpstr>
      <vt:lpstr>List param/return answer</vt:lpstr>
      <vt:lpstr>List param/return answer</vt:lpstr>
      <vt:lpstr>PowerPoint Presentation</vt:lpstr>
      <vt:lpstr>A programming problem</vt:lpstr>
      <vt:lpstr>A bad solution</vt:lpstr>
      <vt:lpstr>Observations</vt:lpstr>
      <vt:lpstr>Tuples</vt:lpstr>
      <vt:lpstr>Using tuples</vt:lpstr>
      <vt:lpstr>Days till</vt:lpstr>
      <vt:lpstr>Days till solution</vt:lpstr>
      <vt:lpstr>PowerPoint Presentation</vt:lpstr>
      <vt:lpstr>Exercise</vt:lpstr>
      <vt:lpstr>Exercise</vt:lpstr>
      <vt:lpstr>Creating Lists of lists</vt:lpstr>
      <vt:lpstr>Mountain peak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 110, Autumn 2016</dc:title>
  <dc:creator>allison</dc:creator>
  <cp:lastModifiedBy>allison</cp:lastModifiedBy>
  <cp:revision>21</cp:revision>
  <dcterms:created xsi:type="dcterms:W3CDTF">2016-09-25T14:59:54Z</dcterms:created>
  <dcterms:modified xsi:type="dcterms:W3CDTF">2018-10-13T06:30:12Z</dcterms:modified>
</cp:coreProperties>
</file>