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68" r:id="rId3"/>
    <p:sldId id="291" r:id="rId4"/>
    <p:sldId id="269" r:id="rId5"/>
    <p:sldId id="273" r:id="rId6"/>
    <p:sldId id="274" r:id="rId7"/>
    <p:sldId id="275" r:id="rId8"/>
    <p:sldId id="271" r:id="rId9"/>
    <p:sldId id="272" r:id="rId10"/>
    <p:sldId id="276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4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4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57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161831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5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36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8 temperatures in the file, but 7 lines of output.  It's a fencepost problem in disguise.</a:t>
            </a:r>
          </a:p>
        </p:txBody>
      </p:sp>
    </p:spTree>
    <p:extLst>
      <p:ext uri="{BB962C8B-B14F-4D97-AF65-F5344CB8AC3E}">
        <p14:creationId xmlns:p14="http://schemas.microsoft.com/office/powerpoint/2010/main" val="74535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3334479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23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5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6: </a:t>
            </a:r>
            <a:r>
              <a:rPr lang="en-US" sz="3600" smtClean="0"/>
              <a:t>File Processing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47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dirty="0" err="1" smtClean="0">
                <a:latin typeface="Courier" charset="0"/>
              </a:rPr>
              <a:t>def</a:t>
            </a:r>
            <a:r>
              <a:rPr lang="en-US" sz="1800" dirty="0" smtClean="0">
                <a:latin typeface="Courier" charset="0"/>
              </a:rPr>
              <a:t> main():</a:t>
            </a:r>
            <a:endParaRPr lang="en-US" sz="18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</a:t>
            </a:r>
            <a:r>
              <a:rPr lang="en-US" sz="1800" dirty="0" smtClean="0">
                <a:latin typeface="Courier" charset="0"/>
              </a:rPr>
              <a:t> with open</a:t>
            </a:r>
            <a:r>
              <a:rPr lang="en-US" sz="1800" dirty="0" smtClean="0">
                <a:latin typeface="Courier" charset="0"/>
              </a:rPr>
              <a:t>("</a:t>
            </a:r>
            <a:r>
              <a:rPr lang="en-US" sz="1800" dirty="0">
                <a:latin typeface="Courier" charset="0"/>
              </a:rPr>
              <a:t>gasprices.txt</a:t>
            </a:r>
            <a:r>
              <a:rPr lang="en-US" sz="1800" dirty="0" smtClean="0">
                <a:latin typeface="Courier" charset="0"/>
              </a:rPr>
              <a:t>") as file: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err="1" smtClean="0">
                <a:latin typeface="Courier" charset="0"/>
              </a:rPr>
              <a:t>belgium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>
                <a:latin typeface="Courier" charset="0"/>
              </a:rPr>
              <a:t>= </a:t>
            </a:r>
            <a:r>
              <a:rPr lang="en-US" sz="1800" dirty="0" smtClean="0">
                <a:latin typeface="Courier" charset="0"/>
              </a:rPr>
              <a:t>0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  <a:r>
              <a:rPr lang="en-US" sz="1800" dirty="0" err="1" smtClean="0">
                <a:latin typeface="Courier" charset="0"/>
              </a:rPr>
              <a:t>usa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>
                <a:latin typeface="Courier" charset="0"/>
              </a:rPr>
              <a:t>= </a:t>
            </a:r>
            <a:r>
              <a:rPr lang="en-US" sz="1800" dirty="0" smtClean="0">
                <a:latin typeface="Courier" charset="0"/>
              </a:rPr>
              <a:t>0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  <a:r>
              <a:rPr lang="en-US" sz="1800" dirty="0" smtClean="0">
                <a:latin typeface="Courier" charset="0"/>
              </a:rPr>
              <a:t>count </a:t>
            </a:r>
            <a:r>
              <a:rPr lang="en-US" sz="1800" dirty="0">
                <a:latin typeface="Courier" charset="0"/>
              </a:rPr>
              <a:t>= </a:t>
            </a:r>
            <a:r>
              <a:rPr lang="en-US" sz="1800" dirty="0" smtClean="0">
                <a:latin typeface="Courier" charset="0"/>
              </a:rPr>
              <a:t>0</a:t>
            </a:r>
            <a:endParaRPr lang="en-US" sz="1800" dirty="0" smtClean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 smtClean="0">
                <a:latin typeface="Courier" charset="0"/>
              </a:rPr>
              <a:t>    lines = </a:t>
            </a:r>
            <a:r>
              <a:rPr lang="en-US" sz="1800" dirty="0" err="1" smtClean="0">
                <a:latin typeface="Courier" charset="0"/>
              </a:rPr>
              <a:t>file.read</a:t>
            </a:r>
            <a:r>
              <a:rPr lang="en-US" sz="1800" dirty="0" smtClean="0">
                <a:latin typeface="Courier" charset="0"/>
              </a:rPr>
              <a:t>().split()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  <a:r>
              <a:rPr lang="en-US" sz="1800" dirty="0" smtClean="0">
                <a:latin typeface="Courier" charset="0"/>
              </a:rPr>
              <a:t>for </a:t>
            </a:r>
            <a:r>
              <a:rPr lang="en-US" sz="1800" dirty="0" err="1" smtClean="0">
                <a:latin typeface="Courier" charset="0"/>
              </a:rPr>
              <a:t>i</a:t>
            </a:r>
            <a:r>
              <a:rPr lang="en-US" sz="1800" dirty="0" smtClean="0">
                <a:latin typeface="Courier" charset="0"/>
              </a:rPr>
              <a:t> in range(0, </a:t>
            </a:r>
            <a:r>
              <a:rPr lang="en-US" sz="1800" dirty="0" err="1" smtClean="0">
                <a:latin typeface="Courier" charset="0"/>
              </a:rPr>
              <a:t>len</a:t>
            </a:r>
            <a:r>
              <a:rPr lang="en-US" sz="1800" dirty="0" smtClean="0">
                <a:latin typeface="Courier" charset="0"/>
              </a:rPr>
              <a:t>(lines), 3):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  </a:t>
            </a:r>
            <a:r>
              <a:rPr lang="en-US" sz="1800" dirty="0" err="1">
                <a:latin typeface="Courier" charset="0"/>
              </a:rPr>
              <a:t>belgium</a:t>
            </a:r>
            <a:r>
              <a:rPr lang="en-US" sz="1800" dirty="0">
                <a:latin typeface="Courier" charset="0"/>
              </a:rPr>
              <a:t> += </a:t>
            </a:r>
            <a:r>
              <a:rPr lang="en-US" sz="1800" dirty="0" smtClean="0">
                <a:latin typeface="Courier" charset="0"/>
              </a:rPr>
              <a:t>float(lines[</a:t>
            </a:r>
            <a:r>
              <a:rPr lang="en-US" sz="1800" dirty="0" err="1" smtClean="0">
                <a:latin typeface="Courier" charset="0"/>
              </a:rPr>
              <a:t>i</a:t>
            </a:r>
            <a:r>
              <a:rPr lang="en-US" sz="1800" dirty="0" smtClean="0">
                <a:latin typeface="Courier" charset="0"/>
              </a:rPr>
              <a:t>])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  </a:t>
            </a:r>
            <a:r>
              <a:rPr lang="en-US" sz="1800" dirty="0" err="1">
                <a:latin typeface="Courier" charset="0"/>
              </a:rPr>
              <a:t>usa</a:t>
            </a:r>
            <a:r>
              <a:rPr lang="en-US" sz="1800" dirty="0">
                <a:latin typeface="Courier" charset="0"/>
              </a:rPr>
              <a:t> += </a:t>
            </a:r>
            <a:r>
              <a:rPr lang="en-US" sz="1800" dirty="0" smtClean="0">
                <a:latin typeface="Courier" charset="0"/>
              </a:rPr>
              <a:t>float(lines[</a:t>
            </a:r>
            <a:r>
              <a:rPr lang="en-US" sz="1800" dirty="0" err="1" smtClean="0">
                <a:latin typeface="Courier" charset="0"/>
              </a:rPr>
              <a:t>i</a:t>
            </a:r>
            <a:r>
              <a:rPr lang="en-US" sz="1800" dirty="0" smtClean="0">
                <a:latin typeface="Courier" charset="0"/>
              </a:rPr>
              <a:t> + 1])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 smtClean="0">
                <a:latin typeface="Courier" charset="0"/>
              </a:rPr>
              <a:t>    </a:t>
            </a:r>
            <a:endParaRPr lang="en-US" sz="1800" dirty="0">
              <a:latin typeface="Courier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>
                <a:latin typeface="Courier" charset="0"/>
              </a:rPr>
              <a:t>    </a:t>
            </a:r>
            <a:r>
              <a:rPr lang="en-US" sz="1800" dirty="0" smtClean="0">
                <a:latin typeface="Courier" charset="0"/>
              </a:rPr>
              <a:t>print("</a:t>
            </a:r>
            <a:r>
              <a:rPr lang="en-US" sz="1800" dirty="0">
                <a:latin typeface="Courier" charset="0"/>
              </a:rPr>
              <a:t>Belgium average</a:t>
            </a:r>
            <a:r>
              <a:rPr lang="en-US" sz="1800" dirty="0" smtClean="0">
                <a:latin typeface="Courier" charset="0"/>
              </a:rPr>
              <a:t>:", (</a:t>
            </a:r>
            <a:r>
              <a:rPr lang="en-US" sz="1800" dirty="0" err="1" smtClean="0">
                <a:latin typeface="Courier" charset="0"/>
              </a:rPr>
              <a:t>belgium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>
                <a:latin typeface="Courier" charset="0"/>
              </a:rPr>
              <a:t>/ </a:t>
            </a:r>
            <a:r>
              <a:rPr lang="en-US" sz="1800" dirty="0" smtClean="0">
                <a:latin typeface="Courier" charset="0"/>
              </a:rPr>
              <a:t>count), "$/</a:t>
            </a:r>
            <a:r>
              <a:rPr lang="en-US" sz="1800" dirty="0">
                <a:latin typeface="Courier" charset="0"/>
              </a:rPr>
              <a:t>gal</a:t>
            </a:r>
            <a:r>
              <a:rPr lang="en-US" sz="1800" dirty="0" smtClean="0">
                <a:latin typeface="Courier" charset="0"/>
              </a:rPr>
              <a:t>")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sz="1800" dirty="0" smtClean="0">
                <a:latin typeface="Courier" charset="0"/>
              </a:rPr>
              <a:t>    print("USA average:", (</a:t>
            </a:r>
            <a:r>
              <a:rPr lang="en-US" sz="1800" dirty="0" err="1" smtClean="0">
                <a:latin typeface="Courier" charset="0"/>
              </a:rPr>
              <a:t>usa</a:t>
            </a:r>
            <a:r>
              <a:rPr lang="en-US" sz="1800" dirty="0" smtClean="0">
                <a:latin typeface="Courier" charset="0"/>
              </a:rPr>
              <a:t> / count), "$/gal")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sz="1800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question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1295400"/>
            <a:ext cx="103590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a file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Clark 12.5 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Jordan 4.0 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</a:t>
            </a:r>
            <a:r>
              <a:rPr lang="en-US" dirty="0" err="1" smtClean="0">
                <a:latin typeface="Courier New" panose="02070309020205020404" pitchFamily="49" charset="0"/>
              </a:rPr>
              <a:t>Faiz</a:t>
            </a:r>
            <a:r>
              <a:rPr lang="en-US" dirty="0" smtClean="0">
                <a:latin typeface="Courier New" panose="02070309020205020404" pitchFamily="49" charset="0"/>
              </a:rPr>
              <a:t> 8.0 8.0 8.0 8.0 7.5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the task of computing hours worked by each person: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Clark (ID#123) worked 31.4 hours (7.85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Jordan (ID#456) worked 36.8 hours (7.36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Faiz</a:t>
            </a:r>
            <a:r>
              <a:rPr lang="en-US" dirty="0" smtClean="0">
                <a:latin typeface="Courier New" panose="02070309020205020404" pitchFamily="49" charset="0"/>
              </a:rPr>
              <a:t> (ID#789) worked 39.5 hours (7.90 hours/day)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7172" name="Picture 3" descr="320265133v4_480x480_Fro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123" y="1295400"/>
            <a:ext cx="3319584" cy="229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115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Line-based file processing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 </a:t>
            </a: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read the file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on each line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 = open("</a:t>
            </a:r>
            <a:r>
              <a:rPr lang="en-US" b="1" i="1" dirty="0" smtClean="0"/>
              <a:t>&lt;filename&gt;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lines = </a:t>
            </a:r>
            <a:r>
              <a:rPr lang="en-US" dirty="0" err="1" smtClean="0">
                <a:latin typeface="Courier New" panose="02070309020205020404" pitchFamily="49" charset="0"/>
              </a:rPr>
              <a:t>file.readlines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lines: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parts = </a:t>
            </a:r>
            <a:r>
              <a:rPr lang="en-US" dirty="0" err="1" smtClean="0">
                <a:latin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          &lt;process the parts of the line&gt;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04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Hours answer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0" y="1346480"/>
            <a:ext cx="10515600" cy="5154804"/>
          </a:xfrm>
        </p:spPr>
        <p:txBody>
          <a:bodyPr>
            <a:normAutofit/>
          </a:bodyPr>
          <a:lstStyle/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Processes an employee input file and outputs each employee's hours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with </a:t>
            </a:r>
            <a:r>
              <a:rPr lang="en-US" sz="1300" dirty="0" smtClean="0">
                <a:latin typeface="Courier New" panose="02070309020205020404" pitchFamily="49" charset="0"/>
              </a:rPr>
              <a:t>open</a:t>
            </a:r>
            <a:r>
              <a:rPr lang="en-US" sz="1300" dirty="0" smtClean="0">
                <a:latin typeface="Courier New" panose="02070309020205020404" pitchFamily="49" charset="0"/>
              </a:rPr>
              <a:t>("</a:t>
            </a:r>
            <a:r>
              <a:rPr lang="en-US" sz="1300" dirty="0">
                <a:latin typeface="Courier New" panose="02070309020205020404" pitchFamily="49" charset="0"/>
              </a:rPr>
              <a:t>hours.txt</a:t>
            </a:r>
            <a:r>
              <a:rPr lang="en-US" sz="1300" dirty="0" smtClean="0">
                <a:latin typeface="Courier New" panose="02070309020205020404" pitchFamily="49" charset="0"/>
              </a:rPr>
              <a:t>") as file:</a:t>
            </a: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smtClean="0">
                <a:latin typeface="Courier New" panose="02070309020205020404" pitchFamily="49" charset="0"/>
              </a:rPr>
              <a:t>line in </a:t>
            </a:r>
            <a:r>
              <a:rPr lang="en-US" sz="1300" dirty="0" smtClean="0">
                <a:latin typeface="Courier New" panose="02070309020205020404" pitchFamily="49" charset="0"/>
              </a:rPr>
              <a:t>file</a:t>
            </a:r>
            <a:r>
              <a:rPr lang="en-US" sz="1300" dirty="0" smtClean="0">
                <a:latin typeface="Courier New" panose="02070309020205020404" pitchFamily="49" charset="0"/>
              </a:rPr>
              <a:t>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id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  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456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name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"Greg"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sum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count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range(2,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sum += float(parts[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count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+= 1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average </a:t>
            </a:r>
            <a:r>
              <a:rPr lang="en-US" sz="1300" dirty="0">
                <a:latin typeface="Courier New" panose="02070309020205020404" pitchFamily="49" charset="0"/>
              </a:rPr>
              <a:t>= sum / </a:t>
            </a:r>
            <a:r>
              <a:rPr lang="en-US" sz="1300" dirty="0" smtClean="0">
                <a:latin typeface="Courier New" panose="02070309020205020404" pitchFamily="49" charset="0"/>
              </a:rPr>
              <a:t>count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print(name </a:t>
            </a:r>
            <a:r>
              <a:rPr lang="en-US" sz="1300" dirty="0">
                <a:latin typeface="Courier New" panose="02070309020205020404" pitchFamily="49" charset="0"/>
              </a:rPr>
              <a:t>+ " (ID#" + </a:t>
            </a:r>
            <a:r>
              <a:rPr lang="en-US" sz="1300" dirty="0" smtClean="0">
                <a:latin typeface="Courier New" panose="02070309020205020404" pitchFamily="49" charset="0"/>
              </a:rPr>
              <a:t>id </a:t>
            </a:r>
            <a:r>
              <a:rPr lang="en-US" sz="1300" dirty="0">
                <a:latin typeface="Courier New" panose="02070309020205020404" pitchFamily="49" charset="0"/>
              </a:rPr>
              <a:t>+ ") worked " +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(sum) </a:t>
            </a:r>
            <a:r>
              <a:rPr lang="en-US" sz="1300" dirty="0">
                <a:latin typeface="Courier New" panose="02070309020205020404" pitchFamily="49" charset="0"/>
              </a:rPr>
              <a:t>+ " hours (" +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(average) </a:t>
            </a:r>
            <a:r>
              <a:rPr lang="en-US" sz="1300" dirty="0">
                <a:latin typeface="Courier New" panose="02070309020205020404" pitchFamily="49" charset="0"/>
              </a:rPr>
              <a:t>+ " hours/day</a:t>
            </a:r>
            <a:r>
              <a:rPr lang="en-US" sz="1300" dirty="0" smtClean="0">
                <a:latin typeface="Courier New" panose="02070309020205020404" pitchFamily="49" charset="0"/>
              </a:rPr>
              <a:t>)")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8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38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91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with </a:t>
            </a:r>
            <a:r>
              <a:rPr lang="en-US" sz="1300" dirty="0" smtClean="0">
                <a:latin typeface="Courier New" panose="02070309020205020404" pitchFamily="49" charset="0"/>
              </a:rPr>
              <a:t>open</a:t>
            </a:r>
            <a:r>
              <a:rPr lang="en-US" sz="1300" dirty="0" smtClean="0">
                <a:latin typeface="Courier New" panose="02070309020205020404" pitchFamily="49" charset="0"/>
              </a:rPr>
              <a:t>("imdb.txt</a:t>
            </a:r>
            <a:r>
              <a:rPr lang="en-US" sz="1300" dirty="0" smtClean="0">
                <a:latin typeface="Courier New" panose="02070309020205020404" pitchFamily="49" charset="0"/>
              </a:rPr>
              <a:t>") as file:</a:t>
            </a:r>
            <a:endParaRPr lang="en-US" sz="13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2396418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80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>
                <a:latin typeface="Courier New" panose="02070309020205020404" pitchFamily="49" charset="0"/>
              </a:rPr>
              <a:t>def</a:t>
            </a:r>
            <a:r>
              <a:rPr lang="en-US" sz="13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word =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with </a:t>
            </a:r>
            <a:r>
              <a:rPr lang="en-US" sz="1300" dirty="0">
                <a:latin typeface="Courier New" panose="02070309020205020404" pitchFamily="49" charset="0"/>
              </a:rPr>
              <a:t>open("imdb.txt</a:t>
            </a:r>
            <a:r>
              <a:rPr lang="en-US" sz="1300" dirty="0" smtClean="0">
                <a:latin typeface="Courier New" panose="02070309020205020404" pitchFamily="49" charset="0"/>
              </a:rPr>
              <a:t>") as file:</a:t>
            </a:r>
            <a:endParaRPr lang="en-US" sz="1300" dirty="0">
              <a:latin typeface="Courier New" panose="02070309020205020404" pitchFamily="49" charset="0"/>
            </a:endParaRP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900" dirty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lines = </a:t>
            </a:r>
            <a:r>
              <a:rPr lang="en-US" sz="1300" dirty="0" err="1">
                <a:latin typeface="Courier New" panose="02070309020205020404" pitchFamily="49" charset="0"/>
              </a:rPr>
              <a:t>file.readlines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count = 0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for </a:t>
            </a:r>
            <a:r>
              <a:rPr lang="en-US" sz="1300" dirty="0" err="1">
                <a:latin typeface="Courier New" panose="02070309020205020404" pitchFamily="49" charset="0"/>
              </a:rPr>
              <a:t>i</a:t>
            </a:r>
            <a:r>
              <a:rPr lang="en-US" sz="1300" dirty="0">
                <a:latin typeface="Courier New" panose="02070309020205020404" pitchFamily="49" charset="0"/>
              </a:rPr>
              <a:t> in range(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(lines)):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if word in lines[</a:t>
            </a:r>
            <a:r>
              <a:rPr lang="en-US" sz="1300" dirty="0" err="1">
                <a:latin typeface="Courier New" panose="02070309020205020404" pitchFamily="49" charset="0"/>
              </a:rPr>
              <a:t>i</a:t>
            </a:r>
            <a:r>
              <a:rPr lang="en-US" sz="1300" dirty="0">
                <a:latin typeface="Courier New" panose="02070309020205020404" pitchFamily="49" charset="0"/>
              </a:rPr>
              <a:t>].lower():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# only output the table titles if this is the first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# movie that we have found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if count == 0: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output(lines[</a:t>
            </a:r>
            <a:r>
              <a:rPr lang="en-US" sz="1300" dirty="0" err="1">
                <a:latin typeface="Courier New" panose="02070309020205020404" pitchFamily="49" charset="0"/>
              </a:rPr>
              <a:t>i</a:t>
            </a:r>
            <a:r>
              <a:rPr lang="en-US" sz="1300" dirty="0">
                <a:latin typeface="Courier New" panose="02070309020205020404" pitchFamily="49" charset="0"/>
              </a:rPr>
              <a:t>])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count += 1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count == 1: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print("1 match.")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else: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print(count, "matches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2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87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the user for a word or phrase to search for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>
                <a:latin typeface="Courier New" panose="02070309020205020404" pitchFamily="49" charset="0"/>
              </a:rPr>
              <a:t>def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word = input("Search word?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word = </a:t>
            </a:r>
            <a:r>
              <a:rPr lang="en-US" sz="1300" dirty="0" err="1">
                <a:latin typeface="Courier New" panose="02070309020205020404" pitchFamily="49" charset="0"/>
              </a:rPr>
              <a:t>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word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outputs the passed in line in the order of rank, votes, rating, title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with each separated by a tab.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>
                <a:latin typeface="Courier New" panose="02070309020205020404" pitchFamily="49" charset="0"/>
              </a:rPr>
              <a:t>def</a:t>
            </a:r>
            <a:r>
              <a:rPr lang="en-US" sz="1300" dirty="0">
                <a:latin typeface="Courier New" panose="02070309020205020404" pitchFamily="49" charset="0"/>
              </a:rPr>
              <a:t> output(line):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text = </a:t>
            </a:r>
            <a:r>
              <a:rPr lang="en-US" sz="1300" dirty="0" err="1">
                <a:latin typeface="Courier New" panose="02070309020205020404" pitchFamily="49" charset="0"/>
              </a:rPr>
              <a:t>line.split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print(text[0] + "\t" + text[2] + "\t" + text[1] + "\t", end='')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for </a:t>
            </a:r>
            <a:r>
              <a:rPr lang="en-US" sz="1300" dirty="0" err="1">
                <a:latin typeface="Courier New" panose="02070309020205020404" pitchFamily="49" charset="0"/>
              </a:rPr>
              <a:t>i</a:t>
            </a:r>
            <a:r>
              <a:rPr lang="en-US" sz="1300" dirty="0">
                <a:latin typeface="Courier New" panose="02070309020205020404" pitchFamily="49" charset="0"/>
              </a:rPr>
              <a:t> in range(3, 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(text)):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print(text[</a:t>
            </a:r>
            <a:r>
              <a:rPr lang="en-US" sz="1300" dirty="0" err="1">
                <a:latin typeface="Courier New" panose="02070309020205020404" pitchFamily="49" charset="0"/>
              </a:rPr>
              <a:t>i</a:t>
            </a:r>
            <a:r>
              <a:rPr lang="en-US" sz="1300" dirty="0">
                <a:latin typeface="Courier New" panose="02070309020205020404" pitchFamily="49" charset="0"/>
              </a:rPr>
              <a:t>] + " ", end='')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38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Input/output (I/O)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84613" algn="l"/>
              </a:tabLst>
            </a:pPr>
            <a:r>
              <a:rPr lang="en-US" sz="3000" b="1" dirty="0" smtClean="0"/>
              <a:t>name</a:t>
            </a:r>
            <a:r>
              <a:rPr lang="en-US" sz="3000" dirty="0" smtClean="0">
                <a:latin typeface="Courier New" panose="02070309020205020404" pitchFamily="49" charset="0"/>
              </a:rPr>
              <a:t> = open</a:t>
            </a:r>
            <a:r>
              <a:rPr lang="en-US" sz="3000" dirty="0" smtClean="0"/>
              <a:t>("</a:t>
            </a:r>
            <a:r>
              <a:rPr lang="en-US" sz="3000" b="1" dirty="0" smtClean="0"/>
              <a:t>filename</a:t>
            </a:r>
            <a:r>
              <a:rPr lang="en-US" sz="3000" dirty="0" smtClean="0"/>
              <a:t>")</a:t>
            </a:r>
          </a:p>
          <a:p>
            <a:pPr lvl="1">
              <a:tabLst>
                <a:tab pos="3884613" algn="l"/>
              </a:tabLst>
            </a:pPr>
            <a:r>
              <a:rPr lang="en-US" sz="3000" dirty="0" smtClean="0">
                <a:ea typeface="ヒラギノ角ゴ Pro W3" charset="-128"/>
              </a:rPr>
              <a:t>opens the given file for reading, and returns a file object</a:t>
            </a:r>
          </a:p>
          <a:p>
            <a:pPr lvl="1">
              <a:tabLst>
                <a:tab pos="3884613" algn="l"/>
              </a:tabLst>
            </a:pPr>
            <a:endParaRPr lang="en-US" sz="3000" dirty="0" smtClean="0">
              <a:ea typeface="ヒラギノ角ゴ Pro W3" charset="-128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.readlines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()	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ヒラギノ角ゴ Pro W3" charset="-128"/>
              </a:rPr>
              <a:t>- file's entire contents as a string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1249" y="4049742"/>
            <a:ext cx="8209502" cy="18466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</a:t>
            </a:r>
            <a:r>
              <a:rPr lang="en-US" sz="3000" b="1" dirty="0" smtClean="0">
                <a:latin typeface="Courier New" panose="02070309020205020404" pitchFamily="49" charset="0"/>
              </a:rPr>
              <a:t>("weather.txt</a:t>
            </a:r>
            <a:r>
              <a:rPr lang="en-US" sz="3000" b="1" dirty="0">
                <a:latin typeface="Courier New" panose="02070309020205020404" pitchFamily="49" charset="0"/>
              </a:rPr>
              <a:t>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f.readlines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 smtClean="0">
                <a:latin typeface="Courier New" panose="02070309020205020404" pitchFamily="49" charset="0"/>
              </a:rPr>
              <a:t>['42', '34', '35', '46', '45', '43', '43', '49']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with </a:t>
            </a:r>
            <a:r>
              <a:rPr lang="en-US" sz="2000" dirty="0">
                <a:latin typeface="Courier New" panose="02070309020205020404" pitchFamily="49" charset="0"/>
              </a:rPr>
              <a:t>open("output.txt", "w</a:t>
            </a:r>
            <a:r>
              <a:rPr lang="en-US" sz="2000" dirty="0" smtClean="0">
                <a:latin typeface="Courier New" panose="02070309020205020404" pitchFamily="49" charset="0"/>
              </a:rPr>
              <a:t>") as out:</a:t>
            </a:r>
            <a:endParaRPr lang="en-US" sz="2000" dirty="0">
              <a:latin typeface="Courier New" panose="02070309020205020404" pitchFamily="49" charset="0"/>
            </a:endParaRPr>
          </a:p>
          <a:p>
            <a:pPr lvl="2">
              <a:spcBef>
                <a:spcPct val="0"/>
              </a:spcBef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out.write</a:t>
            </a:r>
            <a:r>
              <a:rPr lang="en-US" dirty="0">
                <a:latin typeface="Courier New" panose="02070309020205020404" pitchFamily="49" charset="0"/>
              </a:rPr>
              <a:t>("Hello, world!\n")</a:t>
            </a:r>
          </a:p>
          <a:p>
            <a:pPr lvl="2">
              <a:spcBef>
                <a:spcPct val="0"/>
              </a:spcBef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out.write</a:t>
            </a:r>
            <a:r>
              <a:rPr lang="en-US" dirty="0">
                <a:latin typeface="Courier New" panose="02070309020205020404" pitchFamily="49" charset="0"/>
              </a:rPr>
              <a:t>("How are you?")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6536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Input/output (I/O</a:t>
            </a:r>
            <a:r>
              <a:rPr lang="en-US" dirty="0" smtClean="0"/>
              <a:t>) - Better Style</a:t>
            </a:r>
            <a:endParaRPr 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84613" algn="l"/>
              </a:tabLst>
            </a:pPr>
            <a:r>
              <a:rPr lang="en-US" sz="3000" noProof="0" dirty="0" smtClean="0"/>
              <a:t>The following code will output the same thing as the code on the previous slide and will automatically close the file. </a:t>
            </a:r>
          </a:p>
          <a:p>
            <a:pPr marL="0" indent="0">
              <a:buNone/>
              <a:tabLst>
                <a:tab pos="3884613" algn="l"/>
              </a:tabLst>
            </a:pPr>
            <a:endParaRPr kumimoji="0" lang="en-US" sz="300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800" dirty="0">
                <a:latin typeface="Courier New" panose="02070309020205020404" pitchFamily="49" charset="0"/>
              </a:rPr>
              <a:t>with open("weather.txt") as file:</a:t>
            </a:r>
          </a:p>
          <a:p>
            <a:pPr lvl="1">
              <a:spcBef>
                <a:spcPct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r>
              <a:rPr lang="en-US" sz="2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28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spcBef>
                <a:spcPct val="0"/>
              </a:spcBef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sz="3200" dirty="0" smtClean="0"/>
              <a:t>Considered better style</a:t>
            </a:r>
            <a:endParaRPr lang="en-US" sz="3200" dirty="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884613" algn="l"/>
              </a:tabLst>
            </a:pPr>
            <a:endParaRPr kumimoji="0" lang="en-US" sz="3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4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paths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34708"/>
            <a:ext cx="10515600" cy="4351338"/>
          </a:xfrm>
        </p:spPr>
        <p:txBody>
          <a:bodyPr>
            <a:noAutofit/>
          </a:bodyPr>
          <a:lstStyle/>
          <a:p>
            <a:pPr>
              <a:tabLst>
                <a:tab pos="3429000" algn="l"/>
              </a:tabLst>
            </a:pPr>
            <a:r>
              <a:rPr lang="en-US" sz="3000" b="1" dirty="0" smtClean="0"/>
              <a:t>absolute path</a:t>
            </a:r>
            <a:r>
              <a:rPr lang="en-US" sz="3000" dirty="0" smtClean="0"/>
              <a:t>: specifies a drive or a top </a:t>
            </a:r>
            <a:r>
              <a:rPr lang="en-US" sz="3000" dirty="0" smtClean="0">
                <a:latin typeface="Courier New" panose="02070309020205020404" pitchFamily="49" charset="0"/>
              </a:rPr>
              <a:t>"/"</a:t>
            </a:r>
            <a:r>
              <a:rPr lang="en-US" sz="3000" dirty="0" smtClean="0"/>
              <a:t> folder</a:t>
            </a: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Windows can also use backslashes to separate folders.</a:t>
            </a:r>
          </a:p>
          <a:p>
            <a:pPr marL="457200" lvl="1" indent="0">
              <a:buNone/>
              <a:tabLst>
                <a:tab pos="3429000" algn="l"/>
              </a:tabLst>
            </a:pPr>
            <a:endParaRPr lang="en-US" sz="800" dirty="0" smtClean="0"/>
          </a:p>
          <a:p>
            <a:pPr>
              <a:tabLst>
                <a:tab pos="3429000" algn="l"/>
              </a:tabLst>
            </a:pPr>
            <a:r>
              <a:rPr lang="en-US" sz="3000" b="1" dirty="0" smtClean="0"/>
              <a:t>relative path</a:t>
            </a:r>
            <a:r>
              <a:rPr lang="en-US" sz="3000" dirty="0" smtClean="0"/>
              <a:t>: does not specify any top-level folder</a:t>
            </a:r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names.dat</a:t>
            </a:r>
            <a:endParaRPr lang="en-US" sz="3000" dirty="0" smtClean="0"/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input/kinglear.txt</a:t>
            </a:r>
            <a:endParaRPr lang="en-US" sz="3000" dirty="0" smtClean="0"/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Assumed to be relative to the </a:t>
            </a:r>
            <a:r>
              <a:rPr lang="en-US" sz="3000" i="1" dirty="0" smtClean="0"/>
              <a:t>current directory</a:t>
            </a:r>
            <a:r>
              <a:rPr lang="en-US" sz="3000" dirty="0" smtClean="0"/>
              <a:t>:</a:t>
            </a:r>
            <a:endParaRPr lang="en-US" sz="30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>
                <a:latin typeface="Courier New" panose="02070309020205020404" pitchFamily="49" charset="0"/>
              </a:rPr>
              <a:t>	</a:t>
            </a:r>
            <a:r>
              <a:rPr lang="en-US" sz="3000" dirty="0" smtClean="0">
                <a:latin typeface="Courier New" panose="02070309020205020404" pitchFamily="49" charset="0"/>
              </a:rPr>
              <a:t>file = open(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b="1" dirty="0">
                <a:latin typeface="Courier New" panose="02070309020205020404" pitchFamily="49" charset="0"/>
              </a:rPr>
              <a:t>data/readme.txt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endParaRPr lang="en-US" sz="3000" dirty="0"/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/>
              <a:t>	If our program is in	</a:t>
            </a:r>
            <a:r>
              <a:rPr lang="en-US" sz="3000" dirty="0" smtClean="0">
                <a:latin typeface="Courier New" panose="02070309020205020404" pitchFamily="49" charset="0"/>
              </a:rPr>
              <a:t>H:/hw6</a:t>
            </a:r>
            <a:r>
              <a:rPr lang="en-US" sz="3000" dirty="0" smtClean="0"/>
              <a:t> ,</a:t>
            </a:r>
            <a:br>
              <a:rPr lang="en-US" sz="3000" dirty="0" smtClean="0"/>
            </a:br>
            <a:r>
              <a:rPr lang="en-US" sz="3000" dirty="0" smtClean="0">
                <a:latin typeface="Courier New" panose="02070309020205020404" pitchFamily="49" charset="0"/>
              </a:rPr>
              <a:t>open </a:t>
            </a:r>
            <a:r>
              <a:rPr lang="en-US" sz="3000" dirty="0" smtClean="0"/>
              <a:t>will look for 	</a:t>
            </a:r>
            <a:r>
              <a:rPr lang="en-US" sz="3000" dirty="0" smtClean="0">
                <a:latin typeface="Courier New" panose="02070309020205020404" pitchFamily="49" charset="0"/>
              </a:rPr>
              <a:t>H:/hw6/data/readme.txt</a:t>
            </a:r>
          </a:p>
        </p:txBody>
      </p:sp>
    </p:spTree>
    <p:extLst>
      <p:ext uri="{BB962C8B-B14F-4D97-AF65-F5344CB8AC3E}">
        <p14:creationId xmlns:p14="http://schemas.microsoft.com/office/powerpoint/2010/main" val="328378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question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have a  file </a:t>
            </a:r>
            <a:r>
              <a:rPr lang="en-US" dirty="0" smtClean="0">
                <a:latin typeface="Courier New" panose="02070309020205020404" pitchFamily="49" charset="0"/>
              </a:rPr>
              <a:t>weather.txt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prints the change in temperature between each pair of neighboring days.</a:t>
            </a:r>
            <a:endParaRPr lang="en-US" sz="1500" u="sng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to 14.9, change = 16.7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522514"/>
            <a:ext cx="2311121" cy="209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16.2 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23.5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19.1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7.4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22.8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18.5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-1.8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14.9</a:t>
            </a:r>
          </a:p>
        </p:txBody>
      </p:sp>
    </p:spTree>
    <p:extLst>
      <p:ext uri="{BB962C8B-B14F-4D97-AF65-F5344CB8AC3E}">
        <p14:creationId xmlns:p14="http://schemas.microsoft.com/office/powerpoint/2010/main" val="44302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2842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</a:rPr>
              <a:t>with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open</a:t>
            </a:r>
            <a:r>
              <a:rPr lang="en-US" sz="1800" b="1" dirty="0" smtClean="0">
                <a:latin typeface="Courier New" panose="02070309020205020404" pitchFamily="49" charset="0"/>
              </a:rPr>
              <a:t>("weather.txt</a:t>
            </a:r>
            <a:r>
              <a:rPr lang="en-US" sz="1800" b="1" dirty="0" smtClean="0">
                <a:latin typeface="Courier New" panose="02070309020205020404" pitchFamily="49" charset="0"/>
              </a:rPr>
              <a:t>")</a:t>
            </a:r>
            <a:r>
              <a:rPr lang="en-US" sz="1800" dirty="0" smtClean="0">
                <a:latin typeface="Courier New" panose="02070309020205020404" pitchFamily="49" charset="0"/>
              </a:rPr>
              <a:t>) as file: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lines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input.readlines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= 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lines[0])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fencepost</a:t>
            </a: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(lines)):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next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, "to", next,  </a:t>
            </a:r>
            <a:r>
              <a:rPr lang="en-US" sz="1800" dirty="0">
                <a:latin typeface="Courier New" panose="02070309020205020404" pitchFamily="49" charset="0"/>
              </a:rPr>
              <a:t>", change </a:t>
            </a:r>
            <a:r>
              <a:rPr lang="en-US" sz="1800" dirty="0" smtClean="0">
                <a:latin typeface="Courier New" panose="02070309020205020404" pitchFamily="49" charset="0"/>
              </a:rPr>
              <a:t>=", (next </a:t>
            </a:r>
            <a:r>
              <a:rPr lang="en-US" sz="1800" dirty="0">
                <a:latin typeface="Courier New" panose="02070309020205020404" pitchFamily="49" charset="0"/>
              </a:rPr>
              <a:t>- </a:t>
            </a:r>
            <a:r>
              <a:rPr lang="en-US" sz="1800" dirty="0" err="1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800100" lvl="1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next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0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US $/gal   date …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3/21/11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8.08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3.84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3/28/11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</a:t>
            </a:r>
          </a:p>
        </p:txBody>
      </p:sp>
    </p:spTree>
    <p:extLst>
      <p:ext uri="{BB962C8B-B14F-4D97-AF65-F5344CB8AC3E}">
        <p14:creationId xmlns:p14="http://schemas.microsoft.com/office/powerpoint/2010/main" val="179824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Multiple tokens on one line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2176" y="1316335"/>
            <a:ext cx="11555604" cy="2230734"/>
          </a:xfrm>
        </p:spPr>
        <p:txBody>
          <a:bodyPr>
            <a:noAutofit/>
          </a:bodyPr>
          <a:lstStyle/>
          <a:p>
            <a:pPr>
              <a:buNone/>
              <a:tabLst>
                <a:tab pos="3884613" algn="l"/>
              </a:tabLst>
            </a:pPr>
            <a:r>
              <a:rPr lang="en-US" sz="3000" dirty="0" smtClean="0"/>
              <a:t>You can use </a:t>
            </a:r>
            <a:r>
              <a:rPr lang="en-US" sz="3000" dirty="0" smtClean="0">
                <a:latin typeface="Courier"/>
              </a:rPr>
              <a:t>read</a:t>
            </a:r>
            <a:r>
              <a:rPr lang="en-US" sz="3000" dirty="0" smtClean="0"/>
              <a:t> to read the whole file into a string and the  </a:t>
            </a:r>
            <a:r>
              <a:rPr lang="en-US" sz="3000" dirty="0" smtClean="0">
                <a:latin typeface="Courier"/>
              </a:rPr>
              <a:t>split</a:t>
            </a:r>
            <a:r>
              <a:rPr lang="en-US" sz="3000" dirty="0"/>
              <a:t> </a:t>
            </a:r>
            <a:r>
              <a:rPr lang="en-US" sz="3000" dirty="0" smtClean="0"/>
              <a:t>function to break a file apart 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()	</a:t>
            </a:r>
            <a:r>
              <a:rPr lang="en-US" sz="3000" dirty="0">
                <a:latin typeface="Courier New" panose="02070309020205020404" pitchFamily="49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</a:rPr>
              <a:t>  - </a:t>
            </a:r>
            <a:r>
              <a:rPr lang="en-US" sz="3000" dirty="0" smtClean="0"/>
              <a:t>splits a string on blank space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</a:t>
            </a:r>
            <a:r>
              <a:rPr lang="en-US" sz="3000" b="1" dirty="0" err="1" smtClean="0"/>
              <a:t>other_str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r>
              <a:rPr lang="en-US" sz="3000" dirty="0">
                <a:latin typeface="Courier New" panose="02070309020205020404" pitchFamily="49" charset="0"/>
              </a:rPr>
              <a:t>	- </a:t>
            </a:r>
            <a:r>
              <a:rPr lang="en-US" sz="3000" dirty="0"/>
              <a:t>splits a string on </a:t>
            </a:r>
            <a:r>
              <a:rPr lang="en-US" sz="3000" dirty="0" smtClean="0"/>
              <a:t>occurrences of the</a:t>
            </a:r>
          </a:p>
          <a:p>
            <a:pPr marL="0" indent="0">
              <a:spcBef>
                <a:spcPts val="0"/>
              </a:spcBef>
              <a:buNone/>
              <a:tabLst>
                <a:tab pos="3884613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      other string</a:t>
            </a:r>
            <a:endParaRPr lang="en-US" sz="3000" dirty="0"/>
          </a:p>
          <a:p>
            <a:pPr>
              <a:tabLst>
                <a:tab pos="3884613" algn="l"/>
              </a:tabLst>
            </a:pPr>
            <a:endParaRPr lang="en-US" sz="3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27529" y="3951513"/>
            <a:ext cx="8204898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smtClean="0">
                <a:latin typeface="Courier New" panose="02070309020205020404" pitchFamily="49" charset="0"/>
              </a:rPr>
              <a:t>text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'</a:t>
            </a:r>
            <a:r>
              <a:rPr lang="nb-NO" sz="3000" dirty="0" smtClean="0">
                <a:latin typeface="Courier New" panose="02070309020205020404" pitchFamily="49" charset="0"/>
              </a:rPr>
              <a:t>1 2\n45 6\n'</a:t>
            </a:r>
            <a:endParaRPr lang="nb-NO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text.split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['</a:t>
            </a:r>
            <a:r>
              <a:rPr lang="nb-NO" sz="3000" dirty="0" smtClean="0">
                <a:latin typeface="Courier New" panose="02070309020205020404" pitchFamily="49" charset="0"/>
              </a:rPr>
              <a:t>1', '2', '45', '6']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8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a file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result of </a:t>
            </a:r>
            <a:r>
              <a:rPr lang="en-US" sz="3200" dirty="0" smtClean="0">
                <a:latin typeface="Courier"/>
              </a:rPr>
              <a:t>split</a:t>
            </a:r>
            <a:r>
              <a:rPr lang="en-US" sz="3200" dirty="0" smtClean="0"/>
              <a:t> can be used in a </a:t>
            </a:r>
            <a:r>
              <a:rPr lang="en-US" sz="3200" dirty="0" smtClean="0">
                <a:latin typeface="Courier New" panose="02070309020205020404" pitchFamily="49" charset="0"/>
              </a:rPr>
              <a:t>for</a:t>
            </a:r>
            <a:r>
              <a:rPr lang="en-US" sz="3200" dirty="0" smtClean="0"/>
              <a:t> ... </a:t>
            </a:r>
            <a:r>
              <a:rPr lang="en-US" sz="3200" dirty="0" smtClean="0">
                <a:latin typeface="Courier New" panose="02070309020205020404" pitchFamily="49" charset="0"/>
              </a:rPr>
              <a:t>in</a:t>
            </a:r>
            <a:r>
              <a:rPr lang="en-US" sz="3200" dirty="0" smtClean="0"/>
              <a:t> loop</a:t>
            </a: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r>
              <a:rPr lang="en-US" sz="3200" dirty="0" smtClean="0"/>
              <a:t>A template for reading files in Python:</a:t>
            </a: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32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with open</a:t>
            </a:r>
            <a:r>
              <a:rPr lang="en-US" sz="3200" dirty="0" smtClean="0">
                <a:latin typeface="Courier New" panose="02070309020205020404" pitchFamily="49" charset="0"/>
              </a:rPr>
              <a:t>("</a:t>
            </a:r>
            <a:r>
              <a:rPr lang="en-US" sz="3200" b="1" dirty="0"/>
              <a:t>filename</a:t>
            </a:r>
            <a:r>
              <a:rPr lang="en-US" sz="3200" dirty="0" smtClean="0">
                <a:latin typeface="Courier New" panose="02070309020205020404" pitchFamily="49" charset="0"/>
              </a:rPr>
              <a:t>") as file:</a:t>
            </a: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    text </a:t>
            </a:r>
            <a:r>
              <a:rPr lang="en-US" sz="3200" dirty="0" smtClean="0">
                <a:latin typeface="Courier New" panose="02070309020205020404" pitchFamily="49" charset="0"/>
              </a:rPr>
              <a:t>= </a:t>
            </a:r>
            <a:r>
              <a:rPr lang="en-US" sz="3200" dirty="0" err="1" smtClean="0">
                <a:latin typeface="Courier New" panose="02070309020205020404" pitchFamily="49" charset="0"/>
              </a:rPr>
              <a:t>file.read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    text </a:t>
            </a:r>
            <a:r>
              <a:rPr lang="en-US" sz="3200" dirty="0" smtClean="0">
                <a:latin typeface="Courier New" panose="02070309020205020404" pitchFamily="49" charset="0"/>
              </a:rPr>
              <a:t>= </a:t>
            </a:r>
            <a:r>
              <a:rPr lang="en-US" sz="3200" dirty="0" err="1" smtClean="0">
                <a:latin typeface="Courier New" panose="02070309020205020404" pitchFamily="49" charset="0"/>
              </a:rPr>
              <a:t>text.split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    for </a:t>
            </a:r>
            <a:r>
              <a:rPr lang="en-US" sz="3200" dirty="0" smtClean="0">
                <a:latin typeface="Courier New" panose="02070309020205020404" pitchFamily="49" charset="0"/>
              </a:rPr>
              <a:t>line in text: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	   </a:t>
            </a:r>
            <a:r>
              <a:rPr lang="en-US" sz="3200" dirty="0" smtClean="0">
                <a:latin typeface="Courier New" panose="02070309020205020404" pitchFamily="49" charset="0"/>
              </a:rPr>
              <a:t>    </a:t>
            </a:r>
            <a:r>
              <a:rPr lang="en-US" sz="3200" b="1" dirty="0" smtClean="0"/>
              <a:t>statements</a:t>
            </a:r>
            <a:endParaRPr lang="en-US" sz="3200" b="1" dirty="0" smtClean="0"/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5021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1382</Words>
  <Application>Microsoft Office PowerPoint</Application>
  <PresentationFormat>Widescreen</PresentationFormat>
  <Paragraphs>283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MS PGothic</vt:lpstr>
      <vt:lpstr>Arial</vt:lpstr>
      <vt:lpstr>Calibri</vt:lpstr>
      <vt:lpstr>Calibri Light</vt:lpstr>
      <vt:lpstr>Courier</vt:lpstr>
      <vt:lpstr>Courier New</vt:lpstr>
      <vt:lpstr>Tahoma</vt:lpstr>
      <vt:lpstr>Times New Roman</vt:lpstr>
      <vt:lpstr>Verdana</vt:lpstr>
      <vt:lpstr>Wingdings 2</vt:lpstr>
      <vt:lpstr>ヒラギノ角ゴ Pro W3</vt:lpstr>
      <vt:lpstr>Office Theme</vt:lpstr>
      <vt:lpstr>Building Python Programs</vt:lpstr>
      <vt:lpstr>File Input/output (I/O)</vt:lpstr>
      <vt:lpstr>File Input/output (I/O) - Better Style</vt:lpstr>
      <vt:lpstr>File paths</vt:lpstr>
      <vt:lpstr>File input question</vt:lpstr>
      <vt:lpstr>File input answer</vt:lpstr>
      <vt:lpstr>Gas prices question</vt:lpstr>
      <vt:lpstr>Multiple tokens on one line</vt:lpstr>
      <vt:lpstr>Looping through a file</vt:lpstr>
      <vt:lpstr>Gas prices solution</vt:lpstr>
      <vt:lpstr>Hours question</vt:lpstr>
      <vt:lpstr>Line-based file processing</vt:lpstr>
      <vt:lpstr>Hours answer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  <vt:lpstr>Output to files</vt:lpstr>
      <vt:lpstr>Output to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26</cp:revision>
  <dcterms:created xsi:type="dcterms:W3CDTF">2016-09-27T15:25:34Z</dcterms:created>
  <dcterms:modified xsi:type="dcterms:W3CDTF">2018-10-13T06:44:31Z</dcterms:modified>
</cp:coreProperties>
</file>