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9" r:id="rId2"/>
    <p:sldId id="268" r:id="rId3"/>
    <p:sldId id="291" r:id="rId4"/>
    <p:sldId id="269" r:id="rId5"/>
    <p:sldId id="273" r:id="rId6"/>
    <p:sldId id="274" r:id="rId7"/>
    <p:sldId id="275" r:id="rId8"/>
    <p:sldId id="271" r:id="rId9"/>
    <p:sldId id="272" r:id="rId10"/>
    <p:sldId id="276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82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7BE34-7C6C-4192-8D0A-9CDA63F4BD4A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8CAE-61B0-48FD-A2D3-DE247FF75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7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134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48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457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common PrintStream bug:</a:t>
            </a:r>
          </a:p>
          <a:p>
            <a:r>
              <a:rPr lang="en-US" smtClean="0">
                <a:latin typeface="Arial" panose="020B0604020202020204" pitchFamily="34" charset="0"/>
              </a:rPr>
              <a:t>- declaring it in a method that gets called many times.  This causes the file to be re-opened and wipes the past contents.  So only the last line shows up in the file.</a:t>
            </a:r>
          </a:p>
        </p:txBody>
      </p:sp>
    </p:spTree>
    <p:extLst>
      <p:ext uri="{BB962C8B-B14F-4D97-AF65-F5344CB8AC3E}">
        <p14:creationId xmlns:p14="http://schemas.microsoft.com/office/powerpoint/2010/main" val="161831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52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436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8 temperatures in the file, but 7 lines of output.  It's a fencepost problem in disguise.</a:t>
            </a:r>
          </a:p>
        </p:txBody>
      </p:sp>
    </p:spTree>
    <p:extLst>
      <p:ext uri="{BB962C8B-B14F-4D97-AF65-F5344CB8AC3E}">
        <p14:creationId xmlns:p14="http://schemas.microsoft.com/office/powerpoint/2010/main" val="74535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404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I don't usually have time to do this program in lecture.  It's just here in case I have extra time, or for students to look at later.</a:t>
            </a:r>
          </a:p>
        </p:txBody>
      </p:sp>
    </p:spTree>
    <p:extLst>
      <p:ext uri="{BB962C8B-B14F-4D97-AF65-F5344CB8AC3E}">
        <p14:creationId xmlns:p14="http://schemas.microsoft.com/office/powerpoint/2010/main" val="3334479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9235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37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75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7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3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5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6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8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05F90-E168-4948-AADE-14C07A1D01FD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EFB43-B5A8-47E3-B738-265A7D3D3CC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0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xfrm>
            <a:off x="1634532" y="2468843"/>
            <a:ext cx="9144000" cy="937549"/>
          </a:xfrm>
        </p:spPr>
        <p:txBody>
          <a:bodyPr/>
          <a:lstStyle/>
          <a:p>
            <a:pPr eaLnBrk="1" hangingPunct="1"/>
            <a:r>
              <a:rPr lang="en-US" dirty="0" smtClean="0"/>
              <a:t>Building Python Programs</a:t>
            </a: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xfrm>
            <a:off x="1634532" y="3476737"/>
            <a:ext cx="9144000" cy="622998"/>
          </a:xfrm>
        </p:spPr>
        <p:txBody>
          <a:bodyPr>
            <a:normAutofit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sz="3600" dirty="0" smtClean="0"/>
              <a:t>Chapter 6: </a:t>
            </a:r>
            <a:r>
              <a:rPr lang="en-US" sz="3600" smtClean="0"/>
              <a:t>File Processing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0478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Gas prices solution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800" dirty="0" err="1" smtClean="0">
                <a:latin typeface="Courier" charset="0"/>
              </a:rPr>
              <a:t>def</a:t>
            </a:r>
            <a:r>
              <a:rPr lang="en-US" sz="1800" dirty="0" smtClean="0">
                <a:latin typeface="Courier" charset="0"/>
              </a:rPr>
              <a:t> main():</a:t>
            </a:r>
            <a:endParaRPr lang="en-US" sz="1800" dirty="0">
              <a:latin typeface="Courier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</a:t>
            </a:r>
            <a:r>
              <a:rPr lang="en-US" sz="1800" dirty="0" smtClean="0">
                <a:latin typeface="Courier" charset="0"/>
              </a:rPr>
              <a:t> with open</a:t>
            </a:r>
            <a:r>
              <a:rPr lang="en-US" sz="1800" dirty="0" smtClean="0">
                <a:latin typeface="Courier" charset="0"/>
              </a:rPr>
              <a:t>("</a:t>
            </a:r>
            <a:r>
              <a:rPr lang="en-US" sz="1800" dirty="0">
                <a:latin typeface="Courier" charset="0"/>
              </a:rPr>
              <a:t>gasprices.txt</a:t>
            </a:r>
            <a:r>
              <a:rPr lang="en-US" sz="1800" dirty="0" smtClean="0">
                <a:latin typeface="Courier" charset="0"/>
              </a:rPr>
              <a:t>") as file: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 err="1" smtClean="0">
                <a:latin typeface="Courier" charset="0"/>
              </a:rPr>
              <a:t>belgium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>
                <a:latin typeface="Courier" charset="0"/>
              </a:rPr>
              <a:t>= </a:t>
            </a:r>
            <a:r>
              <a:rPr lang="en-US" sz="1800" dirty="0" smtClean="0">
                <a:latin typeface="Courier" charset="0"/>
              </a:rPr>
              <a:t>0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  <a:r>
              <a:rPr lang="en-US" sz="1800" dirty="0" err="1" smtClean="0">
                <a:latin typeface="Courier" charset="0"/>
              </a:rPr>
              <a:t>usa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>
                <a:latin typeface="Courier" charset="0"/>
              </a:rPr>
              <a:t>= </a:t>
            </a:r>
            <a:r>
              <a:rPr lang="en-US" sz="1800" dirty="0" smtClean="0">
                <a:latin typeface="Courier" charset="0"/>
              </a:rPr>
              <a:t>0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  <a:r>
              <a:rPr lang="en-US" sz="1800" dirty="0" smtClean="0">
                <a:latin typeface="Courier" charset="0"/>
              </a:rPr>
              <a:t>count </a:t>
            </a:r>
            <a:r>
              <a:rPr lang="en-US" sz="1800" dirty="0">
                <a:latin typeface="Courier" charset="0"/>
              </a:rPr>
              <a:t>= </a:t>
            </a:r>
            <a:r>
              <a:rPr lang="en-US" sz="1800" dirty="0" smtClean="0">
                <a:latin typeface="Courier" charset="0"/>
              </a:rPr>
              <a:t>0</a:t>
            </a:r>
            <a:endParaRPr lang="en-US" sz="1800" dirty="0" smtClean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 smtClean="0">
                <a:latin typeface="Courier" charset="0"/>
              </a:rPr>
              <a:t>    lines = </a:t>
            </a:r>
            <a:r>
              <a:rPr lang="en-US" sz="1800" dirty="0" err="1" smtClean="0">
                <a:latin typeface="Courier" charset="0"/>
              </a:rPr>
              <a:t>file.read</a:t>
            </a:r>
            <a:r>
              <a:rPr lang="en-US" sz="1800" dirty="0" smtClean="0">
                <a:latin typeface="Courier" charset="0"/>
              </a:rPr>
              <a:t>().split()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  <a:r>
              <a:rPr lang="en-US" sz="1800" dirty="0" smtClean="0">
                <a:latin typeface="Courier" charset="0"/>
              </a:rPr>
              <a:t>for </a:t>
            </a:r>
            <a:r>
              <a:rPr lang="en-US" sz="1800" dirty="0" err="1" smtClean="0">
                <a:latin typeface="Courier" charset="0"/>
              </a:rPr>
              <a:t>i</a:t>
            </a:r>
            <a:r>
              <a:rPr lang="en-US" sz="1800" dirty="0" smtClean="0">
                <a:latin typeface="Courier" charset="0"/>
              </a:rPr>
              <a:t> in range(0, </a:t>
            </a:r>
            <a:r>
              <a:rPr lang="en-US" sz="1800" dirty="0" err="1" smtClean="0">
                <a:latin typeface="Courier" charset="0"/>
              </a:rPr>
              <a:t>len</a:t>
            </a:r>
            <a:r>
              <a:rPr lang="en-US" sz="1800" dirty="0" smtClean="0">
                <a:latin typeface="Courier" charset="0"/>
              </a:rPr>
              <a:t>(lines), 3):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  </a:t>
            </a:r>
            <a:r>
              <a:rPr lang="en-US" sz="1800" dirty="0" err="1">
                <a:latin typeface="Courier" charset="0"/>
              </a:rPr>
              <a:t>belgium</a:t>
            </a:r>
            <a:r>
              <a:rPr lang="en-US" sz="1800" dirty="0">
                <a:latin typeface="Courier" charset="0"/>
              </a:rPr>
              <a:t> += </a:t>
            </a:r>
            <a:r>
              <a:rPr lang="en-US" sz="1800" dirty="0" smtClean="0">
                <a:latin typeface="Courier" charset="0"/>
              </a:rPr>
              <a:t>float(lines[</a:t>
            </a:r>
            <a:r>
              <a:rPr lang="en-US" sz="1800" dirty="0" err="1" smtClean="0">
                <a:latin typeface="Courier" charset="0"/>
              </a:rPr>
              <a:t>i</a:t>
            </a:r>
            <a:r>
              <a:rPr lang="en-US" sz="1800" dirty="0" smtClean="0">
                <a:latin typeface="Courier" charset="0"/>
              </a:rPr>
              <a:t>])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  </a:t>
            </a:r>
            <a:r>
              <a:rPr lang="en-US" sz="1800" dirty="0" err="1">
                <a:latin typeface="Courier" charset="0"/>
              </a:rPr>
              <a:t>usa</a:t>
            </a:r>
            <a:r>
              <a:rPr lang="en-US" sz="1800" dirty="0">
                <a:latin typeface="Courier" charset="0"/>
              </a:rPr>
              <a:t> += </a:t>
            </a:r>
            <a:r>
              <a:rPr lang="en-US" sz="1800" dirty="0" smtClean="0">
                <a:latin typeface="Courier" charset="0"/>
              </a:rPr>
              <a:t>float(lines[</a:t>
            </a:r>
            <a:r>
              <a:rPr lang="en-US" sz="1800" dirty="0" err="1" smtClean="0">
                <a:latin typeface="Courier" charset="0"/>
              </a:rPr>
              <a:t>i</a:t>
            </a:r>
            <a:r>
              <a:rPr lang="en-US" sz="1800" dirty="0" smtClean="0">
                <a:latin typeface="Courier" charset="0"/>
              </a:rPr>
              <a:t> + 1])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 smtClean="0">
                <a:latin typeface="Courier" charset="0"/>
              </a:rPr>
              <a:t>    </a:t>
            </a:r>
            <a:endParaRPr lang="en-US" sz="1800" dirty="0">
              <a:latin typeface="Courier" charset="0"/>
            </a:endParaRP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>
                <a:latin typeface="Courier" charset="0"/>
              </a:rPr>
              <a:t>    </a:t>
            </a:r>
            <a:r>
              <a:rPr lang="en-US" sz="1800" dirty="0" smtClean="0">
                <a:latin typeface="Courier" charset="0"/>
              </a:rPr>
              <a:t>print("</a:t>
            </a:r>
            <a:r>
              <a:rPr lang="en-US" sz="1800" dirty="0">
                <a:latin typeface="Courier" charset="0"/>
              </a:rPr>
              <a:t>Belgium average</a:t>
            </a:r>
            <a:r>
              <a:rPr lang="en-US" sz="1800" dirty="0" smtClean="0">
                <a:latin typeface="Courier" charset="0"/>
              </a:rPr>
              <a:t>:", (</a:t>
            </a:r>
            <a:r>
              <a:rPr lang="en-US" sz="1800" dirty="0" err="1" smtClean="0">
                <a:latin typeface="Courier" charset="0"/>
              </a:rPr>
              <a:t>belgium</a:t>
            </a:r>
            <a:r>
              <a:rPr lang="en-US" sz="1800" dirty="0" smtClean="0">
                <a:latin typeface="Courier" charset="0"/>
              </a:rPr>
              <a:t> </a:t>
            </a:r>
            <a:r>
              <a:rPr lang="en-US" sz="1800" dirty="0">
                <a:latin typeface="Courier" charset="0"/>
              </a:rPr>
              <a:t>/ </a:t>
            </a:r>
            <a:r>
              <a:rPr lang="en-US" sz="1800" dirty="0" smtClean="0">
                <a:latin typeface="Courier" charset="0"/>
              </a:rPr>
              <a:t>count), "$/</a:t>
            </a:r>
            <a:r>
              <a:rPr lang="en-US" sz="1800" dirty="0">
                <a:latin typeface="Courier" charset="0"/>
              </a:rPr>
              <a:t>gal</a:t>
            </a:r>
            <a:r>
              <a:rPr lang="en-US" sz="1800" dirty="0" smtClean="0">
                <a:latin typeface="Courier" charset="0"/>
              </a:rPr>
              <a:t>")</a:t>
            </a:r>
          </a:p>
          <a:p>
            <a:pPr marL="457200" lvl="1" indent="0">
              <a:spcBef>
                <a:spcPct val="0"/>
              </a:spcBef>
              <a:buNone/>
            </a:pPr>
            <a:r>
              <a:rPr lang="en-US" sz="1800" dirty="0" smtClean="0">
                <a:latin typeface="Courier" charset="0"/>
              </a:rPr>
              <a:t>    print("USA average:", (</a:t>
            </a:r>
            <a:r>
              <a:rPr lang="en-US" sz="1800" dirty="0" err="1" smtClean="0">
                <a:latin typeface="Courier" charset="0"/>
              </a:rPr>
              <a:t>usa</a:t>
            </a:r>
            <a:r>
              <a:rPr lang="en-US" sz="1800" dirty="0" smtClean="0">
                <a:latin typeface="Courier" charset="0"/>
              </a:rPr>
              <a:t> / count), "$/gal")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sz="1800" dirty="0">
              <a:latin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1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Hours question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994787" y="1295400"/>
            <a:ext cx="10359013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Given a file </a:t>
            </a:r>
            <a:r>
              <a:rPr lang="en-US" dirty="0" smtClean="0">
                <a:latin typeface="Courier New" panose="02070309020205020404" pitchFamily="49" charset="0"/>
              </a:rPr>
              <a:t>hours.txt</a:t>
            </a:r>
            <a:r>
              <a:rPr lang="en-US" dirty="0" smtClean="0"/>
              <a:t> with the following contents: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123 Clark 12.5 8.1 7.6 3.2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456 Jordan 4.0 11.6 6.5 2.7 12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789 </a:t>
            </a:r>
            <a:r>
              <a:rPr lang="en-US" dirty="0" err="1" smtClean="0">
                <a:latin typeface="Courier New" panose="02070309020205020404" pitchFamily="49" charset="0"/>
              </a:rPr>
              <a:t>Faiz</a:t>
            </a:r>
            <a:r>
              <a:rPr lang="en-US" dirty="0" smtClean="0">
                <a:latin typeface="Courier New" panose="02070309020205020404" pitchFamily="49" charset="0"/>
              </a:rPr>
              <a:t> 8.0 8.0 8.0 8.0 7.5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Consider the task of computing hours worked by each person:</a:t>
            </a: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Clark (ID#123) worked 31.4 hours (7.85 hours/day)</a:t>
            </a: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Jordan (ID#456) worked 36.8 hours (7.36 hours/day)</a:t>
            </a:r>
            <a:endParaRPr lang="en-US" sz="800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Faiz</a:t>
            </a:r>
            <a:r>
              <a:rPr lang="en-US" dirty="0" smtClean="0">
                <a:latin typeface="Courier New" panose="02070309020205020404" pitchFamily="49" charset="0"/>
              </a:rPr>
              <a:t> (ID#789) worked 39.5 hours (7.90 hours/day)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</p:txBody>
      </p:sp>
      <p:pic>
        <p:nvPicPr>
          <p:cNvPr id="7172" name="Picture 3" descr="320265133v4_480x480_Fron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123" y="1295400"/>
            <a:ext cx="3319584" cy="2293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115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Line-based file processing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Instead of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read() </a:t>
            </a:r>
            <a:r>
              <a:rPr lang="en-US" dirty="0" smtClean="0"/>
              <a:t>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readlines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to read the file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/>
              <a:t>Then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split() </a:t>
            </a:r>
            <a:r>
              <a:rPr lang="en-US" dirty="0" smtClean="0"/>
              <a:t>on each line</a:t>
            </a:r>
          </a:p>
          <a:p>
            <a:pPr marL="457200" lvl="1" indent="0" eaLnBrk="1" hangingPunct="1">
              <a:lnSpc>
                <a:spcPct val="110000"/>
              </a:lnSpc>
              <a:buNone/>
            </a:pPr>
            <a:endParaRPr lang="en-US" dirty="0" smtClean="0"/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file = open("</a:t>
            </a:r>
            <a:r>
              <a:rPr lang="en-US" b="1" i="1" dirty="0" smtClean="0"/>
              <a:t>&lt;filename&gt;</a:t>
            </a:r>
            <a:r>
              <a:rPr lang="en-US" dirty="0" smtClean="0">
                <a:latin typeface="Courier New" panose="02070309020205020404" pitchFamily="49" charset="0"/>
              </a:rPr>
              <a:t>")</a:t>
            </a:r>
          </a:p>
          <a:p>
            <a:pPr lvl="1" eaLnBrk="1" hangingPunct="1">
              <a:lnSpc>
                <a:spcPct val="11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lines = </a:t>
            </a:r>
            <a:r>
              <a:rPr lang="en-US" dirty="0" err="1" smtClean="0">
                <a:latin typeface="Courier New" panose="02070309020205020404" pitchFamily="49" charset="0"/>
              </a:rPr>
              <a:t>file.readlines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For line in lines: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    parts = </a:t>
            </a:r>
            <a:r>
              <a:rPr lang="en-US" dirty="0" err="1" smtClean="0">
                <a:latin typeface="Courier New" panose="02070309020205020404" pitchFamily="49" charset="0"/>
              </a:rPr>
              <a:t>line.split</a:t>
            </a:r>
            <a:r>
              <a:rPr lang="en-US" dirty="0" smtClean="0">
                <a:latin typeface="Courier New" panose="02070309020205020404" pitchFamily="49" charset="0"/>
              </a:rPr>
              <a:t>()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US" b="1" i="1" dirty="0" smtClean="0"/>
              <a:t>          &lt;process the parts of the line&gt;</a:t>
            </a:r>
            <a:endParaRPr 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04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Hours answer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838200" y="1346480"/>
            <a:ext cx="10515600" cy="5154804"/>
          </a:xfrm>
        </p:spPr>
        <p:txBody>
          <a:bodyPr>
            <a:normAutofit/>
          </a:bodyPr>
          <a:lstStyle/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Processes an employee input file and outputs each employee's hours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.</a:t>
            </a:r>
            <a:endParaRPr lang="en-US" sz="13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smtClean="0">
                <a:latin typeface="Courier New" panose="02070309020205020404" pitchFamily="49" charset="0"/>
              </a:rPr>
              <a:t>with </a:t>
            </a:r>
            <a:r>
              <a:rPr lang="en-US" sz="1300" dirty="0" smtClean="0">
                <a:latin typeface="Courier New" panose="02070309020205020404" pitchFamily="49" charset="0"/>
              </a:rPr>
              <a:t>open</a:t>
            </a:r>
            <a:r>
              <a:rPr lang="en-US" sz="1300" dirty="0" smtClean="0">
                <a:latin typeface="Courier New" panose="02070309020205020404" pitchFamily="49" charset="0"/>
              </a:rPr>
              <a:t>("</a:t>
            </a:r>
            <a:r>
              <a:rPr lang="en-US" sz="1300" dirty="0">
                <a:latin typeface="Courier New" panose="02070309020205020404" pitchFamily="49" charset="0"/>
              </a:rPr>
              <a:t>hours.txt</a:t>
            </a:r>
            <a:r>
              <a:rPr lang="en-US" sz="1300" dirty="0" smtClean="0">
                <a:latin typeface="Courier New" panose="02070309020205020404" pitchFamily="49" charset="0"/>
              </a:rPr>
              <a:t>") as file:</a:t>
            </a:r>
            <a:endParaRPr lang="en-US" sz="13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smtClean="0">
                <a:latin typeface="Courier New" panose="02070309020205020404" pitchFamily="49" charset="0"/>
              </a:rPr>
              <a:t>line in </a:t>
            </a:r>
            <a:r>
              <a:rPr lang="en-US" sz="1300" dirty="0" smtClean="0">
                <a:latin typeface="Courier New" panose="02070309020205020404" pitchFamily="49" charset="0"/>
              </a:rPr>
              <a:t>file</a:t>
            </a:r>
            <a:r>
              <a:rPr lang="en-US" sz="1300" dirty="0" smtClean="0">
                <a:latin typeface="Courier New" panose="02070309020205020404" pitchFamily="49" charset="0"/>
              </a:rPr>
              <a:t>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process_employee</a:t>
            </a:r>
            <a:r>
              <a:rPr lang="en-US" sz="1300" dirty="0" smtClean="0">
                <a:latin typeface="Courier New" panose="02070309020205020404" pitchFamily="49" charset="0"/>
              </a:rPr>
              <a:t>(line)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endParaRPr lang="en-US" sz="1300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process_employee</a:t>
            </a:r>
            <a:r>
              <a:rPr lang="en-US" sz="1300" dirty="0" smtClean="0">
                <a:latin typeface="Courier New" panose="02070309020205020404" pitchFamily="49" charset="0"/>
              </a:rPr>
              <a:t>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id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     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e.g. 456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name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    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e.g. "Greg"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sum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0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count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0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range(2,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sum += float(parts[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])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count</a:t>
            </a: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latin typeface="Courier New" panose="02070309020205020404" pitchFamily="49" charset="0"/>
              </a:rPr>
              <a:t>+= 1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average </a:t>
            </a:r>
            <a:r>
              <a:rPr lang="en-US" sz="1300" dirty="0">
                <a:latin typeface="Courier New" panose="02070309020205020404" pitchFamily="49" charset="0"/>
              </a:rPr>
              <a:t>= sum / </a:t>
            </a:r>
            <a:r>
              <a:rPr lang="en-US" sz="1300" dirty="0" smtClean="0">
                <a:latin typeface="Courier New" panose="02070309020205020404" pitchFamily="49" charset="0"/>
              </a:rPr>
              <a:t>count</a:t>
            </a:r>
            <a:endParaRPr lang="en-US" sz="13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print(name </a:t>
            </a:r>
            <a:r>
              <a:rPr lang="en-US" sz="1300" dirty="0">
                <a:latin typeface="Courier New" panose="02070309020205020404" pitchFamily="49" charset="0"/>
              </a:rPr>
              <a:t>+ " (ID#" + </a:t>
            </a:r>
            <a:r>
              <a:rPr lang="en-US" sz="1300" dirty="0" smtClean="0">
                <a:latin typeface="Courier New" panose="02070309020205020404" pitchFamily="49" charset="0"/>
              </a:rPr>
              <a:t>id </a:t>
            </a:r>
            <a:r>
              <a:rPr lang="en-US" sz="1300" dirty="0">
                <a:latin typeface="Courier New" panose="02070309020205020404" pitchFamily="49" charset="0"/>
              </a:rPr>
              <a:t>+ ") worked " +</a:t>
            </a:r>
          </a:p>
          <a:p>
            <a:pPr eaLnBrk="1" hangingPunct="1">
              <a:lnSpc>
                <a:spcPct val="68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str</a:t>
            </a:r>
            <a:r>
              <a:rPr lang="en-US" sz="1300" dirty="0" smtClean="0">
                <a:latin typeface="Courier New" panose="02070309020205020404" pitchFamily="49" charset="0"/>
              </a:rPr>
              <a:t>(sum) </a:t>
            </a:r>
            <a:r>
              <a:rPr lang="en-US" sz="1300" dirty="0">
                <a:latin typeface="Courier New" panose="02070309020205020404" pitchFamily="49" charset="0"/>
              </a:rPr>
              <a:t>+ " hours (" + </a:t>
            </a:r>
            <a:r>
              <a:rPr lang="en-US" sz="1300" dirty="0" err="1" smtClean="0">
                <a:latin typeface="Courier New" panose="02070309020205020404" pitchFamily="49" charset="0"/>
              </a:rPr>
              <a:t>str</a:t>
            </a:r>
            <a:r>
              <a:rPr lang="en-US" sz="1300" dirty="0" smtClean="0">
                <a:latin typeface="Courier New" panose="02070309020205020404" pitchFamily="49" charset="0"/>
              </a:rPr>
              <a:t>(average) </a:t>
            </a:r>
            <a:r>
              <a:rPr lang="en-US" sz="1300" dirty="0">
                <a:latin typeface="Courier New" panose="02070309020205020404" pitchFamily="49" charset="0"/>
              </a:rPr>
              <a:t>+ " hours/day</a:t>
            </a:r>
            <a:r>
              <a:rPr lang="en-US" sz="1300" dirty="0" smtClean="0">
                <a:latin typeface="Courier New" panose="02070309020205020404" pitchFamily="49" charset="0"/>
              </a:rPr>
              <a:t>)")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28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IMDb movies problem</a:t>
            </a:r>
          </a:p>
        </p:txBody>
      </p:sp>
      <p:sp>
        <p:nvSpPr>
          <p:cNvPr id="92774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Consider the following Internet Movie Database (IMDb) data: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 9.1 196376 The Shawshank Redemption (1994)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9.0 139085 The Godfather: Part II (1974)</a:t>
            </a:r>
          </a:p>
          <a:p>
            <a:pPr marL="742950" lvl="1" indent="-285750">
              <a:lnSpc>
                <a:spcPct val="8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3 8.8 81507 Casablanca (1942)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342900" indent="-342900">
              <a:tabLst>
                <a:tab pos="1828800" algn="l"/>
                <a:tab pos="2971800" algn="l"/>
                <a:tab pos="4114800" algn="l"/>
              </a:tabLst>
            </a:pPr>
            <a:r>
              <a:rPr lang="en-US" sz="2000"/>
              <a:t>Write a program that displays any movies containing a phrase:</a:t>
            </a:r>
          </a:p>
          <a:p>
            <a:pPr marL="742950" lvl="1" indent="-285750"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Search word? </a:t>
            </a:r>
            <a:r>
              <a:rPr lang="en-US" sz="1800" b="1" u="sng">
                <a:latin typeface="Courier New" panose="02070309020205020404" pitchFamily="49" charset="0"/>
              </a:rPr>
              <a:t>part</a:t>
            </a:r>
            <a:r>
              <a:rPr lang="en-US" sz="1800">
                <a:latin typeface="Courier New" panose="02070309020205020404" pitchFamily="49" charset="0"/>
              </a:rPr>
              <a:t> 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800">
                <a:latin typeface="Courier New" panose="02070309020205020404" pitchFamily="49" charset="0"/>
              </a:rPr>
              <a:t>	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Rank    Votes   Rating  Title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2       139085  9.0     The Godfather: Part II (1974)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40      129172  8.5     The Departed (2006)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95      20401   8.2     The Apartment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192     30587   8.0     Spartacus (1960)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r>
              <a:rPr lang="en-US" sz="1800">
                <a:latin typeface="Courier New" panose="02070309020205020404" pitchFamily="49" charset="0"/>
              </a:rPr>
              <a:t>	4 matches.</a:t>
            </a:r>
          </a:p>
          <a:p>
            <a:pPr marL="742950" lvl="1" indent="-285750">
              <a:lnSpc>
                <a:spcPct val="70000"/>
              </a:lnSpc>
              <a:buNone/>
              <a:tabLst>
                <a:tab pos="1828800" algn="l"/>
                <a:tab pos="2971800" algn="l"/>
                <a:tab pos="4114800" algn="l"/>
              </a:tabLst>
            </a:pPr>
            <a:endParaRPr lang="en-US" sz="1800"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80000"/>
              </a:lnSpc>
              <a:tabLst>
                <a:tab pos="1828800" algn="l"/>
                <a:tab pos="2971800" algn="l"/>
                <a:tab pos="4114800" algn="l"/>
              </a:tabLst>
            </a:pPr>
            <a:r>
              <a:rPr lang="en-US" sz="1800"/>
              <a:t>Is this a token or line-based problem?</a:t>
            </a:r>
            <a:endParaRPr lang="en-US" sz="18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7387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"Chaining"</a:t>
            </a:r>
          </a:p>
        </p:txBody>
      </p:sp>
      <p:sp>
        <p:nvSpPr>
          <p:cNvPr id="939011" name="Rectangle 3"/>
          <p:cNvSpPr>
            <a:spLocks noGrp="1"/>
          </p:cNvSpPr>
          <p:nvPr>
            <p:ph type="body" idx="1"/>
          </p:nvPr>
        </p:nvSpPr>
        <p:spPr>
          <a:xfrm>
            <a:off x="838200" y="1326382"/>
            <a:ext cx="10515600" cy="4850581"/>
          </a:xfrm>
        </p:spPr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should be a concise summary of your program.</a:t>
            </a:r>
          </a:p>
          <a:p>
            <a:pPr lvl="1"/>
            <a:r>
              <a:rPr lang="en-US" dirty="0" smtClean="0"/>
              <a:t>It is bad if each function calls the next without ever returning (we call this </a:t>
            </a:r>
            <a:r>
              <a:rPr lang="en-US" i="1" dirty="0" smtClean="0"/>
              <a:t>chaining</a:t>
            </a:r>
            <a:r>
              <a:rPr lang="en-US" dirty="0" smtClean="0"/>
              <a:t>):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r>
              <a:rPr lang="en-US" dirty="0" smtClean="0"/>
              <a:t>A better structure has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make most of the calls.</a:t>
            </a:r>
          </a:p>
          <a:p>
            <a:pPr lvl="1"/>
            <a:r>
              <a:rPr lang="en-US" dirty="0" smtClean="0"/>
              <a:t>Functions must return values to </a:t>
            </a:r>
            <a:r>
              <a:rPr lang="en-US" dirty="0" smtClean="0">
                <a:latin typeface="Courier New" panose="02070309020205020404" pitchFamily="49" charset="0"/>
              </a:rPr>
              <a:t>main</a:t>
            </a:r>
            <a:r>
              <a:rPr lang="en-US" dirty="0" smtClean="0"/>
              <a:t> to be passed on later.</a:t>
            </a:r>
          </a:p>
        </p:txBody>
      </p:sp>
      <p:grpSp>
        <p:nvGrpSpPr>
          <p:cNvPr id="8196" name="Group 50"/>
          <p:cNvGrpSpPr>
            <a:grpSpLocks/>
          </p:cNvGrpSpPr>
          <p:nvPr/>
        </p:nvGrpSpPr>
        <p:grpSpPr bwMode="auto">
          <a:xfrm>
            <a:off x="1646239" y="2627313"/>
            <a:ext cx="9234492" cy="1149350"/>
            <a:chOff x="240" y="1680"/>
            <a:chExt cx="5817" cy="724"/>
          </a:xfrm>
        </p:grpSpPr>
        <p:sp>
          <p:nvSpPr>
            <p:cNvPr id="8211" name="Text Box 5"/>
            <p:cNvSpPr txBox="1">
              <a:spLocks noChangeArrowheads="1"/>
            </p:cNvSpPr>
            <p:nvPr/>
          </p:nvSpPr>
          <p:spPr bwMode="auto">
            <a:xfrm>
              <a:off x="240" y="1680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768" y="1772"/>
              <a:ext cx="1325" cy="252"/>
              <a:chOff x="1008" y="1266"/>
              <a:chExt cx="1325" cy="252"/>
            </a:xfrm>
          </p:grpSpPr>
          <p:sp>
            <p:nvSpPr>
              <p:cNvPr id="8222" name="Line 6"/>
              <p:cNvSpPr>
                <a:spLocks noChangeShapeType="1"/>
              </p:cNvSpPr>
              <p:nvPr/>
            </p:nvSpPr>
            <p:spPr bwMode="auto">
              <a:xfrm>
                <a:off x="1008" y="129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3" name="Text Box 7"/>
              <p:cNvSpPr txBox="1">
                <a:spLocks noChangeArrowheads="1"/>
              </p:cNvSpPr>
              <p:nvPr/>
            </p:nvSpPr>
            <p:spPr bwMode="auto">
              <a:xfrm>
                <a:off x="1344" y="1266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3" name="Group 21"/>
            <p:cNvGrpSpPr>
              <a:grpSpLocks/>
            </p:cNvGrpSpPr>
            <p:nvPr/>
          </p:nvGrpSpPr>
          <p:grpSpPr bwMode="auto">
            <a:xfrm>
              <a:off x="2093" y="1892"/>
              <a:ext cx="1325" cy="252"/>
              <a:chOff x="1143" y="1290"/>
              <a:chExt cx="1325" cy="252"/>
            </a:xfrm>
          </p:grpSpPr>
          <p:sp>
            <p:nvSpPr>
              <p:cNvPr id="8220" name="Line 22"/>
              <p:cNvSpPr>
                <a:spLocks noChangeShapeType="1"/>
              </p:cNvSpPr>
              <p:nvPr/>
            </p:nvSpPr>
            <p:spPr bwMode="auto">
              <a:xfrm>
                <a:off x="1143" y="1320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21" name="Text Box 23"/>
              <p:cNvSpPr txBox="1">
                <a:spLocks noChangeArrowheads="1"/>
              </p:cNvSpPr>
              <p:nvPr/>
            </p:nvSpPr>
            <p:spPr bwMode="auto">
              <a:xfrm>
                <a:off x="1479" y="129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4" name="Group 24"/>
            <p:cNvGrpSpPr>
              <a:grpSpLocks/>
            </p:cNvGrpSpPr>
            <p:nvPr/>
          </p:nvGrpSpPr>
          <p:grpSpPr bwMode="auto">
            <a:xfrm>
              <a:off x="3418" y="2018"/>
              <a:ext cx="1316" cy="252"/>
              <a:chOff x="1281" y="1320"/>
              <a:chExt cx="1316" cy="252"/>
            </a:xfrm>
          </p:grpSpPr>
          <p:sp>
            <p:nvSpPr>
              <p:cNvPr id="8218" name="Line 25"/>
              <p:cNvSpPr>
                <a:spLocks noChangeShapeType="1"/>
              </p:cNvSpPr>
              <p:nvPr/>
            </p:nvSpPr>
            <p:spPr bwMode="auto">
              <a:xfrm>
                <a:off x="1281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9" name="Text Box 26"/>
              <p:cNvSpPr txBox="1">
                <a:spLocks noChangeArrowheads="1"/>
              </p:cNvSpPr>
              <p:nvPr/>
            </p:nvSpPr>
            <p:spPr bwMode="auto">
              <a:xfrm>
                <a:off x="1608" y="1320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functionC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15" name="Group 27"/>
            <p:cNvGrpSpPr>
              <a:grpSpLocks/>
            </p:cNvGrpSpPr>
            <p:nvPr/>
          </p:nvGrpSpPr>
          <p:grpSpPr bwMode="auto">
            <a:xfrm>
              <a:off x="4729" y="2152"/>
              <a:ext cx="1328" cy="252"/>
              <a:chOff x="1405" y="1358"/>
              <a:chExt cx="1328" cy="252"/>
            </a:xfrm>
          </p:grpSpPr>
          <p:sp>
            <p:nvSpPr>
              <p:cNvPr id="8216" name="Line 28"/>
              <p:cNvSpPr>
                <a:spLocks noChangeShapeType="1"/>
              </p:cNvSpPr>
              <p:nvPr/>
            </p:nvSpPr>
            <p:spPr bwMode="auto">
              <a:xfrm>
                <a:off x="1405" y="135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7" name="Text Box 29"/>
              <p:cNvSpPr txBox="1">
                <a:spLocks noChangeArrowheads="1"/>
              </p:cNvSpPr>
              <p:nvPr/>
            </p:nvSpPr>
            <p:spPr bwMode="auto">
              <a:xfrm>
                <a:off x="1744" y="135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39061" name="Group 53"/>
          <p:cNvGrpSpPr>
            <a:grpSpLocks/>
          </p:cNvGrpSpPr>
          <p:nvPr/>
        </p:nvGrpSpPr>
        <p:grpSpPr bwMode="auto">
          <a:xfrm>
            <a:off x="1651001" y="4998323"/>
            <a:ext cx="5118104" cy="1619250"/>
            <a:chOff x="240" y="2946"/>
            <a:chExt cx="3224" cy="1020"/>
          </a:xfrm>
        </p:grpSpPr>
        <p:sp>
          <p:nvSpPr>
            <p:cNvPr id="8198" name="Text Box 33"/>
            <p:cNvSpPr txBox="1">
              <a:spLocks noChangeArrowheads="1"/>
            </p:cNvSpPr>
            <p:nvPr/>
          </p:nvSpPr>
          <p:spPr bwMode="auto">
            <a:xfrm>
              <a:off x="240" y="2946"/>
              <a:ext cx="512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1260475" indent="-246063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374775" indent="-246063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489075" indent="-20955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1462088" indent="-20955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19192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3764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28336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290888" indent="-2095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ts val="500"/>
                </a:spcBef>
                <a:buClr>
                  <a:srgbClr val="800080"/>
                </a:buClr>
                <a:buSzPct val="55000"/>
                <a:buNone/>
              </a:pPr>
              <a:r>
                <a:rPr lang="en-US" sz="2000">
                  <a:latin typeface="Courier New" panose="02070309020205020404" pitchFamily="49" charset="0"/>
                  <a:cs typeface="Times New Roman" panose="02020603050405020304" pitchFamily="18" charset="0"/>
                </a:rPr>
                <a:t>main</a:t>
              </a:r>
            </a:p>
          </p:txBody>
        </p:sp>
        <p:grpSp>
          <p:nvGrpSpPr>
            <p:cNvPr id="8199" name="Group 52"/>
            <p:cNvGrpSpPr>
              <a:grpSpLocks/>
            </p:cNvGrpSpPr>
            <p:nvPr/>
          </p:nvGrpSpPr>
          <p:grpSpPr bwMode="auto">
            <a:xfrm>
              <a:off x="768" y="3038"/>
              <a:ext cx="1325" cy="252"/>
              <a:chOff x="768" y="3038"/>
              <a:chExt cx="1325" cy="252"/>
            </a:xfrm>
          </p:grpSpPr>
          <p:sp>
            <p:nvSpPr>
              <p:cNvPr id="8209" name="Line 35"/>
              <p:cNvSpPr>
                <a:spLocks noChangeShapeType="1"/>
              </p:cNvSpPr>
              <p:nvPr/>
            </p:nvSpPr>
            <p:spPr bwMode="auto">
              <a:xfrm>
                <a:off x="768" y="3068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10" name="Text Box 36"/>
              <p:cNvSpPr txBox="1">
                <a:spLocks noChangeArrowheads="1"/>
              </p:cNvSpPr>
              <p:nvPr/>
            </p:nvSpPr>
            <p:spPr bwMode="auto">
              <a:xfrm>
                <a:off x="1104" y="303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functionA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0" name="Group 51"/>
            <p:cNvGrpSpPr>
              <a:grpSpLocks/>
            </p:cNvGrpSpPr>
            <p:nvPr/>
          </p:nvGrpSpPr>
          <p:grpSpPr bwMode="auto">
            <a:xfrm>
              <a:off x="768" y="3168"/>
              <a:ext cx="1325" cy="462"/>
              <a:chOff x="768" y="3168"/>
              <a:chExt cx="1325" cy="462"/>
            </a:xfrm>
          </p:grpSpPr>
          <p:sp>
            <p:nvSpPr>
              <p:cNvPr id="8207" name="Line 38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8" name="Text Box 39"/>
              <p:cNvSpPr txBox="1">
                <a:spLocks noChangeArrowheads="1"/>
              </p:cNvSpPr>
              <p:nvPr/>
            </p:nvSpPr>
            <p:spPr bwMode="auto">
              <a:xfrm>
                <a:off x="1104" y="3378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functionB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1" name="Group 40"/>
            <p:cNvGrpSpPr>
              <a:grpSpLocks/>
            </p:cNvGrpSpPr>
            <p:nvPr/>
          </p:nvGrpSpPr>
          <p:grpSpPr bwMode="auto">
            <a:xfrm>
              <a:off x="2123" y="3521"/>
              <a:ext cx="1341" cy="252"/>
              <a:chOff x="1176" y="1313"/>
              <a:chExt cx="1341" cy="252"/>
            </a:xfrm>
          </p:grpSpPr>
          <p:sp>
            <p:nvSpPr>
              <p:cNvPr id="8205" name="Line 41"/>
              <p:cNvSpPr>
                <a:spLocks noChangeShapeType="1"/>
              </p:cNvSpPr>
              <p:nvPr/>
            </p:nvSpPr>
            <p:spPr bwMode="auto">
              <a:xfrm>
                <a:off x="1176" y="1326"/>
                <a:ext cx="33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6" name="Text Box 42"/>
              <p:cNvSpPr txBox="1">
                <a:spLocks noChangeArrowheads="1"/>
              </p:cNvSpPr>
              <p:nvPr/>
            </p:nvSpPr>
            <p:spPr bwMode="auto">
              <a:xfrm>
                <a:off x="1528" y="1313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202" name="Group 46"/>
            <p:cNvGrpSpPr>
              <a:grpSpLocks/>
            </p:cNvGrpSpPr>
            <p:nvPr/>
          </p:nvGrpSpPr>
          <p:grpSpPr bwMode="auto">
            <a:xfrm>
              <a:off x="684" y="3189"/>
              <a:ext cx="1409" cy="777"/>
              <a:chOff x="684" y="3237"/>
              <a:chExt cx="1409" cy="777"/>
            </a:xfrm>
          </p:grpSpPr>
          <p:sp>
            <p:nvSpPr>
              <p:cNvPr id="8203" name="Line 44"/>
              <p:cNvSpPr>
                <a:spLocks noChangeShapeType="1"/>
              </p:cNvSpPr>
              <p:nvPr/>
            </p:nvSpPr>
            <p:spPr bwMode="auto">
              <a:xfrm>
                <a:off x="684" y="3237"/>
                <a:ext cx="420" cy="65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8204" name="Text Box 45"/>
              <p:cNvSpPr txBox="1">
                <a:spLocks noChangeArrowheads="1"/>
              </p:cNvSpPr>
              <p:nvPr/>
            </p:nvSpPr>
            <p:spPr bwMode="auto">
              <a:xfrm>
                <a:off x="1104" y="3762"/>
                <a:ext cx="989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EB641B"/>
                  </a:buClr>
                  <a:buSzPct val="95000"/>
                  <a:buFont typeface="Wingdings 2" panose="05020102010507070707" pitchFamily="18" charset="2"/>
                  <a:buChar char=""/>
                  <a:defRPr sz="22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1pPr>
                <a:lvl2pPr marL="1260475" indent="-246063">
                  <a:spcBef>
                    <a:spcPct val="20000"/>
                  </a:spcBef>
                  <a:buClr>
                    <a:schemeClr val="accent1"/>
                  </a:buClr>
                  <a:buSzPct val="85000"/>
                  <a:buFont typeface="Wingdings 2" panose="05020102010507070707" pitchFamily="18" charset="2"/>
                  <a:buChar char="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2pPr>
                <a:lvl3pPr marL="1374775" indent="-246063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 2" panose="05020102010507070707" pitchFamily="18" charset="2"/>
                  <a:buChar char=""/>
                  <a:defRPr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3pPr>
                <a:lvl4pPr marL="1489075" indent="-209550">
                  <a:spcBef>
                    <a:spcPct val="20000"/>
                  </a:spcBef>
                  <a:buClr>
                    <a:srgbClr val="EB641B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4pPr>
                <a:lvl5pPr marL="1462088" indent="-209550">
                  <a:spcBef>
                    <a:spcPct val="20000"/>
                  </a:spcBef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5pPr>
                <a:lvl6pPr marL="19192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6pPr>
                <a:lvl7pPr marL="23764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7pPr>
                <a:lvl8pPr marL="28336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8pPr>
                <a:lvl9pPr marL="3290888" indent="-20955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9639D"/>
                  </a:buClr>
                  <a:buSzPct val="65000"/>
                  <a:buFont typeface="Wingdings 2" panose="05020102010507070707" pitchFamily="18" charset="2"/>
                  <a:buChar char=""/>
                  <a:defRPr sz="1700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ts val="500"/>
                  </a:spcBef>
                  <a:buClr>
                    <a:srgbClr val="800080"/>
                  </a:buClr>
                  <a:buSzPct val="55000"/>
                  <a:buNone/>
                </a:pPr>
                <a:r>
                  <a:rPr lang="en-US" sz="2000" dirty="0" err="1" smtClean="0">
                    <a:latin typeface="Courier New" panose="02070309020205020404" pitchFamily="49" charset="0"/>
                    <a:cs typeface="Times New Roman" panose="02020603050405020304" pitchFamily="18" charset="0"/>
                  </a:rPr>
                  <a:t>functionD</a:t>
                </a:r>
                <a:endParaRPr lang="en-US" sz="2000" dirty="0">
                  <a:latin typeface="Courier New" panose="02070309020205020404" pitchFamily="49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914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9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1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Displays IMDB's Top 250 movies that match a search string.</a:t>
            </a:r>
            <a:endParaRPr lang="en-US" sz="800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8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Asks the user for their search word and returns it.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</a:t>
            </a:r>
            <a:r>
              <a:rPr lang="en-US" sz="1300" dirty="0" err="1" smtClean="0">
                <a:latin typeface="Courier New" panose="02070309020205020404" pitchFamily="49" charset="0"/>
              </a:rPr>
              <a:t>get_word</a:t>
            </a:r>
            <a:r>
              <a:rPr lang="en-US" sz="1300" dirty="0" smtClean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input("Search word: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search_word.lower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r>
              <a:rPr lang="en-US" sz="1300" dirty="0" smtClean="0">
                <a:latin typeface="Courier New" panose="02070309020205020404" pitchFamily="49" charset="0"/>
              </a:rPr>
              <a:t>with </a:t>
            </a:r>
            <a:r>
              <a:rPr lang="en-US" sz="1300" dirty="0" smtClean="0">
                <a:latin typeface="Courier New" panose="02070309020205020404" pitchFamily="49" charset="0"/>
              </a:rPr>
              <a:t>open</a:t>
            </a:r>
            <a:r>
              <a:rPr lang="en-US" sz="1300" dirty="0" smtClean="0">
                <a:latin typeface="Courier New" panose="02070309020205020404" pitchFamily="49" charset="0"/>
              </a:rPr>
              <a:t>("imdb.txt</a:t>
            </a:r>
            <a:r>
              <a:rPr lang="en-US" sz="1300" dirty="0" smtClean="0">
                <a:latin typeface="Courier New" panose="02070309020205020404" pitchFamily="49" charset="0"/>
              </a:rPr>
              <a:t>") as file:</a:t>
            </a:r>
            <a:endParaRPr lang="en-US" sz="1300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</a:t>
            </a:r>
            <a:r>
              <a:rPr lang="en-US" sz="13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13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search(file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, </a:t>
            </a:r>
            <a:r>
              <a:rPr lang="en-US" sz="1300" b="1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search_word</a:t>
            </a: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b="1" dirty="0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Breaks apart each line, looking for lines that match the search word.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search(file, 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matches = 0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line in file: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 = </a:t>
            </a:r>
            <a:r>
              <a:rPr lang="en-US" sz="1300" dirty="0" err="1" smtClean="0">
                <a:latin typeface="Courier New" panose="02070309020205020404" pitchFamily="49" charset="0"/>
              </a:rPr>
              <a:t>line.lower</a:t>
            </a:r>
            <a:r>
              <a:rPr lang="en-US" sz="1300" dirty="0" smtClean="0">
                <a:latin typeface="Courier New" panose="02070309020205020404" pitchFamily="49" charset="0"/>
              </a:rPr>
              <a:t>()    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case-insensitive match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if (</a:t>
            </a:r>
            <a:r>
              <a:rPr lang="en-US" sz="1300" dirty="0" err="1" smtClean="0">
                <a:latin typeface="Courier New" panose="02070309020205020404" pitchFamily="49" charset="0"/>
              </a:rPr>
              <a:t>search_word</a:t>
            </a:r>
            <a:r>
              <a:rPr lang="en-US" sz="1300" dirty="0" smtClean="0">
                <a:latin typeface="Courier New" panose="02070309020205020404" pitchFamily="49" charset="0"/>
              </a:rPr>
              <a:t> in </a:t>
            </a:r>
            <a:r>
              <a:rPr lang="en-US" sz="1300" dirty="0" err="1" smtClean="0">
                <a:latin typeface="Courier New" panose="02070309020205020404" pitchFamily="49" charset="0"/>
              </a:rPr>
              <a:t>line_lower</a:t>
            </a:r>
            <a:r>
              <a:rPr lang="en-US" sz="1300" dirty="0" smtClean="0">
                <a:latin typeface="Courier New" panose="02070309020205020404" pitchFamily="49" charset="0"/>
              </a:rPr>
              <a:t>):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matches += 1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    print("Rank\</a:t>
            </a:r>
            <a:r>
              <a:rPr lang="en-US" sz="1300" dirty="0" err="1" smtClean="0">
                <a:latin typeface="Courier New" panose="02070309020205020404" pitchFamily="49" charset="0"/>
              </a:rPr>
              <a:t>tVotes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tRating</a:t>
            </a:r>
            <a:r>
              <a:rPr lang="en-US" sz="1300" dirty="0" smtClean="0">
                <a:latin typeface="Courier New" panose="02070309020205020404" pitchFamily="49" charset="0"/>
              </a:rPr>
              <a:t>\</a:t>
            </a:r>
            <a:r>
              <a:rPr lang="en-US" sz="1300" dirty="0" err="1" smtClean="0">
                <a:latin typeface="Courier New" panose="02070309020205020404" pitchFamily="49" charset="0"/>
              </a:rPr>
              <a:t>tTitle</a:t>
            </a:r>
            <a:r>
              <a:rPr lang="en-US" sz="1300" dirty="0" smtClean="0">
                <a:latin typeface="Courier New" panose="02070309020205020404" pitchFamily="49" charset="0"/>
              </a:rPr>
              <a:t>")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           display(line)</a:t>
            </a:r>
          </a:p>
        </p:txBody>
      </p:sp>
    </p:spTree>
    <p:extLst>
      <p:ext uri="{BB962C8B-B14F-4D97-AF65-F5344CB8AC3E}">
        <p14:creationId xmlns:p14="http://schemas.microsoft.com/office/powerpoint/2010/main" val="2396418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IMDb "chained" code 2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the line in the proper format on the screen.</a:t>
            </a: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err="1" smtClean="0">
                <a:latin typeface="Courier New" panose="02070309020205020404" pitchFamily="49" charset="0"/>
              </a:rPr>
              <a:t>def</a:t>
            </a:r>
            <a:r>
              <a:rPr lang="en-US" sz="1300" dirty="0" smtClean="0">
                <a:latin typeface="Courier New" panose="02070309020205020404" pitchFamily="49" charset="0"/>
              </a:rPr>
              <a:t> display(line):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parts = </a:t>
            </a:r>
            <a:r>
              <a:rPr lang="en-US" sz="1300" dirty="0" err="1" smtClean="0">
                <a:latin typeface="Courier New" panose="02070309020205020404" pitchFamily="49" charset="0"/>
              </a:rPr>
              <a:t>line.split</a:t>
            </a:r>
            <a:r>
              <a:rPr lang="en-US" sz="1300" dirty="0" smtClean="0">
                <a:latin typeface="Courier New" panose="02070309020205020404" pitchFamily="49" charset="0"/>
              </a:rPr>
              <a:t>()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rank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parts[0]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rating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parts[1]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votes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parts[2]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title </a:t>
            </a:r>
            <a:r>
              <a:rPr lang="en-US" sz="1300" dirty="0">
                <a:latin typeface="Courier New" panose="02070309020205020404" pitchFamily="49" charset="0"/>
              </a:rPr>
              <a:t>= </a:t>
            </a:r>
            <a:r>
              <a:rPr lang="en-US" sz="1300" dirty="0" smtClean="0">
                <a:latin typeface="Courier New" panose="02070309020205020404" pitchFamily="49" charset="0"/>
              </a:rPr>
              <a:t>""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for 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 in range(3, </a:t>
            </a:r>
            <a:r>
              <a:rPr lang="en-US" sz="1300" dirty="0" err="1" smtClean="0">
                <a:latin typeface="Courier New" panose="02070309020205020404" pitchFamily="49" charset="0"/>
              </a:rPr>
              <a:t>len</a:t>
            </a:r>
            <a:r>
              <a:rPr lang="en-US" sz="1300" dirty="0" smtClean="0">
                <a:latin typeface="Courier New" panose="02070309020205020404" pitchFamily="49" charset="0"/>
              </a:rPr>
              <a:t>(parts)):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    </a:t>
            </a:r>
            <a:r>
              <a:rPr lang="en-US" sz="1300" dirty="0">
                <a:latin typeface="Courier New" panose="02070309020205020404" pitchFamily="49" charset="0"/>
              </a:rPr>
              <a:t>title += </a:t>
            </a:r>
            <a:r>
              <a:rPr lang="en-US" sz="1300" dirty="0" smtClean="0">
                <a:latin typeface="Courier New" panose="02070309020205020404" pitchFamily="49" charset="0"/>
              </a:rPr>
              <a:t>parts[</a:t>
            </a:r>
            <a:r>
              <a:rPr lang="en-US" sz="1300" dirty="0" err="1" smtClean="0">
                <a:latin typeface="Courier New" panose="02070309020205020404" pitchFamily="49" charset="0"/>
              </a:rPr>
              <a:t>i</a:t>
            </a:r>
            <a:r>
              <a:rPr lang="en-US" sz="1300" dirty="0" smtClean="0">
                <a:latin typeface="Courier New" panose="02070309020205020404" pitchFamily="49" charset="0"/>
              </a:rPr>
              <a:t>] </a:t>
            </a:r>
            <a:r>
              <a:rPr lang="en-US" sz="1300" dirty="0">
                <a:latin typeface="Courier New" panose="02070309020205020404" pitchFamily="49" charset="0"/>
              </a:rPr>
              <a:t>+ " </a:t>
            </a:r>
            <a:r>
              <a:rPr lang="en-US" sz="1300" dirty="0" smtClean="0">
                <a:latin typeface="Courier New" panose="02070309020205020404" pitchFamily="49" charset="0"/>
              </a:rPr>
              <a:t>"   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the rest of the 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line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    print(rank </a:t>
            </a:r>
            <a:r>
              <a:rPr lang="en-US" sz="1300" dirty="0">
                <a:latin typeface="Courier New" panose="02070309020205020404" pitchFamily="49" charset="0"/>
              </a:rPr>
              <a:t>+ "\t" + votes + "\t" + rating + "\t" + title</a:t>
            </a:r>
            <a:r>
              <a:rPr lang="en-US" sz="1300" dirty="0" smtClean="0">
                <a:latin typeface="Courier New" panose="02070309020205020404" pitchFamily="49" charset="0"/>
              </a:rPr>
              <a:t>)</a:t>
            </a: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65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80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1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3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IMDB's Top 250 movies that match a search string.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>
                <a:latin typeface="Courier New" panose="02070309020205020404" pitchFamily="49" charset="0"/>
              </a:rPr>
              <a:t>def</a:t>
            </a:r>
            <a:r>
              <a:rPr lang="en-US" sz="1300" dirty="0">
                <a:latin typeface="Courier New" panose="02070309020205020404" pitchFamily="49" charset="0"/>
              </a:rPr>
              <a:t> main():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word =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</a:t>
            </a:r>
            <a:r>
              <a:rPr lang="en-US" sz="1300" dirty="0" smtClean="0">
                <a:latin typeface="Courier New" panose="02070309020205020404" pitchFamily="49" charset="0"/>
              </a:rPr>
              <a:t>with </a:t>
            </a:r>
            <a:r>
              <a:rPr lang="en-US" sz="1300" dirty="0">
                <a:latin typeface="Courier New" panose="02070309020205020404" pitchFamily="49" charset="0"/>
              </a:rPr>
              <a:t>open("imdb.txt</a:t>
            </a:r>
            <a:r>
              <a:rPr lang="en-US" sz="1300" dirty="0" smtClean="0">
                <a:latin typeface="Courier New" panose="02070309020205020404" pitchFamily="49" charset="0"/>
              </a:rPr>
              <a:t>") as file:</a:t>
            </a:r>
            <a:endParaRPr lang="en-US" sz="1300" dirty="0">
              <a:latin typeface="Courier New" panose="02070309020205020404" pitchFamily="49" charset="0"/>
            </a:endParaRP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900" dirty="0">
                <a:latin typeface="Courier New" panose="02070309020205020404" pitchFamily="49" charset="0"/>
              </a:rPr>
              <a:t>    </a:t>
            </a:r>
            <a:r>
              <a:rPr lang="en-US" sz="1300" dirty="0">
                <a:latin typeface="Courier New" panose="02070309020205020404" pitchFamily="49" charset="0"/>
              </a:rPr>
              <a:t>lines = </a:t>
            </a:r>
            <a:r>
              <a:rPr lang="en-US" sz="1300" dirty="0" err="1">
                <a:latin typeface="Courier New" panose="02070309020205020404" pitchFamily="49" charset="0"/>
              </a:rPr>
              <a:t>file.readlines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count = 0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for </a:t>
            </a:r>
            <a:r>
              <a:rPr lang="en-US" sz="1300" dirty="0" err="1">
                <a:latin typeface="Courier New" panose="02070309020205020404" pitchFamily="49" charset="0"/>
              </a:rPr>
              <a:t>i</a:t>
            </a:r>
            <a:r>
              <a:rPr lang="en-US" sz="1300" dirty="0">
                <a:latin typeface="Courier New" panose="02070309020205020404" pitchFamily="49" charset="0"/>
              </a:rPr>
              <a:t> in range(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(lines)):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if word in lines[</a:t>
            </a:r>
            <a:r>
              <a:rPr lang="en-US" sz="1300" dirty="0" err="1">
                <a:latin typeface="Courier New" panose="02070309020205020404" pitchFamily="49" charset="0"/>
              </a:rPr>
              <a:t>i</a:t>
            </a:r>
            <a:r>
              <a:rPr lang="en-US" sz="1300" dirty="0">
                <a:latin typeface="Courier New" panose="02070309020205020404" pitchFamily="49" charset="0"/>
              </a:rPr>
              <a:t>].lower():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# only output the table titles if this is the first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# movie that we have found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if count == 0: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    print("Rank\</a:t>
            </a:r>
            <a:r>
              <a:rPr lang="en-US" sz="1300" dirty="0" err="1">
                <a:latin typeface="Courier New" panose="02070309020205020404" pitchFamily="49" charset="0"/>
              </a:rPr>
              <a:t>tVotes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tRating</a:t>
            </a:r>
            <a:r>
              <a:rPr lang="en-US" sz="1300" dirty="0">
                <a:latin typeface="Courier New" panose="02070309020205020404" pitchFamily="49" charset="0"/>
              </a:rPr>
              <a:t>\</a:t>
            </a:r>
            <a:r>
              <a:rPr lang="en-US" sz="1300" dirty="0" err="1">
                <a:latin typeface="Courier New" panose="02070309020205020404" pitchFamily="49" charset="0"/>
              </a:rPr>
              <a:t>tTitle</a:t>
            </a:r>
            <a:r>
              <a:rPr lang="en-US" sz="1300" dirty="0">
                <a:latin typeface="Courier New" panose="02070309020205020404" pitchFamily="49" charset="0"/>
              </a:rPr>
              <a:t>")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output(lines[</a:t>
            </a:r>
            <a:r>
              <a:rPr lang="en-US" sz="1300" dirty="0" err="1">
                <a:latin typeface="Courier New" panose="02070309020205020404" pitchFamily="49" charset="0"/>
              </a:rPr>
              <a:t>i</a:t>
            </a:r>
            <a:r>
              <a:rPr lang="en-US" sz="1300" dirty="0">
                <a:latin typeface="Courier New" panose="02070309020205020404" pitchFamily="49" charset="0"/>
              </a:rPr>
              <a:t>])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    count += 1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if count == 1: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print("1 match.")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else: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print(count, "matches</a:t>
            </a:r>
            <a:r>
              <a:rPr lang="en-US" sz="1300" dirty="0" smtClean="0">
                <a:latin typeface="Courier New" panose="02070309020205020404" pitchFamily="49" charset="0"/>
              </a:rPr>
              <a:t>.")</a:t>
            </a:r>
          </a:p>
          <a:p>
            <a:pPr lvl="2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smtClean="0">
                <a:latin typeface="Courier New" panose="02070309020205020404" pitchFamily="49" charset="0"/>
              </a:rPr>
              <a:t>...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687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Better IMDb answer 2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 prompts the user for a word or phrase to search for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>
                <a:latin typeface="Courier New" panose="02070309020205020404" pitchFamily="49" charset="0"/>
              </a:rPr>
              <a:t>def</a:t>
            </a:r>
            <a:r>
              <a:rPr lang="en-US" sz="1300" dirty="0">
                <a:latin typeface="Courier New" panose="02070309020205020404" pitchFamily="49" charset="0"/>
              </a:rPr>
              <a:t> </a:t>
            </a:r>
            <a:r>
              <a:rPr lang="en-US" sz="1300" dirty="0" err="1">
                <a:latin typeface="Courier New" panose="02070309020205020404" pitchFamily="49" charset="0"/>
              </a:rPr>
              <a:t>search_word</a:t>
            </a:r>
            <a:r>
              <a:rPr lang="en-US" sz="1300" dirty="0">
                <a:latin typeface="Courier New" panose="02070309020205020404" pitchFamily="49" charset="0"/>
              </a:rPr>
              <a:t>():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word = input("Search word? ")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word = </a:t>
            </a:r>
            <a:r>
              <a:rPr lang="en-US" sz="1300" dirty="0" err="1">
                <a:latin typeface="Courier New" panose="02070309020205020404" pitchFamily="49" charset="0"/>
              </a:rPr>
              <a:t>word.lower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return word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 outputs the passed in line in the order of rank, votes, rating, title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b="1" dirty="0">
                <a:solidFill>
                  <a:srgbClr val="008080"/>
                </a:solidFill>
                <a:latin typeface="Courier New" panose="02070309020205020404" pitchFamily="49" charset="0"/>
              </a:rPr>
              <a:t># with each separated by a tab.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 err="1">
                <a:latin typeface="Courier New" panose="02070309020205020404" pitchFamily="49" charset="0"/>
              </a:rPr>
              <a:t>def</a:t>
            </a:r>
            <a:r>
              <a:rPr lang="en-US" sz="1300" dirty="0">
                <a:latin typeface="Courier New" panose="02070309020205020404" pitchFamily="49" charset="0"/>
              </a:rPr>
              <a:t> output(line):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text = </a:t>
            </a:r>
            <a:r>
              <a:rPr lang="en-US" sz="1300" dirty="0" err="1">
                <a:latin typeface="Courier New" panose="02070309020205020404" pitchFamily="49" charset="0"/>
              </a:rPr>
              <a:t>line.split</a:t>
            </a:r>
            <a:r>
              <a:rPr lang="en-US" sz="1300" dirty="0">
                <a:latin typeface="Courier New" panose="02070309020205020404" pitchFamily="49" charset="0"/>
              </a:rPr>
              <a:t>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print(text[0] + "\t" + text[2] + "\t" + text[1] + "\t", end='')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for </a:t>
            </a:r>
            <a:r>
              <a:rPr lang="en-US" sz="1300" dirty="0" err="1">
                <a:latin typeface="Courier New" panose="02070309020205020404" pitchFamily="49" charset="0"/>
              </a:rPr>
              <a:t>i</a:t>
            </a:r>
            <a:r>
              <a:rPr lang="en-US" sz="1300" dirty="0">
                <a:latin typeface="Courier New" panose="02070309020205020404" pitchFamily="49" charset="0"/>
              </a:rPr>
              <a:t> in range(3, </a:t>
            </a:r>
            <a:r>
              <a:rPr lang="en-US" sz="1300" dirty="0" err="1">
                <a:latin typeface="Courier New" panose="02070309020205020404" pitchFamily="49" charset="0"/>
              </a:rPr>
              <a:t>len</a:t>
            </a:r>
            <a:r>
              <a:rPr lang="en-US" sz="1300" dirty="0">
                <a:latin typeface="Courier New" panose="02070309020205020404" pitchFamily="49" charset="0"/>
              </a:rPr>
              <a:t>(text)):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    print(text[</a:t>
            </a:r>
            <a:r>
              <a:rPr lang="en-US" sz="1300" dirty="0" err="1">
                <a:latin typeface="Courier New" panose="02070309020205020404" pitchFamily="49" charset="0"/>
              </a:rPr>
              <a:t>i</a:t>
            </a:r>
            <a:r>
              <a:rPr lang="en-US" sz="1300" dirty="0">
                <a:latin typeface="Courier New" panose="02070309020205020404" pitchFamily="49" charset="0"/>
              </a:rPr>
              <a:t>] + " ", end='')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    print()</a:t>
            </a: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1300" dirty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 2" panose="05020102010507070707" pitchFamily="18" charset="2"/>
              <a:buNone/>
            </a:pPr>
            <a:r>
              <a:rPr lang="en-US" sz="1300" dirty="0">
                <a:latin typeface="Courier New" panose="02070309020205020404" pitchFamily="49" charset="0"/>
              </a:rPr>
              <a:t>main()</a:t>
            </a:r>
            <a:endParaRPr lang="en-US" sz="13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38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File Input/output (I/O)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884613" algn="l"/>
              </a:tabLst>
            </a:pPr>
            <a:r>
              <a:rPr lang="en-US" sz="3000" b="1" dirty="0" smtClean="0"/>
              <a:t>name</a:t>
            </a:r>
            <a:r>
              <a:rPr lang="en-US" sz="3000" dirty="0" smtClean="0">
                <a:latin typeface="Courier New" panose="02070309020205020404" pitchFamily="49" charset="0"/>
              </a:rPr>
              <a:t> = open</a:t>
            </a:r>
            <a:r>
              <a:rPr lang="en-US" sz="3000" dirty="0" smtClean="0"/>
              <a:t>("</a:t>
            </a:r>
            <a:r>
              <a:rPr lang="en-US" sz="3000" b="1" dirty="0" smtClean="0"/>
              <a:t>filename</a:t>
            </a:r>
            <a:r>
              <a:rPr lang="en-US" sz="3000" dirty="0" smtClean="0"/>
              <a:t>")</a:t>
            </a:r>
          </a:p>
          <a:p>
            <a:pPr lvl="1">
              <a:tabLst>
                <a:tab pos="3884613" algn="l"/>
              </a:tabLst>
            </a:pPr>
            <a:r>
              <a:rPr lang="en-US" sz="3000" dirty="0" smtClean="0">
                <a:ea typeface="ヒラギノ角ゴ Pro W3" charset="-128"/>
              </a:rPr>
              <a:t>opens the given file for reading, and returns a file object</a:t>
            </a:r>
          </a:p>
          <a:p>
            <a:pPr lvl="1">
              <a:tabLst>
                <a:tab pos="3884613" algn="l"/>
              </a:tabLst>
            </a:pPr>
            <a:endParaRPr lang="en-US" sz="3000" dirty="0" smtClean="0">
              <a:ea typeface="ヒラギノ角ゴ Pro W3" charset="-128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  <a:tabLst>
                <a:tab pos="3884613" algn="l"/>
              </a:tabLst>
            </a:pPr>
            <a:r>
              <a:rPr kumimoji="0" lang="en-US" sz="3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r>
              <a:rPr kumimoji="0" lang="en-US" sz="3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ヒラギノ角ゴ Pro W3" charset="-128"/>
              </a:rPr>
              <a:t>.readlines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ヒラギノ角ゴ Pro W3" charset="-128"/>
              </a:rPr>
              <a:t>()	</a:t>
            </a: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ヒラギノ角ゴ Pro W3" charset="-128"/>
              </a:rPr>
              <a:t>- file's entire contents as a string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991249" y="4049742"/>
            <a:ext cx="8209502" cy="184665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open</a:t>
            </a:r>
            <a:r>
              <a:rPr lang="en-US" sz="3000" b="1" dirty="0" smtClean="0">
                <a:latin typeface="Courier New" panose="02070309020205020404" pitchFamily="49" charset="0"/>
              </a:rPr>
              <a:t>("weather.txt</a:t>
            </a:r>
            <a:r>
              <a:rPr lang="en-US" sz="3000" b="1" dirty="0">
                <a:latin typeface="Courier New" panose="02070309020205020404" pitchFamily="49" charset="0"/>
              </a:rPr>
              <a:t>")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 err="1" smtClean="0">
                <a:latin typeface="Courier New" panose="02070309020205020404" pitchFamily="49" charset="0"/>
              </a:rPr>
              <a:t>f.readlines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 smtClean="0">
                <a:latin typeface="Courier New" panose="02070309020205020404" pitchFamily="49" charset="0"/>
              </a:rPr>
              <a:t>['42', '34', '35', '46', '45', '43', '43', '49']</a:t>
            </a:r>
            <a:endParaRPr lang="en-US" sz="3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70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to files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Open a file in write or append mode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'w' - write mode – replaces everything in the file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'a' – append mode – adds to the bottom of the file preserving what is already in it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2200" b="1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"w"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write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"a"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append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endParaRPr 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2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to files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.write</a:t>
            </a:r>
            <a:r>
              <a:rPr lang="en-US" sz="2200" dirty="0">
                <a:latin typeface="Courier New" panose="02070309020205020404" pitchFamily="49" charset="0"/>
              </a:rPr>
              <a:t>(</a:t>
            </a:r>
            <a:r>
              <a:rPr lang="en-US" sz="2200" b="1" dirty="0" err="1">
                <a:latin typeface="Verdana" panose="020B0604030504040204" pitchFamily="34" charset="0"/>
              </a:rPr>
              <a:t>str</a:t>
            </a:r>
            <a:r>
              <a:rPr lang="en-US" sz="2200" dirty="0">
                <a:latin typeface="Courier New" panose="02070309020205020404" pitchFamily="49" charset="0"/>
              </a:rPr>
              <a:t>)	- </a:t>
            </a:r>
            <a:r>
              <a:rPr lang="en-US" sz="2200" dirty="0"/>
              <a:t>writes the given string to the file</a:t>
            </a:r>
          </a:p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.close</a:t>
            </a:r>
            <a:r>
              <a:rPr lang="en-US" sz="2200" dirty="0">
                <a:latin typeface="Courier New" panose="02070309020205020404" pitchFamily="49" charset="0"/>
              </a:rPr>
              <a:t>()	- </a:t>
            </a:r>
            <a:r>
              <a:rPr lang="en-US" sz="2200" dirty="0"/>
              <a:t>closes file once writing is done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sz="2200" dirty="0" smtClean="0"/>
              <a:t>Example:</a:t>
            </a:r>
          </a:p>
          <a:p>
            <a:pPr marL="0" indent="0" eaLnBrk="1" hangingPunct="1">
              <a:buNone/>
            </a:pPr>
            <a:endParaRPr lang="en-US" sz="2200" dirty="0"/>
          </a:p>
          <a:p>
            <a:pPr lvl="1">
              <a:spcBef>
                <a:spcPct val="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with </a:t>
            </a:r>
            <a:r>
              <a:rPr lang="en-US" sz="2000" dirty="0">
                <a:latin typeface="Courier New" panose="02070309020205020404" pitchFamily="49" charset="0"/>
              </a:rPr>
              <a:t>open("output.txt", "w</a:t>
            </a:r>
            <a:r>
              <a:rPr lang="en-US" sz="2000" dirty="0" smtClean="0">
                <a:latin typeface="Courier New" panose="02070309020205020404" pitchFamily="49" charset="0"/>
              </a:rPr>
              <a:t>") as out:</a:t>
            </a:r>
            <a:endParaRPr lang="en-US" sz="2000" dirty="0">
              <a:latin typeface="Courier New" panose="02070309020205020404" pitchFamily="49" charset="0"/>
            </a:endParaRPr>
          </a:p>
          <a:p>
            <a:pPr lvl="2">
              <a:spcBef>
                <a:spcPct val="0"/>
              </a:spcBef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out.write</a:t>
            </a:r>
            <a:r>
              <a:rPr lang="en-US" dirty="0">
                <a:latin typeface="Courier New" panose="02070309020205020404" pitchFamily="49" charset="0"/>
              </a:rPr>
              <a:t>("Hello, world!\n")</a:t>
            </a:r>
          </a:p>
          <a:p>
            <a:pPr lvl="2">
              <a:spcBef>
                <a:spcPct val="0"/>
              </a:spcBef>
              <a:buNone/>
            </a:pPr>
            <a:r>
              <a:rPr lang="en-US" dirty="0" err="1" smtClean="0">
                <a:latin typeface="Courier New" panose="02070309020205020404" pitchFamily="49" charset="0"/>
              </a:rPr>
              <a:t>out.write</a:t>
            </a:r>
            <a:r>
              <a:rPr lang="en-US" dirty="0">
                <a:latin typeface="Courier New" panose="02070309020205020404" pitchFamily="49" charset="0"/>
              </a:rPr>
              <a:t>("How are you?")</a:t>
            </a: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</a:rPr>
              <a:t>t</a:t>
            </a:r>
            <a:r>
              <a:rPr lang="en-US" sz="2000" dirty="0" smtClean="0">
                <a:latin typeface="Courier New" panose="02070309020205020404" pitchFamily="49" charset="0"/>
              </a:rPr>
              <a:t>ext = open</a:t>
            </a:r>
            <a:r>
              <a:rPr lang="en-US" sz="2000" dirty="0">
                <a:latin typeface="Courier New" panose="02070309020205020404" pitchFamily="49" charset="0"/>
              </a:rPr>
              <a:t>("output.txt").read</a:t>
            </a:r>
            <a:r>
              <a:rPr lang="en-US" sz="2000" dirty="0" smtClean="0">
                <a:latin typeface="Courier New" panose="02070309020205020404" pitchFamily="49" charset="0"/>
              </a:rPr>
              <a:t>()  </a:t>
            </a:r>
            <a:r>
              <a:rPr lang="en-US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Hello</a:t>
            </a:r>
            <a:r>
              <a:rPr lang="nb-NO" sz="2000" b="1" dirty="0">
                <a:solidFill>
                  <a:srgbClr val="009999"/>
                </a:solidFill>
                <a:latin typeface="Courier New" panose="02070309020205020404" pitchFamily="49" charset="0"/>
              </a:rPr>
              <a:t>, world!\nHow are you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?</a:t>
            </a:r>
            <a:endParaRPr lang="nb-NO" sz="2000" b="1" dirty="0">
              <a:solidFill>
                <a:srgbClr val="009999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6536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File Input/output (I/O</a:t>
            </a:r>
            <a:r>
              <a:rPr lang="en-US" dirty="0" smtClean="0"/>
              <a:t>) - Better Style</a:t>
            </a:r>
            <a:endParaRPr lang="en-US" dirty="0" smtClean="0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884613" algn="l"/>
              </a:tabLst>
            </a:pPr>
            <a:r>
              <a:rPr lang="en-US" sz="3000" noProof="0" dirty="0" smtClean="0"/>
              <a:t>The following code will output the same thing as the code on the previous slide and will automatically close the file. </a:t>
            </a:r>
          </a:p>
          <a:p>
            <a:pPr marL="0" indent="0">
              <a:buNone/>
              <a:tabLst>
                <a:tab pos="3884613" algn="l"/>
              </a:tabLst>
            </a:pPr>
            <a:endParaRPr kumimoji="0" lang="en-US" sz="3000" i="0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ヒラギノ角ゴ Pro W3" charset="-128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2800" dirty="0">
                <a:latin typeface="Courier New" panose="02070309020205020404" pitchFamily="49" charset="0"/>
              </a:rPr>
              <a:t>with open("weather.txt") as file:</a:t>
            </a:r>
          </a:p>
          <a:p>
            <a:pPr lvl="1">
              <a:spcBef>
                <a:spcPct val="0"/>
              </a:spcBef>
              <a:buNone/>
            </a:pPr>
            <a:r>
              <a:rPr lang="en-US" sz="2800" dirty="0" smtClean="0">
                <a:latin typeface="Courier New" panose="02070309020205020404" pitchFamily="49" charset="0"/>
              </a:rPr>
              <a:t>    </a:t>
            </a:r>
            <a:r>
              <a:rPr lang="en-US" sz="2800" dirty="0" err="1" smtClean="0">
                <a:latin typeface="Courier New" panose="02070309020205020404" pitchFamily="49" charset="0"/>
              </a:rPr>
              <a:t>file.readlines</a:t>
            </a:r>
            <a:r>
              <a:rPr lang="en-US" sz="2800" dirty="0" smtClean="0">
                <a:latin typeface="Courier New" panose="02070309020205020404" pitchFamily="49" charset="0"/>
              </a:rPr>
              <a:t>()</a:t>
            </a:r>
          </a:p>
          <a:p>
            <a:pPr lvl="1">
              <a:spcBef>
                <a:spcPct val="0"/>
              </a:spcBef>
              <a:buNone/>
            </a:pPr>
            <a:endParaRPr lang="en-US" sz="2800" dirty="0" smtClean="0"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endParaRPr lang="en-US" sz="2800" dirty="0" smtClean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</a:pPr>
            <a:r>
              <a:rPr lang="en-US" sz="3200" dirty="0" smtClean="0"/>
              <a:t>Considered better style</a:t>
            </a:r>
            <a:endParaRPr lang="en-US" sz="3200" dirty="0">
              <a:latin typeface="Courier New" panose="02070309020205020404" pitchFamily="49" charset="0"/>
            </a:endParaRPr>
          </a:p>
          <a:p>
            <a:pPr marL="0" indent="0">
              <a:buNone/>
              <a:tabLst>
                <a:tab pos="3884613" algn="l"/>
              </a:tabLst>
            </a:pPr>
            <a:endParaRPr kumimoji="0" lang="en-US" sz="30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ヒラギノ角ゴ Pro W3" charset="-128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429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paths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634708"/>
            <a:ext cx="10515600" cy="4351338"/>
          </a:xfrm>
        </p:spPr>
        <p:txBody>
          <a:bodyPr>
            <a:noAutofit/>
          </a:bodyPr>
          <a:lstStyle/>
          <a:p>
            <a:pPr>
              <a:tabLst>
                <a:tab pos="3429000" algn="l"/>
              </a:tabLst>
            </a:pPr>
            <a:r>
              <a:rPr lang="en-US" sz="3000" b="1" dirty="0" smtClean="0"/>
              <a:t>absolute path</a:t>
            </a:r>
            <a:r>
              <a:rPr lang="en-US" sz="3000" dirty="0" smtClean="0"/>
              <a:t>: specifies a drive or a top </a:t>
            </a:r>
            <a:r>
              <a:rPr lang="en-US" sz="3000" dirty="0" smtClean="0">
                <a:latin typeface="Courier New" panose="02070309020205020404" pitchFamily="49" charset="0"/>
              </a:rPr>
              <a:t>"/"</a:t>
            </a:r>
            <a:r>
              <a:rPr lang="en-US" sz="3000" dirty="0" smtClean="0"/>
              <a:t> folder</a:t>
            </a:r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C:/Documents/smith/hw6/input/data.csv</a:t>
            </a:r>
          </a:p>
          <a:p>
            <a:pPr lvl="1">
              <a:tabLst>
                <a:tab pos="3429000" algn="l"/>
              </a:tabLst>
            </a:pPr>
            <a:r>
              <a:rPr lang="en-US" sz="3000" dirty="0" smtClean="0"/>
              <a:t>Windows can also use backslashes to separate folders.</a:t>
            </a:r>
          </a:p>
          <a:p>
            <a:pPr marL="457200" lvl="1" indent="0">
              <a:buNone/>
              <a:tabLst>
                <a:tab pos="3429000" algn="l"/>
              </a:tabLst>
            </a:pPr>
            <a:endParaRPr lang="en-US" sz="800" dirty="0" smtClean="0"/>
          </a:p>
          <a:p>
            <a:pPr>
              <a:tabLst>
                <a:tab pos="3429000" algn="l"/>
              </a:tabLst>
            </a:pPr>
            <a:r>
              <a:rPr lang="en-US" sz="3000" b="1" dirty="0" smtClean="0"/>
              <a:t>relative path</a:t>
            </a:r>
            <a:r>
              <a:rPr lang="en-US" sz="3000" dirty="0" smtClean="0"/>
              <a:t>: does not specify any top-level folder</a:t>
            </a:r>
          </a:p>
          <a:p>
            <a:pPr lvl="1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names.dat</a:t>
            </a:r>
            <a:endParaRPr lang="en-US" sz="3000" dirty="0" smtClean="0"/>
          </a:p>
          <a:p>
            <a:pPr lvl="1">
              <a:lnSpc>
                <a:spcPct val="80000"/>
              </a:lnSpc>
              <a:buNone/>
              <a:tabLst>
                <a:tab pos="3429000" algn="l"/>
              </a:tabLst>
            </a:pPr>
            <a:r>
              <a:rPr lang="en-US" sz="3000" dirty="0" smtClean="0">
                <a:latin typeface="Courier New" panose="02070309020205020404" pitchFamily="49" charset="0"/>
              </a:rPr>
              <a:t>	input/kinglear.txt</a:t>
            </a:r>
            <a:endParaRPr lang="en-US" sz="3000" dirty="0" smtClean="0"/>
          </a:p>
          <a:p>
            <a:pPr lvl="1">
              <a:tabLst>
                <a:tab pos="3429000" algn="l"/>
              </a:tabLst>
            </a:pPr>
            <a:r>
              <a:rPr lang="en-US" sz="3000" dirty="0" smtClean="0"/>
              <a:t>Assumed to be relative to the </a:t>
            </a:r>
            <a:r>
              <a:rPr lang="en-US" sz="3000" i="1" dirty="0" smtClean="0"/>
              <a:t>current directory</a:t>
            </a:r>
            <a:r>
              <a:rPr lang="en-US" sz="3000" dirty="0" smtClean="0"/>
              <a:t>:</a:t>
            </a:r>
            <a:endParaRPr lang="en-US" sz="3000" dirty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>
                <a:latin typeface="Courier New" panose="02070309020205020404" pitchFamily="49" charset="0"/>
              </a:rPr>
              <a:t>	</a:t>
            </a:r>
            <a:r>
              <a:rPr lang="en-US" sz="3000" dirty="0" smtClean="0">
                <a:latin typeface="Courier New" panose="02070309020205020404" pitchFamily="49" charset="0"/>
              </a:rPr>
              <a:t>file = open(</a:t>
            </a:r>
            <a:r>
              <a:rPr lang="en-US" sz="3000" b="1" dirty="0" smtClean="0">
                <a:latin typeface="Courier New" panose="02070309020205020404" pitchFamily="49" charset="0"/>
              </a:rPr>
              <a:t>"</a:t>
            </a:r>
            <a:r>
              <a:rPr lang="en-US" sz="3000" b="1" dirty="0">
                <a:latin typeface="Courier New" panose="02070309020205020404" pitchFamily="49" charset="0"/>
              </a:rPr>
              <a:t>data/readme.txt</a:t>
            </a:r>
            <a:r>
              <a:rPr lang="en-US" sz="3000" b="1" dirty="0" smtClean="0">
                <a:latin typeface="Courier New" panose="02070309020205020404" pitchFamily="49" charset="0"/>
              </a:rPr>
              <a:t>"</a:t>
            </a:r>
            <a:r>
              <a:rPr lang="en-US" sz="3000" dirty="0" smtClean="0">
                <a:latin typeface="Courier New" panose="02070309020205020404" pitchFamily="49" charset="0"/>
              </a:rPr>
              <a:t>)</a:t>
            </a:r>
            <a:endParaRPr lang="en-US" sz="3000" dirty="0"/>
          </a:p>
          <a:p>
            <a:pPr lvl="1">
              <a:buNone/>
              <a:tabLst>
                <a:tab pos="3429000" algn="l"/>
              </a:tabLst>
            </a:pPr>
            <a:r>
              <a:rPr lang="en-US" sz="3000" dirty="0" smtClean="0"/>
              <a:t>	If our program is in	</a:t>
            </a:r>
            <a:r>
              <a:rPr lang="en-US" sz="3000" dirty="0" smtClean="0">
                <a:latin typeface="Courier New" panose="02070309020205020404" pitchFamily="49" charset="0"/>
              </a:rPr>
              <a:t>H:/hw6</a:t>
            </a:r>
            <a:r>
              <a:rPr lang="en-US" sz="3000" dirty="0" smtClean="0"/>
              <a:t> ,</a:t>
            </a:r>
            <a:br>
              <a:rPr lang="en-US" sz="3000" dirty="0" smtClean="0"/>
            </a:br>
            <a:r>
              <a:rPr lang="en-US" sz="3000" dirty="0" smtClean="0">
                <a:latin typeface="Courier New" panose="02070309020205020404" pitchFamily="49" charset="0"/>
              </a:rPr>
              <a:t>open </a:t>
            </a:r>
            <a:r>
              <a:rPr lang="en-US" sz="3000" dirty="0" smtClean="0"/>
              <a:t>will look for 	</a:t>
            </a:r>
            <a:r>
              <a:rPr lang="en-US" sz="3000" dirty="0" smtClean="0">
                <a:latin typeface="Courier New" panose="02070309020205020404" pitchFamily="49" charset="0"/>
              </a:rPr>
              <a:t>H:/hw6/data/readme.txt</a:t>
            </a:r>
          </a:p>
        </p:txBody>
      </p:sp>
    </p:spTree>
    <p:extLst>
      <p:ext uri="{BB962C8B-B14F-4D97-AF65-F5344CB8AC3E}">
        <p14:creationId xmlns:p14="http://schemas.microsoft.com/office/powerpoint/2010/main" val="3283784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input question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We have a  file </a:t>
            </a:r>
            <a:r>
              <a:rPr lang="en-US" dirty="0" smtClean="0">
                <a:latin typeface="Courier New" panose="02070309020205020404" pitchFamily="49" charset="0"/>
              </a:rPr>
              <a:t>weather.txt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Write a program that prints the change in temperature between each pair of neighboring days.</a:t>
            </a:r>
            <a:endParaRPr lang="en-US" sz="1500" u="sng" dirty="0"/>
          </a:p>
          <a:p>
            <a:pPr lvl="1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16.2 to 23.5, change = 7.3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23.5 to 19.1, change = -4.4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19.1 to 7.4, change = -11.7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7.4 to 22.8, change = 15.4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22.8 to 18.5, change = -4.3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18.5 to -1.8, change = -20.3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-1.8 to 14.9, change = 16.7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0" y="522514"/>
            <a:ext cx="2311121" cy="2093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16.2 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23.5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19.1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7.4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22.8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18.5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-1.8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anose="02070309020205020404" pitchFamily="49" charset="0"/>
              </a:rPr>
              <a:t>14.9</a:t>
            </a:r>
          </a:p>
        </p:txBody>
      </p:sp>
    </p:spTree>
    <p:extLst>
      <p:ext uri="{BB962C8B-B14F-4D97-AF65-F5344CB8AC3E}">
        <p14:creationId xmlns:p14="http://schemas.microsoft.com/office/powerpoint/2010/main" val="443023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 input answer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928420" cy="435133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Displays changes in temperature from data in an input file.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main():</a:t>
            </a:r>
          </a:p>
          <a:p>
            <a:pPr marL="342900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   </a:t>
            </a:r>
            <a:r>
              <a:rPr lang="en-US" sz="1800" dirty="0" smtClean="0">
                <a:latin typeface="Courier New" panose="02070309020205020404" pitchFamily="49" charset="0"/>
              </a:rPr>
              <a:t>with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open</a:t>
            </a:r>
            <a:r>
              <a:rPr lang="en-US" sz="1800" b="1" dirty="0" smtClean="0">
                <a:latin typeface="Courier New" panose="02070309020205020404" pitchFamily="49" charset="0"/>
              </a:rPr>
              <a:t>("weather.txt</a:t>
            </a:r>
            <a:r>
              <a:rPr lang="en-US" sz="1800" b="1" dirty="0" smtClean="0">
                <a:latin typeface="Courier New" panose="02070309020205020404" pitchFamily="49" charset="0"/>
              </a:rPr>
              <a:t>")</a:t>
            </a:r>
            <a:r>
              <a:rPr lang="en-US" sz="1800" dirty="0" smtClean="0">
                <a:latin typeface="Courier New" panose="02070309020205020404" pitchFamily="49" charset="0"/>
              </a:rPr>
              <a:t>) as file:</a:t>
            </a:r>
            <a:endParaRPr lang="en-US" sz="1800" dirty="0" smtClean="0">
              <a:latin typeface="Courier New" panose="02070309020205020404" pitchFamily="49" charset="0"/>
            </a:endParaRP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4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lines = </a:t>
            </a:r>
            <a:r>
              <a:rPr lang="en-US" sz="1800" b="1" dirty="0" err="1" smtClean="0">
                <a:latin typeface="Courier New" panose="02070309020205020404" pitchFamily="49" charset="0"/>
              </a:rPr>
              <a:t>input.readlines</a:t>
            </a:r>
            <a:r>
              <a:rPr lang="en-US" sz="1800" b="1" dirty="0" smtClean="0">
                <a:latin typeface="Courier New" panose="02070309020205020404" pitchFamily="49" charset="0"/>
              </a:rPr>
              <a:t>()</a:t>
            </a: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 = float(</a:t>
            </a:r>
            <a:r>
              <a:rPr lang="en-US" sz="1800" b="1" dirty="0" smtClean="0">
                <a:latin typeface="Courier New" panose="02070309020205020404" pitchFamily="49" charset="0"/>
              </a:rPr>
              <a:t>lines[0])       </a:t>
            </a: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fencepost</a:t>
            </a: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endParaRPr lang="en-US" sz="1800" dirty="0" smtClean="0">
              <a:latin typeface="Courier New" panose="02070309020205020404" pitchFamily="49" charset="0"/>
            </a:endParaRP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for </a:t>
            </a:r>
            <a:r>
              <a:rPr lang="en-US" sz="1800" dirty="0" err="1" smtClean="0">
                <a:latin typeface="Courier New" panose="02070309020205020404" pitchFamily="49" charset="0"/>
              </a:rPr>
              <a:t>i</a:t>
            </a:r>
            <a:r>
              <a:rPr lang="en-US" sz="1800" dirty="0" smtClean="0">
                <a:latin typeface="Courier New" panose="02070309020205020404" pitchFamily="49" charset="0"/>
              </a:rPr>
              <a:t> in range(1, </a:t>
            </a:r>
            <a:r>
              <a:rPr lang="en-US" sz="1800" dirty="0" err="1" smtClean="0">
                <a:latin typeface="Courier New" panose="02070309020205020404" pitchFamily="49" charset="0"/>
              </a:rPr>
              <a:t>len</a:t>
            </a:r>
            <a:r>
              <a:rPr lang="en-US" sz="1800" dirty="0" smtClean="0">
                <a:latin typeface="Courier New" panose="02070309020205020404" pitchFamily="49" charset="0"/>
              </a:rPr>
              <a:t>(lines)):</a:t>
            </a:r>
            <a:endParaRPr lang="en-US" sz="1800" dirty="0">
              <a:latin typeface="Courier New" panose="02070309020205020404" pitchFamily="49" charset="0"/>
            </a:endParaRP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    next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float(</a:t>
            </a:r>
            <a:r>
              <a:rPr lang="en-US" sz="1800" b="1" dirty="0" smtClean="0">
                <a:latin typeface="Courier New" panose="02070309020205020404" pitchFamily="49" charset="0"/>
              </a:rPr>
              <a:t>lines[</a:t>
            </a:r>
            <a:r>
              <a:rPr lang="en-US" sz="1800" b="1" dirty="0" err="1" smtClean="0">
                <a:latin typeface="Courier New" panose="02070309020205020404" pitchFamily="49" charset="0"/>
              </a:rPr>
              <a:t>i</a:t>
            </a:r>
            <a:r>
              <a:rPr lang="en-US" sz="1800" b="1" dirty="0" smtClean="0">
                <a:latin typeface="Courier New" panose="02070309020205020404" pitchFamily="49" charset="0"/>
              </a:rPr>
              <a:t>])</a:t>
            </a:r>
            <a:endParaRPr lang="en-US" sz="1800" dirty="0">
              <a:latin typeface="Courier New" panose="02070309020205020404" pitchFamily="49" charset="0"/>
            </a:endParaRP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 smtClean="0">
                <a:latin typeface="Courier New" panose="02070309020205020404" pitchFamily="49" charset="0"/>
              </a:rPr>
              <a:t>        print(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, "to", next,  </a:t>
            </a:r>
            <a:r>
              <a:rPr lang="en-US" sz="1800" dirty="0">
                <a:latin typeface="Courier New" panose="02070309020205020404" pitchFamily="49" charset="0"/>
              </a:rPr>
              <a:t>", change </a:t>
            </a:r>
            <a:r>
              <a:rPr lang="en-US" sz="1800" dirty="0" smtClean="0">
                <a:latin typeface="Courier New" panose="02070309020205020404" pitchFamily="49" charset="0"/>
              </a:rPr>
              <a:t>=", (next </a:t>
            </a:r>
            <a:r>
              <a:rPr lang="en-US" sz="1800" dirty="0">
                <a:latin typeface="Courier New" panose="02070309020205020404" pitchFamily="49" charset="0"/>
              </a:rPr>
              <a:t>- </a:t>
            </a:r>
            <a:r>
              <a:rPr lang="en-US" sz="1800" dirty="0" err="1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))</a:t>
            </a:r>
            <a:endParaRPr lang="en-US" sz="1800" dirty="0">
              <a:latin typeface="Courier New" panose="02070309020205020404" pitchFamily="49" charset="0"/>
            </a:endParaRPr>
          </a:p>
          <a:p>
            <a:pPr marL="800100" lvl="1" indent="-342900">
              <a:lnSpc>
                <a:spcPct val="75000"/>
              </a:lnSpc>
              <a:buNone/>
              <a:tabLst>
                <a:tab pos="4575175" algn="l"/>
              </a:tabLst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err="1" smtClean="0">
                <a:latin typeface="Courier New" panose="02070309020205020404" pitchFamily="49" charset="0"/>
              </a:rPr>
              <a:t>prev</a:t>
            </a:r>
            <a:r>
              <a:rPr lang="en-US" sz="1800" dirty="0" smtClean="0">
                <a:latin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next</a:t>
            </a:r>
            <a:endParaRPr lang="en-US" sz="18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702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Gas prices question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Write a program that reads a file </a:t>
            </a:r>
            <a:r>
              <a:rPr lang="en-US" dirty="0" smtClean="0">
                <a:latin typeface="Courier New" panose="02070309020205020404" pitchFamily="49" charset="0"/>
              </a:rPr>
              <a:t>gasprices.txt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/>
              <a:t>Format: </a:t>
            </a:r>
            <a:r>
              <a:rPr lang="en-US" i="1" dirty="0" smtClean="0"/>
              <a:t>Belgium $/gal   US $/gal   date …</a:t>
            </a:r>
            <a:endParaRPr lang="en-US" sz="800" i="1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8.20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3/21/11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8.08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3.84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3/28/11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The program should print the average gas price over all data in the file for both countries: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Belgium average: 8.3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USA average: 3.9</a:t>
            </a:r>
          </a:p>
        </p:txBody>
      </p:sp>
    </p:spTree>
    <p:extLst>
      <p:ext uri="{BB962C8B-B14F-4D97-AF65-F5344CB8AC3E}">
        <p14:creationId xmlns:p14="http://schemas.microsoft.com/office/powerpoint/2010/main" val="1798245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+mn-lt"/>
              </a:rPr>
              <a:t>Multiple tokens on one line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452176" y="1316335"/>
            <a:ext cx="11555604" cy="2230734"/>
          </a:xfrm>
        </p:spPr>
        <p:txBody>
          <a:bodyPr>
            <a:noAutofit/>
          </a:bodyPr>
          <a:lstStyle/>
          <a:p>
            <a:pPr>
              <a:buNone/>
              <a:tabLst>
                <a:tab pos="3884613" algn="l"/>
              </a:tabLst>
            </a:pPr>
            <a:r>
              <a:rPr lang="en-US" sz="3000" dirty="0" smtClean="0"/>
              <a:t>You can use </a:t>
            </a:r>
            <a:r>
              <a:rPr lang="en-US" sz="3000" dirty="0" smtClean="0">
                <a:latin typeface="Courier"/>
              </a:rPr>
              <a:t>read</a:t>
            </a:r>
            <a:r>
              <a:rPr lang="en-US" sz="3000" dirty="0" smtClean="0"/>
              <a:t> to read the whole file into a string and the  </a:t>
            </a:r>
            <a:r>
              <a:rPr lang="en-US" sz="3000" dirty="0" smtClean="0">
                <a:latin typeface="Courier"/>
              </a:rPr>
              <a:t>split</a:t>
            </a:r>
            <a:r>
              <a:rPr lang="en-US" sz="3000" dirty="0"/>
              <a:t> </a:t>
            </a:r>
            <a:r>
              <a:rPr lang="en-US" sz="3000" dirty="0" smtClean="0"/>
              <a:t>function to break a file apart 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()	</a:t>
            </a:r>
            <a:r>
              <a:rPr lang="en-US" sz="3000" dirty="0">
                <a:latin typeface="Courier New" panose="02070309020205020404" pitchFamily="49" charset="0"/>
              </a:rPr>
              <a:t> </a:t>
            </a:r>
            <a:r>
              <a:rPr lang="en-US" sz="3000" dirty="0" smtClean="0">
                <a:latin typeface="Courier New" panose="02070309020205020404" pitchFamily="49" charset="0"/>
              </a:rPr>
              <a:t>  - </a:t>
            </a:r>
            <a:r>
              <a:rPr lang="en-US" sz="3000" dirty="0" smtClean="0"/>
              <a:t>splits a string on blank space</a:t>
            </a:r>
          </a:p>
          <a:p>
            <a:pPr>
              <a:tabLst>
                <a:tab pos="3884613" algn="l"/>
              </a:tabLst>
            </a:pPr>
            <a:r>
              <a:rPr lang="en-US" sz="3000" b="1" dirty="0" err="1" smtClean="0"/>
              <a:t>str</a:t>
            </a:r>
            <a:r>
              <a:rPr lang="en-US" sz="3000" dirty="0" err="1" smtClean="0">
                <a:latin typeface="Courier New" panose="02070309020205020404" pitchFamily="49" charset="0"/>
              </a:rPr>
              <a:t>.split</a:t>
            </a:r>
            <a:r>
              <a:rPr lang="en-US" sz="3000" dirty="0" smtClean="0">
                <a:latin typeface="Courier New" panose="02070309020205020404" pitchFamily="49" charset="0"/>
              </a:rPr>
              <a:t>(</a:t>
            </a:r>
            <a:r>
              <a:rPr lang="en-US" sz="3000" b="1" dirty="0" err="1" smtClean="0"/>
              <a:t>other_str</a:t>
            </a:r>
            <a:r>
              <a:rPr lang="en-US" sz="3000" dirty="0" smtClean="0">
                <a:latin typeface="Courier New" panose="02070309020205020404" pitchFamily="49" charset="0"/>
              </a:rPr>
              <a:t>)</a:t>
            </a:r>
            <a:r>
              <a:rPr lang="en-US" sz="3000" dirty="0">
                <a:latin typeface="Courier New" panose="02070309020205020404" pitchFamily="49" charset="0"/>
              </a:rPr>
              <a:t>	- </a:t>
            </a:r>
            <a:r>
              <a:rPr lang="en-US" sz="3000" dirty="0"/>
              <a:t>splits a string on </a:t>
            </a:r>
            <a:r>
              <a:rPr lang="en-US" sz="3000" dirty="0" smtClean="0"/>
              <a:t>occurrences of the</a:t>
            </a:r>
          </a:p>
          <a:p>
            <a:pPr marL="0" indent="0">
              <a:spcBef>
                <a:spcPts val="0"/>
              </a:spcBef>
              <a:buNone/>
              <a:tabLst>
                <a:tab pos="3884613" algn="l"/>
              </a:tabLst>
            </a:pPr>
            <a:r>
              <a:rPr lang="en-US" sz="3000" dirty="0"/>
              <a:t>	</a:t>
            </a:r>
            <a:r>
              <a:rPr lang="en-US" sz="3000" dirty="0" smtClean="0"/>
              <a:t>	      other string</a:t>
            </a:r>
            <a:endParaRPr lang="en-US" sz="3000" dirty="0"/>
          </a:p>
          <a:p>
            <a:pPr>
              <a:tabLst>
                <a:tab pos="3884613" algn="l"/>
              </a:tabLst>
            </a:pPr>
            <a:endParaRPr lang="en-US" sz="3000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127529" y="3951513"/>
            <a:ext cx="8204898" cy="267765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182880" tIns="91440" rIns="182880" bIns="91440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Tahoma" panose="020B0604030504040204" pitchFamily="34" charset="0"/>
                <a:ea typeface="ヒラギノ角ゴ Pro W3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open("hours.txt")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 smtClean="0">
                <a:latin typeface="Courier New" panose="02070309020205020404" pitchFamily="49" charset="0"/>
              </a:rPr>
              <a:t>text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f.read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'</a:t>
            </a:r>
            <a:r>
              <a:rPr lang="nb-NO" sz="3000" dirty="0" smtClean="0">
                <a:latin typeface="Courier New" panose="02070309020205020404" pitchFamily="49" charset="0"/>
              </a:rPr>
              <a:t>1 2\n45 6\n'</a:t>
            </a:r>
            <a:endParaRPr lang="nb-NO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3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&gt;&gt;&gt; </a:t>
            </a:r>
            <a:r>
              <a:rPr lang="en-US" sz="3000" b="1" dirty="0">
                <a:latin typeface="Courier New" panose="02070309020205020404" pitchFamily="49" charset="0"/>
              </a:rPr>
              <a:t>f = </a:t>
            </a:r>
            <a:r>
              <a:rPr lang="en-US" sz="3000" b="1" dirty="0" err="1" smtClean="0">
                <a:latin typeface="Courier New" panose="02070309020205020404" pitchFamily="49" charset="0"/>
              </a:rPr>
              <a:t>text.split</a:t>
            </a:r>
            <a:r>
              <a:rPr lang="en-US" sz="3000" b="1" dirty="0" smtClean="0">
                <a:latin typeface="Courier New" panose="02070309020205020404" pitchFamily="49" charset="0"/>
              </a:rPr>
              <a:t>()</a:t>
            </a:r>
            <a:endParaRPr lang="en-US" sz="3000" b="1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3000" dirty="0">
                <a:latin typeface="Courier New" panose="02070309020205020404" pitchFamily="49" charset="0"/>
              </a:rPr>
              <a:t>['</a:t>
            </a:r>
            <a:r>
              <a:rPr lang="nb-NO" sz="3000" dirty="0" smtClean="0">
                <a:latin typeface="Courier New" panose="02070309020205020404" pitchFamily="49" charset="0"/>
              </a:rPr>
              <a:t>1', '2', '45', '6']</a:t>
            </a:r>
            <a:endParaRPr lang="en-US" sz="3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980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Looping through a file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result of </a:t>
            </a:r>
            <a:r>
              <a:rPr lang="en-US" sz="3200" dirty="0" smtClean="0">
                <a:latin typeface="Courier"/>
              </a:rPr>
              <a:t>split</a:t>
            </a:r>
            <a:r>
              <a:rPr lang="en-US" sz="3200" dirty="0" smtClean="0"/>
              <a:t> can be used in a </a:t>
            </a:r>
            <a:r>
              <a:rPr lang="en-US" sz="3200" dirty="0" smtClean="0">
                <a:latin typeface="Courier New" panose="02070309020205020404" pitchFamily="49" charset="0"/>
              </a:rPr>
              <a:t>for</a:t>
            </a:r>
            <a:r>
              <a:rPr lang="en-US" sz="3200" dirty="0" smtClean="0"/>
              <a:t> ... </a:t>
            </a:r>
            <a:r>
              <a:rPr lang="en-US" sz="3200" dirty="0" smtClean="0">
                <a:latin typeface="Courier New" panose="02070309020205020404" pitchFamily="49" charset="0"/>
              </a:rPr>
              <a:t>in</a:t>
            </a:r>
            <a:r>
              <a:rPr lang="en-US" sz="3200" dirty="0" smtClean="0"/>
              <a:t> loop</a:t>
            </a:r>
          </a:p>
          <a:p>
            <a:pPr>
              <a:buNone/>
            </a:pPr>
            <a:endParaRPr lang="en-US" sz="3200" dirty="0" smtClean="0">
              <a:latin typeface="Courier New" panose="02070309020205020404" pitchFamily="49" charset="0"/>
            </a:endParaRPr>
          </a:p>
          <a:p>
            <a:r>
              <a:rPr lang="en-US" sz="3200" dirty="0" smtClean="0"/>
              <a:t>A template for reading files in Python:</a:t>
            </a: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endParaRPr lang="en-US" sz="3200" dirty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with open</a:t>
            </a:r>
            <a:r>
              <a:rPr lang="en-US" sz="3200" dirty="0" smtClean="0">
                <a:latin typeface="Courier New" panose="02070309020205020404" pitchFamily="49" charset="0"/>
              </a:rPr>
              <a:t>("</a:t>
            </a:r>
            <a:r>
              <a:rPr lang="en-US" sz="3200" b="1" dirty="0"/>
              <a:t>filename</a:t>
            </a:r>
            <a:r>
              <a:rPr lang="en-US" sz="3200" dirty="0" smtClean="0">
                <a:latin typeface="Courier New" panose="02070309020205020404" pitchFamily="49" charset="0"/>
              </a:rPr>
              <a:t>") as file:</a:t>
            </a:r>
            <a:endParaRPr lang="en-US" sz="3200" dirty="0" smtClean="0">
              <a:latin typeface="Courier New" panose="02070309020205020404" pitchFamily="49" charset="0"/>
            </a:endParaRP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    text </a:t>
            </a:r>
            <a:r>
              <a:rPr lang="en-US" sz="3200" dirty="0" smtClean="0">
                <a:latin typeface="Courier New" panose="02070309020205020404" pitchFamily="49" charset="0"/>
              </a:rPr>
              <a:t>= </a:t>
            </a:r>
            <a:r>
              <a:rPr lang="en-US" sz="3200" dirty="0" err="1" smtClean="0">
                <a:latin typeface="Courier New" panose="02070309020205020404" pitchFamily="49" charset="0"/>
              </a:rPr>
              <a:t>file.read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    text </a:t>
            </a:r>
            <a:r>
              <a:rPr lang="en-US" sz="3200" dirty="0" smtClean="0">
                <a:latin typeface="Courier New" panose="02070309020205020404" pitchFamily="49" charset="0"/>
              </a:rPr>
              <a:t>= </a:t>
            </a:r>
            <a:r>
              <a:rPr lang="en-US" sz="3200" dirty="0" err="1" smtClean="0">
                <a:latin typeface="Courier New" panose="02070309020205020404" pitchFamily="49" charset="0"/>
              </a:rPr>
              <a:t>text.split</a:t>
            </a:r>
            <a:r>
              <a:rPr lang="en-US" sz="3200" dirty="0" smtClean="0">
                <a:latin typeface="Courier New" panose="02070309020205020404" pitchFamily="49" charset="0"/>
              </a:rPr>
              <a:t>()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    for </a:t>
            </a:r>
            <a:r>
              <a:rPr lang="en-US" sz="3200" dirty="0" smtClean="0">
                <a:latin typeface="Courier New" panose="02070309020205020404" pitchFamily="49" charset="0"/>
              </a:rPr>
              <a:t>line in text:</a:t>
            </a:r>
          </a:p>
          <a:p>
            <a:pPr>
              <a:buNone/>
            </a:pPr>
            <a:r>
              <a:rPr lang="en-US" sz="3200" dirty="0" smtClean="0">
                <a:latin typeface="Courier New" panose="02070309020205020404" pitchFamily="49" charset="0"/>
              </a:rPr>
              <a:t>	   </a:t>
            </a:r>
            <a:r>
              <a:rPr lang="en-US" sz="3200" dirty="0" smtClean="0">
                <a:latin typeface="Courier New" panose="02070309020205020404" pitchFamily="49" charset="0"/>
              </a:rPr>
              <a:t>    </a:t>
            </a:r>
            <a:r>
              <a:rPr lang="en-US" sz="3200" b="1" dirty="0" smtClean="0"/>
              <a:t>statements</a:t>
            </a:r>
            <a:endParaRPr lang="en-US" sz="3200" b="1" dirty="0" smtClean="0"/>
          </a:p>
          <a:p>
            <a:pPr>
              <a:tabLst>
                <a:tab pos="3884613" algn="l"/>
              </a:tabLst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7502158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1382</Words>
  <Application>Microsoft Office PowerPoint</Application>
  <PresentationFormat>Widescreen</PresentationFormat>
  <Paragraphs>283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MS PGothic</vt:lpstr>
      <vt:lpstr>Arial</vt:lpstr>
      <vt:lpstr>Calibri</vt:lpstr>
      <vt:lpstr>Calibri Light</vt:lpstr>
      <vt:lpstr>Courier</vt:lpstr>
      <vt:lpstr>Courier New</vt:lpstr>
      <vt:lpstr>Tahoma</vt:lpstr>
      <vt:lpstr>Times New Roman</vt:lpstr>
      <vt:lpstr>Verdana</vt:lpstr>
      <vt:lpstr>Wingdings 2</vt:lpstr>
      <vt:lpstr>ヒラギノ角ゴ Pro W3</vt:lpstr>
      <vt:lpstr>Office Theme</vt:lpstr>
      <vt:lpstr>Building Python Programs</vt:lpstr>
      <vt:lpstr>File Input/output (I/O)</vt:lpstr>
      <vt:lpstr>File Input/output (I/O) - Better Style</vt:lpstr>
      <vt:lpstr>File paths</vt:lpstr>
      <vt:lpstr>File input question</vt:lpstr>
      <vt:lpstr>File input answer</vt:lpstr>
      <vt:lpstr>Gas prices question</vt:lpstr>
      <vt:lpstr>Multiple tokens on one line</vt:lpstr>
      <vt:lpstr>Looping through a file</vt:lpstr>
      <vt:lpstr>Gas prices solution</vt:lpstr>
      <vt:lpstr>Hours question</vt:lpstr>
      <vt:lpstr>Line-based file processing</vt:lpstr>
      <vt:lpstr>Hours answer</vt:lpstr>
      <vt:lpstr>IMDb movies problem</vt:lpstr>
      <vt:lpstr>"Chaining"</vt:lpstr>
      <vt:lpstr>Bad IMDb "chained" code 1</vt:lpstr>
      <vt:lpstr>Bad IMDb "chained" code 2</vt:lpstr>
      <vt:lpstr>Better IMDb answer 1</vt:lpstr>
      <vt:lpstr>Better IMDb answer 2</vt:lpstr>
      <vt:lpstr>Output to files</vt:lpstr>
      <vt:lpstr>Output to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26</cp:revision>
  <dcterms:created xsi:type="dcterms:W3CDTF">2016-09-27T15:25:34Z</dcterms:created>
  <dcterms:modified xsi:type="dcterms:W3CDTF">2018-10-13T06:44:31Z</dcterms:modified>
</cp:coreProperties>
</file>