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81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311" r:id="rId15"/>
    <p:sldId id="310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326" r:id="rId24"/>
    <p:sldId id="313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4" r:id="rId36"/>
    <p:sldId id="325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92" d="100"/>
          <a:sy n="192" d="100"/>
        </p:scale>
        <p:origin x="-1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6DD23-07CB-4A59-8605-92B880048640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0B1DB-D825-4C6D-BCF3-963F8C75A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0192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495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5823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9023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682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268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0431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825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Note that == tests equality, not = .  The = is used for the assignment operator!</a:t>
            </a:r>
          </a:p>
        </p:txBody>
      </p:sp>
    </p:spTree>
    <p:extLst>
      <p:ext uri="{BB962C8B-B14F-4D97-AF65-F5344CB8AC3E}">
        <p14:creationId xmlns:p14="http://schemas.microsoft.com/office/powerpoint/2010/main" xmlns="" val="313984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08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6127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</a:rPr>
              <a:t>// This program computes two people's body mass index (BMI) and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// compares them.  The code uses parameters, returns, and Scanner.</a:t>
            </a:r>
          </a:p>
          <a:p>
            <a:endParaRPr lang="en-US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import </a:t>
            </a:r>
            <a:r>
              <a:rPr lang="en-US" dirty="0" err="1" smtClean="0">
                <a:latin typeface="Arial" panose="020B0604020202020204" pitchFamily="34" charset="0"/>
              </a:rPr>
              <a:t>java.util</a:t>
            </a:r>
            <a:r>
              <a:rPr lang="en-US" smtClean="0">
                <a:latin typeface="Arial" panose="020B0604020202020204" pitchFamily="34" charset="0"/>
              </a:rPr>
              <a:t>.*;  // so that I can use Scanner</a:t>
            </a:r>
          </a:p>
          <a:p>
            <a:endParaRPr lang="en-US" smtClean="0">
              <a:latin typeface="Arial" panose="020B0604020202020204" pitchFamily="34" charset="0"/>
            </a:endParaRPr>
          </a:p>
          <a:p>
            <a:r>
              <a:rPr lang="en-US" smtClean="0">
                <a:latin typeface="Arial" panose="020B0604020202020204" pitchFamily="34" charset="0"/>
              </a:rPr>
              <a:t>public class BMI {</a:t>
            </a:r>
          </a:p>
          <a:p>
            <a:r>
              <a:rPr lang="en-US" smtClean="0">
                <a:latin typeface="Arial" panose="020B0604020202020204" pitchFamily="34" charset="0"/>
              </a:rPr>
              <a:t>    public static void main(String[] args) {</a:t>
            </a:r>
          </a:p>
          <a:p>
            <a:r>
              <a:rPr lang="en-US" smtClean="0">
                <a:latin typeface="Arial" panose="020B0604020202020204" pitchFamily="34" charset="0"/>
              </a:rPr>
              <a:t>        System.out.println("This program reads in data for two people and");</a:t>
            </a:r>
          </a:p>
          <a:p>
            <a:r>
              <a:rPr lang="en-US" smtClean="0">
                <a:latin typeface="Arial" panose="020B0604020202020204" pitchFamily="34" charset="0"/>
              </a:rPr>
              <a:t>        System.out.println("computes their body mass index (BMI)");</a:t>
            </a:r>
          </a:p>
          <a:p>
            <a:r>
              <a:rPr lang="en-US" smtClean="0">
                <a:latin typeface="Arial" panose="020B0604020202020204" pitchFamily="34" charset="0"/>
              </a:rPr>
              <a:t>        System.out.println();</a:t>
            </a:r>
          </a:p>
          <a:p>
            <a:r>
              <a:rPr lang="en-US" smtClean="0">
                <a:latin typeface="Arial" panose="020B0604020202020204" pitchFamily="34" charset="0"/>
              </a:rPr>
              <a:t>        </a:t>
            </a:r>
          </a:p>
          <a:p>
            <a:r>
              <a:rPr lang="en-US" smtClean="0">
                <a:latin typeface="Arial" panose="020B0604020202020204" pitchFamily="34" charset="0"/>
              </a:rPr>
              <a:t>        // finish me!</a:t>
            </a:r>
          </a:p>
          <a:p>
            <a:r>
              <a:rPr lang="en-US" smtClean="0">
                <a:latin typeface="Arial" panose="020B0604020202020204" pitchFamily="34" charset="0"/>
              </a:rPr>
              <a:t>        </a:t>
            </a:r>
          </a:p>
          <a:p>
            <a:r>
              <a:rPr lang="en-US" smtClean="0">
                <a:latin typeface="Arial" panose="020B0604020202020204" pitchFamily="34" charset="0"/>
              </a:rPr>
              <a:t>    }</a:t>
            </a:r>
          </a:p>
          <a:p>
            <a:r>
              <a:rPr lang="en-US" smtClean="0">
                <a:latin typeface="Arial" panose="020B0604020202020204" pitchFamily="34" charset="0"/>
              </a:rPr>
              <a:t>}</a:t>
            </a:r>
          </a:p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2597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How would we round the BMI numbers?</a:t>
            </a:r>
          </a:p>
        </p:txBody>
      </p:sp>
    </p:spTree>
    <p:extLst>
      <p:ext uri="{BB962C8B-B14F-4D97-AF65-F5344CB8AC3E}">
        <p14:creationId xmlns:p14="http://schemas.microsoft.com/office/powerpoint/2010/main" xmlns="" val="1626651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813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62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94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028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845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245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0825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264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787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893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036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655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84E6C-B701-4E5F-94BB-7A47834810EF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204B8-F275-4E1C-AE19-18EF63CA4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566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2468843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smtClean="0"/>
              <a:t>Building Python Programs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634532" y="3476737"/>
            <a:ext cx="9144000" cy="62299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3600" dirty="0" smtClean="0"/>
              <a:t>Chapter 4: Conditional Execution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9034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Which nested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?</a:t>
            </a:r>
          </a:p>
        </p:txBody>
      </p:sp>
      <p:sp>
        <p:nvSpPr>
          <p:cNvPr id="68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(1) if/if/if   (2) nested if/else   (3) nested if/elif/elif</a:t>
            </a:r>
            <a:endParaRPr lang="en-US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sz="1800" dirty="0"/>
              <a:t>Whether a user is lower, middle, or upper-class based on income.</a:t>
            </a:r>
          </a:p>
          <a:p>
            <a:pPr lvl="2" eaLnBrk="1" hangingPunct="1"/>
            <a:r>
              <a:rPr lang="en-US" b="1" dirty="0" smtClean="0"/>
              <a:t>(2)	</a:t>
            </a:r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 / elif / else</a:t>
            </a:r>
            <a:br>
              <a:rPr lang="en-US" dirty="0" smtClean="0">
                <a:latin typeface="Courier New" panose="02070309020205020404" pitchFamily="49" charset="0"/>
              </a:rPr>
            </a:b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sz="1800" dirty="0"/>
              <a:t>Whether you made the dean's list (GPA ≥ 3.8) or honor roll (3.5-3.8).</a:t>
            </a:r>
          </a:p>
          <a:p>
            <a:pPr lvl="2" eaLnBrk="1" hangingPunct="1"/>
            <a:r>
              <a:rPr lang="en-US" b="1" dirty="0" smtClean="0"/>
              <a:t>(3)	</a:t>
            </a:r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 / elif</a:t>
            </a:r>
            <a:br>
              <a:rPr lang="en-US" dirty="0" smtClean="0">
                <a:latin typeface="Courier New" panose="02070309020205020404" pitchFamily="49" charset="0"/>
              </a:rPr>
            </a:b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sz="1800" dirty="0"/>
              <a:t>Whether a number is divisible by 2, 3, and/or 5.</a:t>
            </a:r>
          </a:p>
          <a:p>
            <a:pPr lvl="2" eaLnBrk="1" hangingPunct="1"/>
            <a:r>
              <a:rPr lang="en-US" b="1" dirty="0" smtClean="0"/>
              <a:t>(1)	</a:t>
            </a:r>
            <a:r>
              <a:rPr lang="en-US" dirty="0" smtClean="0"/>
              <a:t>sequential </a:t>
            </a:r>
            <a:r>
              <a:rPr lang="en-US" dirty="0" smtClean="0">
                <a:latin typeface="Courier New" panose="02070309020205020404" pitchFamily="49" charset="0"/>
              </a:rPr>
              <a:t>if / if / if</a:t>
            </a:r>
            <a:br>
              <a:rPr lang="en-US" dirty="0" smtClean="0">
                <a:latin typeface="Courier New" panose="02070309020205020404" pitchFamily="49" charset="0"/>
              </a:rPr>
            </a:b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sz="1800" dirty="0"/>
              <a:t>Computing a grade of A, B, C, D, or F based on a percentage.</a:t>
            </a:r>
          </a:p>
          <a:p>
            <a:pPr lvl="2" eaLnBrk="1" hangingPunct="1"/>
            <a:r>
              <a:rPr lang="en-US" b="1" dirty="0" smtClean="0"/>
              <a:t>(2)	</a:t>
            </a:r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 / elif / elif / elif / else</a:t>
            </a:r>
          </a:p>
        </p:txBody>
      </p:sp>
    </p:spTree>
    <p:extLst>
      <p:ext uri="{BB962C8B-B14F-4D97-AF65-F5344CB8AC3E}">
        <p14:creationId xmlns:p14="http://schemas.microsoft.com/office/powerpoint/2010/main" xmlns="" val="1768898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question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838200" y="1336430"/>
            <a:ext cx="10515600" cy="568736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	Write a program that produces output like the following:</a:t>
            </a: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This program reads data for two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people and computes their basal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metabolic rate and burn rate.</a:t>
            </a:r>
          </a:p>
          <a:p>
            <a:pPr lvl="1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Enter next person's information: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height (in inches)? </a:t>
            </a:r>
            <a:r>
              <a:rPr lang="en-US" sz="1600" b="1" u="sng" dirty="0">
                <a:latin typeface="Courier New" panose="02070309020205020404" pitchFamily="49" charset="0"/>
              </a:rPr>
              <a:t>73.5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weight (in pounds)? </a:t>
            </a:r>
            <a:r>
              <a:rPr lang="en-US" sz="1600" b="1" u="sng" dirty="0">
                <a:latin typeface="Courier New" panose="02070309020205020404" pitchFamily="49" charset="0"/>
              </a:rPr>
              <a:t>230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age (in years)? </a:t>
            </a:r>
            <a:r>
              <a:rPr lang="en-US" sz="1600" b="1" u="sng" dirty="0">
                <a:latin typeface="Courier New" panose="02070309020205020404" pitchFamily="49" charset="0"/>
              </a:rPr>
              <a:t>35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gender (male or female)? </a:t>
            </a:r>
            <a:r>
              <a:rPr lang="en-US" sz="1600" b="1" u="sng" dirty="0">
                <a:latin typeface="Courier New" panose="02070309020205020404" pitchFamily="49" charset="0"/>
              </a:rPr>
              <a:t>male</a:t>
            </a:r>
          </a:p>
          <a:p>
            <a:pPr lvl="1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Enter next person's information: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height (in inches)? </a:t>
            </a:r>
            <a:r>
              <a:rPr lang="en-US" sz="1600" b="1" u="sng" dirty="0">
                <a:latin typeface="Courier New" panose="02070309020205020404" pitchFamily="49" charset="0"/>
              </a:rPr>
              <a:t>71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weight (in pounds)? </a:t>
            </a:r>
            <a:r>
              <a:rPr lang="en-US" sz="1600" b="1" u="sng" dirty="0">
                <a:latin typeface="Courier New" panose="02070309020205020404" pitchFamily="49" charset="0"/>
              </a:rPr>
              <a:t>220.5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age (in years)?</a:t>
            </a:r>
            <a:r>
              <a:rPr lang="en-US" sz="1600" b="1" u="sng" dirty="0">
                <a:latin typeface="Courier New" panose="02070309020205020404" pitchFamily="49" charset="0"/>
              </a:rPr>
              <a:t> 20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gender (male or female)? </a:t>
            </a:r>
            <a:r>
              <a:rPr lang="en-US" sz="1600" b="1" u="sng" dirty="0">
                <a:latin typeface="Courier New" panose="02070309020205020404" pitchFamily="49" charset="0"/>
              </a:rPr>
              <a:t>female</a:t>
            </a:r>
          </a:p>
          <a:p>
            <a:pPr lvl="1">
              <a:lnSpc>
                <a:spcPct val="60000"/>
              </a:lnSpc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Person #1 basal metabolic rate = 2042.3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high resting burn rate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Person #2 basal metabolic rate = 1868.4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moderate resting burn rate</a:t>
            </a:r>
          </a:p>
        </p:txBody>
      </p:sp>
      <p:graphicFrame>
        <p:nvGraphicFramePr>
          <p:cNvPr id="71682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8984858"/>
              </p:ext>
            </p:extLst>
          </p:nvPr>
        </p:nvGraphicFramePr>
        <p:xfrm>
          <a:off x="7686501" y="4786978"/>
          <a:ext cx="3054350" cy="1284332"/>
        </p:xfrm>
        <a:graphic>
          <a:graphicData uri="http://schemas.openxmlformats.org/drawingml/2006/table">
            <a:tbl>
              <a:tblPr/>
              <a:tblGrid>
                <a:gridCol w="1420813"/>
                <a:gridCol w="1633537"/>
              </a:tblGrid>
              <a:tr h="310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BMR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Burn Level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below 12000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low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1200 to 2000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moderate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9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above 2000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high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70" marB="456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2879" y="1939332"/>
            <a:ext cx="475287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Basal Metabolic Rate Formula:</a:t>
            </a:r>
          </a:p>
          <a:p>
            <a:endParaRPr lang="en-US" dirty="0"/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male BMR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4.54545 x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(weight in lb) +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15.875 x (height in inches) - 5 x (age in years) +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female BMR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4.54545 x (weight in lb) + 15.875 x (height in inches) - 5 x (age in years)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- 161</a:t>
            </a:r>
          </a:p>
        </p:txBody>
      </p:sp>
    </p:spTree>
    <p:extLst>
      <p:ext uri="{BB962C8B-B14F-4D97-AF65-F5344CB8AC3E}">
        <p14:creationId xmlns:p14="http://schemas.microsoft.com/office/powerpoint/2010/main" xmlns="" val="202557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answer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This program finds the basal metabolic rate (BMR) for two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individuals. This variation includes several functions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other than main.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introduces the program to the user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give_intro</a:t>
            </a:r>
            <a:r>
              <a:rPr lang="en-US" sz="1400" dirty="0">
                <a:latin typeface="Courier New" panose="02070309020205020404" pitchFamily="49" charset="0"/>
              </a:rPr>
              <a:t>():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print("This program reads data for two")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print("people and computes their basal")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print("metabolic rate and burn rate.")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prompts for one person's statistics, returning the BMI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get_bmr</a:t>
            </a:r>
            <a:r>
              <a:rPr lang="en-US" sz="1400" dirty="0">
                <a:latin typeface="Courier New" panose="02070309020205020404" pitchFamily="49" charset="0"/>
              </a:rPr>
              <a:t>(person):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print("Enter person", person, "information:")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height = float(input("height (in inches)? "))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weight = float(input("weight (in pounds)? "))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age = float(input("age (in years)? "))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gender = input("gender (male or female)? 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</a:rPr>
              <a:t>bmr_for</a:t>
            </a:r>
            <a:r>
              <a:rPr lang="en-US" sz="1400" dirty="0">
                <a:latin typeface="Courier New" panose="02070309020205020404" pitchFamily="49" charset="0"/>
              </a:rPr>
              <a:t>(height, weight, age, gender)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return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 smtClean="0">
                <a:latin typeface="Courier New" panose="02070309020205020404" pitchFamily="49" charset="0"/>
              </a:rPr>
              <a:t>   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xmlns="" val="1305117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</a:t>
            </a:r>
            <a:r>
              <a:rPr lang="en-US" smtClean="0">
                <a:latin typeface="Courier New" panose="02070309020205020404" pitchFamily="49" charset="0"/>
              </a:rPr>
              <a:t>if/else</a:t>
            </a:r>
            <a:r>
              <a:rPr lang="en-US" smtClean="0"/>
              <a:t>, cont'd.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838200" y="1507253"/>
            <a:ext cx="10515600" cy="5194998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this function contains the basal metabolic rate formula for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converting the given height (in inches), weight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(in pounds), age (in years) and gender (male or female) into a BMR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bmr_for</a:t>
            </a:r>
            <a:r>
              <a:rPr lang="en-US" sz="1400" dirty="0">
                <a:latin typeface="Courier New" panose="02070309020205020404" pitchFamily="49" charset="0"/>
              </a:rPr>
              <a:t>(height, weight, age, gender):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= 4.54545 * weight + 15.875 * height - 5 * age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</a:rPr>
              <a:t>gender.lower</a:t>
            </a:r>
            <a:r>
              <a:rPr lang="en-US" sz="1400" dirty="0">
                <a:latin typeface="Courier New" panose="02070309020205020404" pitchFamily="49" charset="0"/>
              </a:rPr>
              <a:t>() == "male":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+= 5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else: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-= 161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return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reports the overall </a:t>
            </a:r>
            <a:r>
              <a:rPr lang="en-US" sz="14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bmr</a:t>
            </a: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 values and status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report_results</a:t>
            </a:r>
            <a:r>
              <a:rPr lang="en-US" sz="1400" dirty="0">
                <a:latin typeface="Courier New" panose="02070309020205020404" pitchFamily="49" charset="0"/>
              </a:rPr>
              <a:t>(bmr1, bmr2):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print("Person #1 basal metabolic rate =", round(bmr1, 1))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report_status</a:t>
            </a:r>
            <a:r>
              <a:rPr lang="en-US" sz="1400" dirty="0">
                <a:latin typeface="Courier New" panose="02070309020205020404" pitchFamily="49" charset="0"/>
              </a:rPr>
              <a:t>(bmr1)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print("Person #2 basal metabolic rate =", round(bmr2, 1))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report_status</a:t>
            </a:r>
            <a:r>
              <a:rPr lang="en-US" sz="1400" dirty="0">
                <a:latin typeface="Courier New" panose="02070309020205020404" pitchFamily="49" charset="0"/>
              </a:rPr>
              <a:t>(bmr2)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# reports the burn rate for the given BMR value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report_status</a:t>
            </a:r>
            <a:r>
              <a:rPr lang="en-US" sz="1400" dirty="0">
                <a:latin typeface="Courier New" panose="02070309020205020404" pitchFamily="49" charset="0"/>
              </a:rPr>
              <a:t>(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&lt; 1200: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print("low resting burn rate");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bmr</a:t>
            </a:r>
            <a:r>
              <a:rPr lang="en-US" sz="1400" dirty="0">
                <a:latin typeface="Courier New" panose="02070309020205020404" pitchFamily="49" charset="0"/>
              </a:rPr>
              <a:t> &lt;= 2000: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print("moderate resting burn rate")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else: # bmr1 &gt; 2000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    print("high resting burn rate")</a:t>
            </a:r>
          </a:p>
          <a:p>
            <a:pPr lvl="1">
              <a:lnSpc>
                <a:spcPct val="60000"/>
              </a:lnSpc>
              <a:buNone/>
            </a:pPr>
            <a:endParaRPr lang="en-US" sz="14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give_intro</a:t>
            </a:r>
            <a:r>
              <a:rPr lang="en-US" sz="14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bmr1 = </a:t>
            </a:r>
            <a:r>
              <a:rPr lang="en-US" sz="1400" dirty="0" err="1">
                <a:latin typeface="Courier New" panose="02070309020205020404" pitchFamily="49" charset="0"/>
              </a:rPr>
              <a:t>get_bmr</a:t>
            </a:r>
            <a:r>
              <a:rPr lang="en-US" sz="1400" dirty="0">
                <a:latin typeface="Courier New" panose="02070309020205020404" pitchFamily="49" charset="0"/>
              </a:rPr>
              <a:t>(1)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bmr2 = </a:t>
            </a:r>
            <a:r>
              <a:rPr lang="en-US" sz="1400" dirty="0" err="1">
                <a:latin typeface="Courier New" panose="02070309020205020404" pitchFamily="49" charset="0"/>
              </a:rPr>
              <a:t>get_bmr</a:t>
            </a:r>
            <a:r>
              <a:rPr lang="en-US" sz="1400" dirty="0">
                <a:latin typeface="Courier New" panose="02070309020205020404" pitchFamily="49" charset="0"/>
              </a:rPr>
              <a:t>(2)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print(bmr1, bmr2)</a:t>
            </a: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report_results</a:t>
            </a:r>
            <a:r>
              <a:rPr lang="en-US" sz="1400" dirty="0">
                <a:latin typeface="Courier New" panose="02070309020205020404" pitchFamily="49" charset="0"/>
              </a:rPr>
              <a:t>(bmr1, bmr2)</a:t>
            </a:r>
          </a:p>
          <a:p>
            <a:pPr lvl="1">
              <a:lnSpc>
                <a:spcPct val="60000"/>
              </a:lnSpc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None/>
            </a:pPr>
            <a:r>
              <a:rPr lang="en-US" sz="1400" dirty="0">
                <a:latin typeface="Courier New" panose="02070309020205020404" pitchFamily="49" charset="0"/>
              </a:rPr>
              <a:t>main()</a:t>
            </a:r>
            <a:endParaRPr lang="en-US" sz="1400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178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Factoring </a:t>
            </a:r>
            <a:r>
              <a:rPr lang="en-US" smtClean="0">
                <a:latin typeface="Courier New" panose="02070309020205020404" pitchFamily="49" charset="0"/>
              </a:rPr>
              <a:t>if/else</a:t>
            </a:r>
            <a:r>
              <a:rPr lang="en-US" smtClean="0"/>
              <a:t> code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/>
              <a:t>factoring</a:t>
            </a:r>
            <a:r>
              <a:rPr lang="en-US" dirty="0" smtClean="0"/>
              <a:t>: Extracting common/redundant code.</a:t>
            </a:r>
          </a:p>
          <a:p>
            <a:pPr lvl="1" eaLnBrk="1" hangingPunct="1"/>
            <a:r>
              <a:rPr lang="en-US" dirty="0" smtClean="0"/>
              <a:t>Can reduce or eliminate redundancy from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code.</a:t>
            </a:r>
          </a:p>
          <a:p>
            <a:pPr lvl="1" eaLnBrk="1" hangingPunct="1"/>
            <a:endParaRPr lang="en-US" sz="800" dirty="0"/>
          </a:p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if </a:t>
            </a:r>
            <a:r>
              <a:rPr lang="en-US" sz="1800" dirty="0" smtClean="0">
                <a:latin typeface="Courier New" panose="02070309020205020404" pitchFamily="49" charset="0"/>
              </a:rPr>
              <a:t>a </a:t>
            </a:r>
            <a:r>
              <a:rPr lang="en-US" sz="1800" dirty="0">
                <a:latin typeface="Courier New" panose="02070309020205020404" pitchFamily="49" charset="0"/>
              </a:rPr>
              <a:t>== </a:t>
            </a:r>
            <a:r>
              <a:rPr lang="en-US" sz="1800" dirty="0" smtClean="0">
                <a:latin typeface="Courier New" panose="02070309020205020404" pitchFamily="49" charset="0"/>
              </a:rPr>
              <a:t>1: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print(a)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x = </a:t>
            </a:r>
            <a:r>
              <a:rPr lang="en-US" sz="1800" dirty="0" smtClean="0">
                <a:latin typeface="Courier New" panose="02070309020205020404" pitchFamily="49" charset="0"/>
              </a:rPr>
              <a:t>3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b = b + </a:t>
            </a:r>
            <a:r>
              <a:rPr lang="en-US" sz="1800" dirty="0" smtClean="0">
                <a:latin typeface="Courier New" panose="02070309020205020404" pitchFamily="49" charset="0"/>
              </a:rPr>
              <a:t>x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elif</a:t>
            </a:r>
            <a:r>
              <a:rPr lang="en-US" sz="1800" dirty="0" smtClean="0">
                <a:latin typeface="Courier New" panose="02070309020205020404" pitchFamily="49" charset="0"/>
              </a:rPr>
              <a:t> a </a:t>
            </a:r>
            <a:r>
              <a:rPr lang="en-US" sz="1800" dirty="0">
                <a:latin typeface="Courier New" panose="02070309020205020404" pitchFamily="49" charset="0"/>
              </a:rPr>
              <a:t>== </a:t>
            </a:r>
            <a:r>
              <a:rPr lang="en-US" sz="1800" dirty="0" smtClean="0">
                <a:latin typeface="Courier New" panose="02070309020205020404" pitchFamily="49" charset="0"/>
              </a:rPr>
              <a:t>2</a:t>
            </a:r>
            <a:r>
              <a:rPr lang="en-US" sz="1800" dirty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print(a)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x = </a:t>
            </a:r>
            <a:r>
              <a:rPr lang="en-US" sz="1800" dirty="0" smtClean="0">
                <a:latin typeface="Courier New" panose="02070309020205020404" pitchFamily="49" charset="0"/>
              </a:rPr>
              <a:t>6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y = y + </a:t>
            </a:r>
            <a:r>
              <a:rPr lang="en-US" sz="1800" dirty="0" smtClean="0">
                <a:latin typeface="Courier New" panose="02070309020205020404" pitchFamily="49" charset="0"/>
              </a:rPr>
              <a:t>10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b = b + </a:t>
            </a:r>
            <a:r>
              <a:rPr lang="en-US" sz="1800" dirty="0" smtClean="0">
                <a:latin typeface="Courier New" panose="02070309020205020404" pitchFamily="49" charset="0"/>
              </a:rPr>
              <a:t>x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else:  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a == 3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print(a)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x = </a:t>
            </a:r>
            <a:r>
              <a:rPr lang="en-US" sz="1800" dirty="0" smtClean="0">
                <a:latin typeface="Courier New" panose="02070309020205020404" pitchFamily="49" charset="0"/>
              </a:rPr>
              <a:t>9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b = b + </a:t>
            </a:r>
            <a:r>
              <a:rPr lang="en-US" sz="1800" dirty="0" smtClean="0">
                <a:latin typeface="Courier New" panose="02070309020205020404" pitchFamily="49" charset="0"/>
              </a:rPr>
              <a:t>x</a:t>
            </a:r>
            <a:endParaRPr lang="en-US" sz="1800" dirty="0">
              <a:latin typeface="Courier New" panose="02070309020205020404" pitchFamily="49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791200" y="2895600"/>
            <a:ext cx="4648200" cy="3276600"/>
            <a:chOff x="2688" y="1968"/>
            <a:chExt cx="2928" cy="2064"/>
          </a:xfrm>
        </p:grpSpPr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3552" y="2448"/>
              <a:ext cx="2064" cy="9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 smtClean="0">
                  <a:latin typeface="Courier New" panose="02070309020205020404" pitchFamily="49" charset="0"/>
                </a:rPr>
                <a:t>print(a)</a:t>
              </a:r>
              <a:endParaRPr lang="en-US" sz="1800" dirty="0">
                <a:latin typeface="Courier New" panose="02070309020205020404" pitchFamily="49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latin typeface="Courier New" panose="02070309020205020404" pitchFamily="49" charset="0"/>
                </a:rPr>
                <a:t>x = 3 * </a:t>
              </a:r>
              <a:r>
                <a:rPr lang="en-US" sz="1800" dirty="0" smtClean="0">
                  <a:latin typeface="Courier New" panose="02070309020205020404" pitchFamily="49" charset="0"/>
                </a:rPr>
                <a:t>a</a:t>
              </a:r>
              <a:endParaRPr lang="en-US" sz="1800" dirty="0">
                <a:latin typeface="Courier New" panose="02070309020205020404" pitchFamily="49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latin typeface="Courier New" panose="02070309020205020404" pitchFamily="49" charset="0"/>
                </a:rPr>
                <a:t>if </a:t>
              </a:r>
              <a:r>
                <a:rPr lang="en-US" sz="1800" dirty="0" smtClean="0">
                  <a:latin typeface="Courier New" panose="02070309020205020404" pitchFamily="49" charset="0"/>
                </a:rPr>
                <a:t>a </a:t>
              </a:r>
              <a:r>
                <a:rPr lang="en-US" sz="1800" dirty="0">
                  <a:latin typeface="Courier New" panose="02070309020205020404" pitchFamily="49" charset="0"/>
                </a:rPr>
                <a:t>== </a:t>
              </a:r>
              <a:r>
                <a:rPr lang="en-US" sz="1800" dirty="0" smtClean="0">
                  <a:latin typeface="Courier New" panose="02070309020205020404" pitchFamily="49" charset="0"/>
                </a:rPr>
                <a:t>2:</a:t>
              </a:r>
              <a:endParaRPr lang="en-US" sz="1800" dirty="0">
                <a:latin typeface="Courier New" panose="02070309020205020404" pitchFamily="49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latin typeface="Courier New" panose="02070309020205020404" pitchFamily="49" charset="0"/>
                </a:rPr>
                <a:t>    y = y + </a:t>
              </a:r>
              <a:r>
                <a:rPr lang="en-US" sz="1800" dirty="0" smtClean="0">
                  <a:latin typeface="Courier New" panose="02070309020205020404" pitchFamily="49" charset="0"/>
                </a:rPr>
                <a:t>10</a:t>
              </a:r>
              <a:endParaRPr lang="en-US" sz="1800" dirty="0">
                <a:latin typeface="Courier New" panose="02070309020205020404" pitchFamily="49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>
                  <a:latin typeface="Courier New" panose="02070309020205020404" pitchFamily="49" charset="0"/>
                </a:rPr>
                <a:t>b = b + </a:t>
              </a:r>
              <a:r>
                <a:rPr lang="en-US" sz="1800" dirty="0" smtClean="0">
                  <a:latin typeface="Courier New" panose="02070309020205020404" pitchFamily="49" charset="0"/>
                </a:rPr>
                <a:t>x</a:t>
              </a:r>
              <a:endParaRPr lang="en-US" sz="1800" dirty="0">
                <a:latin typeface="Courier New" panose="02070309020205020404" pitchFamily="49" charset="0"/>
              </a:endParaRPr>
            </a:p>
          </p:txBody>
        </p:sp>
        <p:grpSp>
          <p:nvGrpSpPr>
            <p:cNvPr id="7174" name="Group 8"/>
            <p:cNvGrpSpPr>
              <a:grpSpLocks/>
            </p:cNvGrpSpPr>
            <p:nvPr/>
          </p:nvGrpSpPr>
          <p:grpSpPr bwMode="auto">
            <a:xfrm>
              <a:off x="2688" y="1968"/>
              <a:ext cx="820" cy="2064"/>
              <a:chOff x="2688" y="1968"/>
              <a:chExt cx="820" cy="2064"/>
            </a:xfrm>
          </p:grpSpPr>
          <p:sp>
            <p:nvSpPr>
              <p:cNvPr id="7175" name="Line 6"/>
              <p:cNvSpPr>
                <a:spLocks noChangeShapeType="1"/>
              </p:cNvSpPr>
              <p:nvPr/>
            </p:nvSpPr>
            <p:spPr bwMode="auto">
              <a:xfrm flipV="1">
                <a:off x="3075" y="3001"/>
                <a:ext cx="43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176" name="AutoShape 7"/>
              <p:cNvSpPr>
                <a:spLocks/>
              </p:cNvSpPr>
              <p:nvPr/>
            </p:nvSpPr>
            <p:spPr bwMode="auto">
              <a:xfrm>
                <a:off x="2688" y="1968"/>
                <a:ext cx="384" cy="2064"/>
              </a:xfrm>
              <a:prstGeom prst="rightBrace">
                <a:avLst>
                  <a:gd name="adj1" fmla="val 44792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sz="20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553332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</a:t>
            </a:r>
            <a:r>
              <a:rPr lang="en-US" dirty="0" smtClean="0"/>
              <a:t>umulative Algorithms</a:t>
            </a:r>
          </a:p>
        </p:txBody>
      </p:sp>
    </p:spTree>
    <p:extLst>
      <p:ext uri="{BB962C8B-B14F-4D97-AF65-F5344CB8AC3E}">
        <p14:creationId xmlns:p14="http://schemas.microsoft.com/office/powerpoint/2010/main" xmlns="" val="1764934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many numbers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would you find the sum of all integers from 1-1000?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This may require a lot of typing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sum</a:t>
            </a:r>
            <a:r>
              <a:rPr lang="en-US" dirty="0" smtClean="0">
                <a:latin typeface="Courier New" panose="02070309020205020404" pitchFamily="49" charset="0"/>
              </a:rPr>
              <a:t> = 1 + 2 + 3 + 4 + ... 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print("The sum is", sum)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What if we want the sum from 1 - 1,000,000?</a:t>
            </a:r>
            <a:br>
              <a:rPr lang="en-US" dirty="0" smtClean="0"/>
            </a:br>
            <a:r>
              <a:rPr lang="en-US" dirty="0" smtClean="0"/>
              <a:t>Or the sum up to any maximum?</a:t>
            </a:r>
          </a:p>
          <a:p>
            <a:pPr lvl="1" eaLnBrk="1" hangingPunct="1"/>
            <a:r>
              <a:rPr lang="en-US" dirty="0" smtClean="0"/>
              <a:t>How can we generalize the above code?</a:t>
            </a:r>
          </a:p>
        </p:txBody>
      </p:sp>
    </p:spTree>
    <p:extLst>
      <p:ext uri="{BB962C8B-B14F-4D97-AF65-F5344CB8AC3E}">
        <p14:creationId xmlns:p14="http://schemas.microsoft.com/office/powerpoint/2010/main" xmlns="" val="8057910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sum loop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	sum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range(1, 1001):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sum = sum +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print("The sum is", sum)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b="1" dirty="0" smtClean="0"/>
              <a:t>cumulative sum</a:t>
            </a:r>
            <a:r>
              <a:rPr lang="en-US" dirty="0" smtClean="0"/>
              <a:t>: A variable that keeps a sum in progress and is updated repeatedly until summing is finished.</a:t>
            </a:r>
          </a:p>
          <a:p>
            <a:pPr lvl="1" eaLnBrk="1" hangingPunct="1">
              <a:lnSpc>
                <a:spcPct val="110000"/>
              </a:lnSpc>
            </a:pPr>
            <a:endParaRPr lang="en-US" sz="800" dirty="0"/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</a:rPr>
              <a:t>sum</a:t>
            </a:r>
            <a:r>
              <a:rPr lang="en-US" dirty="0" smtClean="0"/>
              <a:t> in the above code is an attempt at a cumulative sum.</a:t>
            </a:r>
          </a:p>
          <a:p>
            <a:pPr lvl="1" eaLnBrk="1" hangingPunct="1">
              <a:lnSpc>
                <a:spcPct val="110000"/>
              </a:lnSpc>
            </a:pPr>
            <a:endParaRPr lang="en-US" sz="800" dirty="0"/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Cumulative sum variables must be declared </a:t>
            </a:r>
            <a:r>
              <a:rPr lang="en-US" i="1" dirty="0" smtClean="0"/>
              <a:t>outside</a:t>
            </a:r>
            <a:r>
              <a:rPr lang="en-US" dirty="0" smtClean="0"/>
              <a:t> the loops that update them, so that they will still exist after the loop.</a:t>
            </a:r>
          </a:p>
        </p:txBody>
      </p:sp>
    </p:spTree>
    <p:extLst>
      <p:ext uri="{BB962C8B-B14F-4D97-AF65-F5344CB8AC3E}">
        <p14:creationId xmlns:p14="http://schemas.microsoft.com/office/powerpoint/2010/main" xmlns="" val="39100953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product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This cumulative idea can be used with other operators: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product </a:t>
            </a:r>
            <a:r>
              <a:rPr lang="en-US" sz="1800" b="1" dirty="0">
                <a:latin typeface="Courier New" panose="02070309020205020404" pitchFamily="49" charset="0"/>
              </a:rPr>
              <a:t>= </a:t>
            </a:r>
            <a:r>
              <a:rPr lang="en-US" sz="1800" b="1" dirty="0" smtClean="0">
                <a:latin typeface="Courier New" panose="02070309020205020404" pitchFamily="49" charset="0"/>
              </a:rPr>
              <a:t>1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21):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    product = product * </a:t>
            </a:r>
            <a:r>
              <a:rPr lang="en-US" sz="1800" b="1" dirty="0" smtClean="0">
                <a:latin typeface="Courier New" panose="02070309020205020404" pitchFamily="49" charset="0"/>
              </a:rPr>
              <a:t>2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2 ^ 20 </a:t>
            </a:r>
            <a:r>
              <a:rPr lang="en-US" sz="1800" dirty="0" smtClean="0">
                <a:latin typeface="Courier New" panose="02070309020205020404" pitchFamily="49" charset="0"/>
              </a:rPr>
              <a:t>=", </a:t>
            </a:r>
            <a:r>
              <a:rPr lang="en-US" sz="1800" b="1" dirty="0" smtClean="0">
                <a:latin typeface="Courier New" panose="02070309020205020404" pitchFamily="49" charset="0"/>
              </a:rPr>
              <a:t>product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How would we make the base and exponent adjustable?</a:t>
            </a:r>
          </a:p>
        </p:txBody>
      </p:sp>
    </p:spTree>
    <p:extLst>
      <p:ext uri="{BB962C8B-B14F-4D97-AF65-F5344CB8AC3E}">
        <p14:creationId xmlns:p14="http://schemas.microsoft.com/office/powerpoint/2010/main" xmlns="" val="3336654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3084514" y="3260725"/>
            <a:ext cx="4611687" cy="2809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2662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and cumulative sum</a:t>
            </a:r>
          </a:p>
        </p:txBody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can do a cumulative sum of user input: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sum = 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range(1, 101):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next = </a:t>
            </a:r>
            <a:r>
              <a:rPr lang="en-US" dirty="0" err="1" smtClean="0">
                <a:latin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</a:rPr>
              <a:t>(input("Type a number: "))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sum = sum + next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print("The sum is", sum)</a:t>
            </a:r>
          </a:p>
        </p:txBody>
      </p:sp>
    </p:spTree>
    <p:extLst>
      <p:ext uri="{BB962C8B-B14F-4D97-AF65-F5344CB8AC3E}">
        <p14:creationId xmlns:p14="http://schemas.microsoft.com/office/powerpoint/2010/main" xmlns="" val="3971968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statement</a:t>
            </a:r>
          </a:p>
        </p:txBody>
      </p:sp>
    </p:spTree>
    <p:extLst>
      <p:ext uri="{BB962C8B-B14F-4D97-AF65-F5344CB8AC3E}">
        <p14:creationId xmlns:p14="http://schemas.microsoft.com/office/powerpoint/2010/main" xmlns="" val="3978233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sum question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Modify the </a:t>
            </a:r>
            <a:r>
              <a:rPr lang="en-US" dirty="0">
                <a:latin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</a:rPr>
              <a:t>eceipt</a:t>
            </a:r>
            <a:r>
              <a:rPr lang="en-US" dirty="0" smtClean="0"/>
              <a:t> program from lecture 2</a:t>
            </a:r>
          </a:p>
          <a:p>
            <a:pPr lvl="1" eaLnBrk="1" hangingPunct="1"/>
            <a:r>
              <a:rPr lang="en-US" dirty="0" smtClean="0"/>
              <a:t>Prompt for how many people, and each person's dinner cost.</a:t>
            </a:r>
          </a:p>
          <a:p>
            <a:pPr lvl="1" eaLnBrk="1" hangingPunct="1"/>
            <a:r>
              <a:rPr lang="en-US" dirty="0" smtClean="0"/>
              <a:t>Use functions to structure the solution.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eaLnBrk="1" hangingPunct="1"/>
            <a:r>
              <a:rPr lang="en-US" dirty="0" smtClean="0"/>
              <a:t>Example log of execution: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How many people ate? </a:t>
            </a:r>
            <a:r>
              <a:rPr lang="en-US" sz="1800" b="1" u="sng" dirty="0">
                <a:latin typeface="Courier New" panose="02070309020205020404" pitchFamily="49" charset="0"/>
              </a:rPr>
              <a:t>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Person #1: How much did your dinner cost? </a:t>
            </a:r>
            <a:r>
              <a:rPr lang="en-US" sz="1800" b="1" u="sng" dirty="0">
                <a:latin typeface="Courier New" panose="02070309020205020404" pitchFamily="49" charset="0"/>
              </a:rPr>
              <a:t>20.00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Person #2: How much did your dinner cost? </a:t>
            </a:r>
            <a:r>
              <a:rPr lang="en-US" sz="1800" b="1" u="sng" dirty="0">
                <a:latin typeface="Courier New" panose="02070309020205020404" pitchFamily="49" charset="0"/>
              </a:rPr>
              <a:t>15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Person #3: How much did your dinner cost? </a:t>
            </a:r>
            <a:r>
              <a:rPr lang="en-US" sz="1800" b="1" u="sng" dirty="0">
                <a:latin typeface="Courier New" panose="02070309020205020404" pitchFamily="49" charset="0"/>
              </a:rPr>
              <a:t>30.0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Person #4: How much did your dinner cost? </a:t>
            </a:r>
            <a:r>
              <a:rPr lang="en-US" sz="1800" b="1" u="sng" dirty="0">
                <a:latin typeface="Courier New" panose="02070309020205020404" pitchFamily="49" charset="0"/>
              </a:rPr>
              <a:t>10.00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Subtotal: $75.0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Tax: $6.0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Tip: $11.25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Total: $92.25</a:t>
            </a:r>
          </a:p>
        </p:txBody>
      </p:sp>
    </p:spTree>
    <p:extLst>
      <p:ext uri="{BB962C8B-B14F-4D97-AF65-F5344CB8AC3E}">
        <p14:creationId xmlns:p14="http://schemas.microsoft.com/office/powerpoint/2010/main" xmlns="" val="3102521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sum answer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This program enhances our Receipt program using a cumulative sum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subtotal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meals()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results(subtotal)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Prompts for number of people and returns total meal subtotal.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meals():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people = float(input("</a:t>
            </a:r>
            <a:r>
              <a:rPr lang="en-US" sz="1600" dirty="0">
                <a:latin typeface="Courier New" panose="02070309020205020404" pitchFamily="49" charset="0"/>
              </a:rPr>
              <a:t>How many people ate? </a:t>
            </a:r>
            <a:r>
              <a:rPr lang="en-US" sz="1600" dirty="0" smtClean="0">
                <a:latin typeface="Courier New" panose="02070309020205020404" pitchFamily="49" charset="0"/>
              </a:rPr>
              <a:t>"))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subtotal = 0.0;</a:t>
            </a:r>
            <a:r>
              <a:rPr lang="en-US" sz="1600" dirty="0" smtClean="0">
                <a:latin typeface="Courier New" panose="02070309020205020404" pitchFamily="49" charset="0"/>
              </a:rPr>
              <a:t>        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cumulative sum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for 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 in range(1, people + 1):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    </a:t>
            </a:r>
            <a:r>
              <a:rPr lang="en-US" sz="1600" dirty="0" err="1" smtClean="0">
                <a:latin typeface="Courier New" panose="02070309020205020404" pitchFamily="49" charset="0"/>
              </a:rPr>
              <a:t>person_cost</a:t>
            </a:r>
            <a:r>
              <a:rPr lang="en-US" sz="1600" dirty="0" smtClean="0">
                <a:latin typeface="Courier New" panose="02070309020205020404" pitchFamily="49" charset="0"/>
              </a:rPr>
              <a:t> = float(input("Person </a:t>
            </a:r>
            <a:r>
              <a:rPr lang="en-US" sz="1600" dirty="0">
                <a:latin typeface="Courier New" panose="02070309020205020404" pitchFamily="49" charset="0"/>
              </a:rPr>
              <a:t>#"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</a:rPr>
              <a:t>)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</a:rPr>
              <a:t>+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               </a:t>
            </a:r>
            <a:r>
              <a:rPr lang="en-US" sz="1600" dirty="0">
                <a:latin typeface="Courier New" panose="02070309020205020404" pitchFamily="49" charset="0"/>
              </a:rPr>
              <a:t>": How much did your dinner cost? </a:t>
            </a:r>
            <a:r>
              <a:rPr lang="en-US" sz="1600" dirty="0" smtClean="0">
                <a:latin typeface="Courier New" panose="02070309020205020404" pitchFamily="49" charset="0"/>
              </a:rPr>
              <a:t>"))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    subtotal </a:t>
            </a:r>
            <a:r>
              <a:rPr lang="en-US" sz="1600" b="1" dirty="0">
                <a:latin typeface="Courier New" panose="02070309020205020404" pitchFamily="49" charset="0"/>
              </a:rPr>
              <a:t>= subtotal + </a:t>
            </a:r>
            <a:r>
              <a:rPr lang="en-US" sz="1600" b="1" dirty="0" err="1" smtClean="0">
                <a:latin typeface="Courier New" panose="02070309020205020404" pitchFamily="49" charset="0"/>
              </a:rPr>
              <a:t>person_cost</a:t>
            </a:r>
            <a:r>
              <a:rPr lang="en-US" sz="1600" dirty="0" smtClean="0">
                <a:latin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add to sum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return subtotal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...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90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Cumulative answer, cont'd.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979418" cy="2917197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Calculates total owed, assuming 8% tax and 15% tip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results(subtotal):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tax </a:t>
            </a:r>
            <a:r>
              <a:rPr lang="en-US" sz="1600" dirty="0">
                <a:latin typeface="Courier New" panose="02070309020205020404" pitchFamily="49" charset="0"/>
              </a:rPr>
              <a:t>= subtotal * .</a:t>
            </a:r>
            <a:r>
              <a:rPr lang="en-US" sz="1600" dirty="0" smtClean="0">
                <a:latin typeface="Courier New" panose="02070309020205020404" pitchFamily="49" charset="0"/>
              </a:rPr>
              <a:t>08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tip </a:t>
            </a:r>
            <a:r>
              <a:rPr lang="en-US" sz="1600" dirty="0">
                <a:latin typeface="Courier New" panose="02070309020205020404" pitchFamily="49" charset="0"/>
              </a:rPr>
              <a:t>= subtotal * .</a:t>
            </a:r>
            <a:r>
              <a:rPr lang="en-US" sz="1600" dirty="0" smtClean="0">
                <a:latin typeface="Courier New" panose="02070309020205020404" pitchFamily="49" charset="0"/>
              </a:rPr>
              <a:t>15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total </a:t>
            </a:r>
            <a:r>
              <a:rPr lang="en-US" sz="1600" dirty="0">
                <a:latin typeface="Courier New" panose="02070309020205020404" pitchFamily="49" charset="0"/>
              </a:rPr>
              <a:t>= subtotal + tax + </a:t>
            </a:r>
            <a:r>
              <a:rPr lang="en-US" sz="1600" dirty="0" smtClean="0">
                <a:latin typeface="Courier New" panose="02070309020205020404" pitchFamily="49" charset="0"/>
              </a:rPr>
              <a:t>tip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print("</a:t>
            </a:r>
            <a:r>
              <a:rPr lang="en-US" sz="1600" dirty="0">
                <a:latin typeface="Courier New" panose="02070309020205020404" pitchFamily="49" charset="0"/>
              </a:rPr>
              <a:t>Subtotal: $"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(subtotal))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print("</a:t>
            </a:r>
            <a:r>
              <a:rPr lang="en-US" sz="1600" dirty="0">
                <a:latin typeface="Courier New" panose="02070309020205020404" pitchFamily="49" charset="0"/>
              </a:rPr>
              <a:t>Tax: $"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(tax))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print("</a:t>
            </a:r>
            <a:r>
              <a:rPr lang="en-US" sz="1600" dirty="0">
                <a:latin typeface="Courier New" panose="02070309020205020404" pitchFamily="49" charset="0"/>
              </a:rPr>
              <a:t>Tip: $"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(tip))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print("</a:t>
            </a:r>
            <a:r>
              <a:rPr lang="en-US" sz="1600" dirty="0">
                <a:latin typeface="Courier New" panose="02070309020205020404" pitchFamily="49" charset="0"/>
              </a:rPr>
              <a:t>Total: $" + </a:t>
            </a:r>
            <a:r>
              <a:rPr lang="en-US" sz="1600" dirty="0" err="1" smtClean="0">
                <a:latin typeface="Courier New" panose="02070309020205020404" pitchFamily="49" charset="0"/>
              </a:rPr>
              <a:t>str</a:t>
            </a:r>
            <a:r>
              <a:rPr lang="en-US" sz="1600" dirty="0" smtClean="0">
                <a:latin typeface="Courier New" panose="02070309020205020404" pitchFamily="49" charset="0"/>
              </a:rPr>
              <a:t>(total))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78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Strings</a:t>
            </a:r>
          </a:p>
        </p:txBody>
      </p:sp>
    </p:spTree>
    <p:extLst>
      <p:ext uri="{BB962C8B-B14F-4D97-AF65-F5344CB8AC3E}">
        <p14:creationId xmlns:p14="http://schemas.microsoft.com/office/powerpoint/2010/main" xmlns="" val="3895255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Strings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string</a:t>
            </a:r>
            <a:r>
              <a:rPr lang="en-US" dirty="0" smtClean="0"/>
              <a:t>: a type that stores a sequence of text characters.</a:t>
            </a:r>
          </a:p>
          <a:p>
            <a:pPr lvl="1" eaLnBrk="1" hangingPunct="1"/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"</a:t>
            </a:r>
            <a:r>
              <a:rPr lang="en-US" b="1" dirty="0" smtClean="0"/>
              <a:t>text</a:t>
            </a:r>
            <a:r>
              <a:rPr lang="en-US" dirty="0" smtClean="0">
                <a:latin typeface="Courier New" panose="02070309020205020404" pitchFamily="49" charset="0"/>
              </a:rPr>
              <a:t>"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expression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Examples:</a:t>
            </a:r>
            <a:br>
              <a:rPr lang="en-US" dirty="0" smtClean="0"/>
            </a:br>
            <a:r>
              <a:rPr lang="en-US" sz="800" dirty="0"/>
              <a:t/>
            </a:r>
            <a:br>
              <a:rPr lang="en-US" sz="800" dirty="0"/>
            </a:br>
            <a:r>
              <a:rPr lang="en-US" b="1" dirty="0" smtClean="0">
                <a:latin typeface="Courier New" panose="02070309020205020404" pitchFamily="49" charset="0"/>
              </a:rPr>
              <a:t>name = "Daffy Duck"</a:t>
            </a:r>
            <a:br>
              <a:rPr lang="en-US" b="1" dirty="0" smtClean="0">
                <a:latin typeface="Courier New" panose="02070309020205020404" pitchFamily="49" charset="0"/>
              </a:rPr>
            </a:br>
            <a:r>
              <a:rPr lang="en-US" sz="800" dirty="0">
                <a:latin typeface="Courier New" panose="02070309020205020404" pitchFamily="49" charset="0"/>
              </a:rPr>
              <a:t/>
            </a:r>
            <a:br>
              <a:rPr lang="en-US" sz="800" dirty="0"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>x = 3</a:t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>y = 5</a:t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>point = </a:t>
            </a:r>
            <a:r>
              <a:rPr lang="en-US" b="1" dirty="0" smtClean="0">
                <a:latin typeface="Courier New" panose="02070309020205020404" pitchFamily="49" charset="0"/>
              </a:rPr>
              <a:t>"("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</a:rPr>
              <a:t>x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</a:rPr>
              <a:t> + ", 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</a:rPr>
              <a:t>y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</a:rPr>
              <a:t> + ")"</a:t>
            </a:r>
          </a:p>
        </p:txBody>
      </p:sp>
    </p:spTree>
    <p:extLst>
      <p:ext uri="{BB962C8B-B14F-4D97-AF65-F5344CB8AC3E}">
        <p14:creationId xmlns:p14="http://schemas.microsoft.com/office/powerpoint/2010/main" xmlns="" val="877689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Indexes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2900" indent="-342900"/>
            <a:r>
              <a:rPr lang="en-US" dirty="0" smtClean="0"/>
              <a:t>Characters of a string are numbered with 0-based </a:t>
            </a:r>
            <a:r>
              <a:rPr lang="en-US" i="1" dirty="0" smtClean="0"/>
              <a:t>indexes</a:t>
            </a:r>
            <a:r>
              <a:rPr lang="en-US" dirty="0" smtClean="0"/>
              <a:t>:</a:t>
            </a:r>
          </a:p>
          <a:p>
            <a:pPr marL="742950" lvl="1" indent="-285750"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marL="742950" lvl="1" indent="-285750">
              <a:buNone/>
            </a:pPr>
            <a:r>
              <a:rPr lang="en-US" dirty="0" smtClean="0">
                <a:latin typeface="Courier New" panose="02070309020205020404" pitchFamily="49" charset="0"/>
              </a:rPr>
              <a:t>	name = "Ultimate"</a:t>
            </a:r>
          </a:p>
          <a:p>
            <a:pPr marL="742950" lvl="1" indent="-285750"/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dirty="0" smtClean="0"/>
          </a:p>
          <a:p>
            <a:pPr marL="742950" lvl="1" indent="-285750"/>
            <a:endParaRPr lang="en-US" dirty="0" smtClean="0"/>
          </a:p>
          <a:p>
            <a:pPr marL="742950" lvl="1" indent="-285750"/>
            <a:endParaRPr lang="en-US" dirty="0" smtClean="0"/>
          </a:p>
          <a:p>
            <a:pPr marL="742950" lvl="1" indent="-285750"/>
            <a:r>
              <a:rPr lang="en-US" dirty="0" smtClean="0"/>
              <a:t>First character's index : 0</a:t>
            </a:r>
          </a:p>
          <a:p>
            <a:pPr marL="742950" lvl="1" indent="-285750"/>
            <a:r>
              <a:rPr lang="en-US" dirty="0" smtClean="0"/>
              <a:t>Last character's index : 1 less than the string's length</a:t>
            </a:r>
          </a:p>
          <a:p>
            <a:pPr marL="742950" lvl="1" indent="-285750"/>
            <a:endParaRPr lang="en-US" dirty="0" smtClean="0"/>
          </a:p>
          <a:p>
            <a:pPr marL="742950" lvl="1" indent="-285750"/>
            <a:endParaRPr lang="en-US" dirty="0" smtClean="0"/>
          </a:p>
        </p:txBody>
      </p:sp>
      <p:graphicFrame>
        <p:nvGraphicFramePr>
          <p:cNvPr id="716849" name="Group 49"/>
          <p:cNvGraphicFramePr>
            <a:graphicFrameLocks noGrp="1"/>
          </p:cNvGraphicFramePr>
          <p:nvPr>
            <p:extLst/>
          </p:nvPr>
        </p:nvGraphicFramePr>
        <p:xfrm>
          <a:off x="2830565" y="3099481"/>
          <a:ext cx="6535738" cy="1241425"/>
        </p:xfrm>
        <a:graphic>
          <a:graphicData uri="http://schemas.openxmlformats.org/drawingml/2006/table">
            <a:tbl>
              <a:tblPr/>
              <a:tblGrid>
                <a:gridCol w="1379538"/>
                <a:gridCol w="644525"/>
                <a:gridCol w="646112"/>
                <a:gridCol w="642938"/>
                <a:gridCol w="644525"/>
                <a:gridCol w="644525"/>
                <a:gridCol w="644525"/>
                <a:gridCol w="644525"/>
                <a:gridCol w="644525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40837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Accessing characters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dirty="0" smtClean="0"/>
              <a:t>You can access a character with </a:t>
            </a:r>
            <a:r>
              <a:rPr lang="en-US" sz="2600" b="1" dirty="0" smtClean="0">
                <a:cs typeface="Courier New" panose="02070309020205020404" pitchFamily="49" charset="0"/>
              </a:rPr>
              <a:t>string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smtClean="0"/>
              <a:t>index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 smtClean="0"/>
              <a:t>:</a:t>
            </a:r>
          </a:p>
          <a:p>
            <a:pPr marL="742950" lvl="1" indent="-285750">
              <a:buNone/>
            </a:pPr>
            <a:r>
              <a:rPr lang="en-US" dirty="0">
                <a:latin typeface="Courier New" panose="02070309020205020404" pitchFamily="49" charset="0"/>
              </a:rPr>
              <a:t>name = </a:t>
            </a:r>
            <a:r>
              <a:rPr lang="en-US" dirty="0" smtClean="0">
                <a:latin typeface="Courier New" panose="02070309020205020404" pitchFamily="49" charset="0"/>
              </a:rPr>
              <a:t>"Merlin</a:t>
            </a:r>
            <a:r>
              <a:rPr lang="en-US" dirty="0">
                <a:latin typeface="Courier New" panose="02070309020205020404" pitchFamily="49" charset="0"/>
              </a:rPr>
              <a:t>"</a:t>
            </a:r>
          </a:p>
          <a:p>
            <a:pPr marL="742950" lvl="1" indent="-285750">
              <a:buNone/>
            </a:pPr>
            <a:r>
              <a:rPr lang="en-US" dirty="0">
                <a:latin typeface="Courier New" panose="02070309020205020404" pitchFamily="49" charset="0"/>
              </a:rPr>
              <a:t>print(name[0])</a:t>
            </a:r>
          </a:p>
          <a:p>
            <a:pPr marL="742950" lvl="1" indent="-28575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742950" lvl="1" indent="-285750">
              <a:buNone/>
            </a:pPr>
            <a:r>
              <a:rPr lang="en-US" dirty="0">
                <a:cs typeface="Courier New" panose="02070309020205020404" pitchFamily="49" charset="0"/>
              </a:rPr>
              <a:t>Output:</a:t>
            </a:r>
            <a:r>
              <a:rPr lang="en-US" dirty="0">
                <a:latin typeface="Courier New" panose="02070309020205020404" pitchFamily="49" charset="0"/>
              </a:rPr>
              <a:t> M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dirty="0" smtClean="0"/>
          </a:p>
          <a:p>
            <a:pPr marL="742950" lvl="1" indent="-28575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7571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Accessing substrings</a:t>
            </a:r>
            <a:endParaRPr lang="en-US" dirty="0"/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838200" y="180552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Syntax: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part = </a:t>
            </a:r>
            <a:r>
              <a:rPr lang="en-US" sz="2400" b="1" dirty="0" smtClean="0">
                <a:cs typeface="Courier New" panose="02070309020205020404" pitchFamily="49" charset="0"/>
              </a:rPr>
              <a:t>string</a:t>
            </a:r>
            <a:r>
              <a:rPr lang="en-US" sz="2400" dirty="0" smtClean="0">
                <a:latin typeface="Courier New" panose="02070309020205020404" pitchFamily="49" charset="0"/>
              </a:rPr>
              <a:t>[</a:t>
            </a:r>
            <a:r>
              <a:rPr lang="en-US" sz="2400" b="1" dirty="0" err="1" smtClean="0">
                <a:cs typeface="Courier New" panose="02070309020205020404" pitchFamily="49" charset="0"/>
              </a:rPr>
              <a:t>start</a:t>
            </a:r>
            <a:r>
              <a:rPr lang="en-US" sz="2400" dirty="0" err="1" smtClean="0">
                <a:latin typeface="Courier New" panose="02070309020205020404" pitchFamily="49" charset="0"/>
              </a:rPr>
              <a:t>:</a:t>
            </a:r>
            <a:r>
              <a:rPr lang="en-US" sz="2400" b="1" dirty="0" err="1" smtClean="0"/>
              <a:t>stop</a:t>
            </a:r>
            <a:r>
              <a:rPr lang="en-US" sz="2400" dirty="0">
                <a:latin typeface="Courier New" panose="02070309020205020404" pitchFamily="49" charset="0"/>
              </a:rPr>
              <a:t>]</a:t>
            </a:r>
            <a:r>
              <a:rPr lang="en-US" sz="2400" dirty="0" smtClean="0"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Example: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s = "Merlin"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</a:rPr>
              <a:t>	mid = [1:3]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24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er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If you want to start at the beginning you can leave off start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mid = [:3] 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24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Mer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70000"/>
              </a:lnSpc>
            </a:pPr>
            <a:r>
              <a:rPr lang="en-US" dirty="0" smtClean="0"/>
              <a:t>If you want to start at the end you can leave off the stop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dirty="0"/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mid = [1:]     </a:t>
            </a:r>
            <a:r>
              <a:rPr lang="en-US" sz="2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2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erlin</a:t>
            </a:r>
            <a:endParaRPr lang="en-US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1736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String</a:t>
            </a:r>
            <a:r>
              <a:rPr lang="en-US" smtClean="0"/>
              <a:t> methods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None/>
            </a:pPr>
            <a:endParaRPr lang="en-US" dirty="0" smtClean="0"/>
          </a:p>
          <a:p>
            <a:pPr lvl="1" eaLnBrk="1" hangingPunct="1"/>
            <a:endParaRPr lang="en-US" sz="800" dirty="0"/>
          </a:p>
          <a:p>
            <a:pPr eaLnBrk="1" hangingPunct="1"/>
            <a:r>
              <a:rPr lang="en-US" dirty="0" smtClean="0"/>
              <a:t>These methods are called using the dot notation below: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starz</a:t>
            </a:r>
            <a:r>
              <a:rPr lang="en-US" dirty="0" smtClean="0">
                <a:latin typeface="Courier New" panose="02070309020205020404" pitchFamily="49" charset="0"/>
              </a:rPr>
              <a:t> = "</a:t>
            </a:r>
            <a:r>
              <a:rPr lang="en-US" dirty="0" err="1" smtClean="0">
                <a:latin typeface="Courier New" panose="02070309020205020404" pitchFamily="49" charset="0"/>
              </a:rPr>
              <a:t>Biles</a:t>
            </a:r>
            <a:r>
              <a:rPr lang="en-US" dirty="0" smtClean="0">
                <a:latin typeface="Courier New" panose="02070309020205020404" pitchFamily="49" charset="0"/>
              </a:rPr>
              <a:t> &amp; Manuel"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print(</a:t>
            </a:r>
            <a:r>
              <a:rPr lang="en-US" b="1" dirty="0" err="1" smtClean="0">
                <a:latin typeface="Courier New" panose="02070309020205020404" pitchFamily="49" charset="0"/>
              </a:rPr>
              <a:t>starz.lower</a:t>
            </a:r>
            <a:r>
              <a:rPr lang="en-US" b="1" dirty="0" smtClean="0">
                <a:latin typeface="Courier New" panose="02070309020205020404" pitchFamily="49" charset="0"/>
              </a:rPr>
              <a:t>()</a:t>
            </a:r>
            <a:r>
              <a:rPr lang="en-US" dirty="0" smtClean="0">
                <a:latin typeface="Courier New" panose="02070309020205020404" pitchFamily="49" charset="0"/>
              </a:rPr>
              <a:t>) </a:t>
            </a:r>
            <a:r>
              <a:rPr lang="en-US" dirty="0" smtClean="0">
                <a:latin typeface="Courier New" panose="02070309020205020404" pitchFamily="49" charset="0"/>
              </a:rPr>
              <a:t>   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biles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&amp;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manuel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"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print(</a:t>
            </a:r>
            <a:r>
              <a:rPr lang="en-US" b="1" dirty="0" err="1" smtClean="0">
                <a:latin typeface="Courier New" panose="02070309020205020404" pitchFamily="49" charset="0"/>
              </a:rPr>
              <a:t>starz.replace</a:t>
            </a:r>
            <a:r>
              <a:rPr lang="en-US" b="1" dirty="0" smtClean="0">
                <a:latin typeface="Courier New" panose="02070309020205020404" pitchFamily="49" charset="0"/>
              </a:rPr>
              <a:t>(</a:t>
            </a:r>
            <a:r>
              <a:rPr lang="en-US" dirty="0" smtClean="0">
                <a:latin typeface="Courier New" panose="02070309020205020404" pitchFamily="49" charset="0"/>
              </a:rPr>
              <a:t>"Man", "Woman")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"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Biles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&amp;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Womanuel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"</a:t>
            </a: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718876" name="Group 28"/>
          <p:cNvGraphicFramePr>
            <a:graphicFrameLocks noGrp="1"/>
          </p:cNvGraphicFramePr>
          <p:nvPr>
            <p:extLst/>
          </p:nvPr>
        </p:nvGraphicFramePr>
        <p:xfrm>
          <a:off x="1676400" y="1371601"/>
          <a:ext cx="8809383" cy="2377350"/>
        </p:xfrm>
        <a:graphic>
          <a:graphicData uri="http://schemas.openxmlformats.org/drawingml/2006/table">
            <a:tbl>
              <a:tblPr/>
              <a:tblGrid>
                <a:gridCol w="3687119"/>
                <a:gridCol w="5122264"/>
              </a:tblGrid>
              <a:tr h="21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Method name</a:t>
                      </a: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Description</a:t>
                      </a: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find(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 where the start of the given string appears in this string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(-1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if not found)</a:t>
                      </a: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replace(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old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new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 new string with all occurrences of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old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 replaced by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new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lower()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 new string with all lowercase letters</a:t>
                      </a: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upper()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 new string with all uppercase letters</a:t>
                      </a: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22615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String</a:t>
            </a:r>
            <a:r>
              <a:rPr lang="en-US" smtClean="0"/>
              <a:t> method examples</a:t>
            </a:r>
          </a:p>
        </p:txBody>
      </p:sp>
      <p:sp>
        <p:nvSpPr>
          <p:cNvPr id="36966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# index     012345678901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s1 = "Allison </a:t>
            </a:r>
            <a:r>
              <a:rPr lang="en-US" dirty="0" err="1" smtClean="0">
                <a:latin typeface="Courier New" panose="02070309020205020404" pitchFamily="49" charset="0"/>
              </a:rPr>
              <a:t>Obourn</a:t>
            </a:r>
            <a:r>
              <a:rPr lang="en-US" dirty="0" smtClean="0">
                <a:latin typeface="Courier New" panose="02070309020205020404" pitchFamily="49" charset="0"/>
              </a:rPr>
              <a:t>"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s2 = "Merlin The </a:t>
            </a:r>
            <a:r>
              <a:rPr lang="en-US" dirty="0">
                <a:latin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</a:rPr>
              <a:t>at"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s1.find("</a:t>
            </a:r>
            <a:r>
              <a:rPr lang="en-US" b="1" dirty="0">
                <a:latin typeface="Courier New" panose="02070309020205020404" pitchFamily="49" charset="0"/>
              </a:rPr>
              <a:t>o</a:t>
            </a:r>
            <a:r>
              <a:rPr lang="en-US" b="1" dirty="0" smtClean="0">
                <a:latin typeface="Courier New" panose="02070309020205020404" pitchFamily="49" charset="0"/>
              </a:rPr>
              <a:t>")</a:t>
            </a:r>
            <a:r>
              <a:rPr lang="en-US" dirty="0" smtClean="0">
                <a:latin typeface="Courier New" panose="02070309020205020404" pitchFamily="49" charset="0"/>
              </a:rPr>
              <a:t>)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5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s2.lower()</a:t>
            </a:r>
            <a:r>
              <a:rPr lang="en-US" dirty="0" smtClean="0">
                <a:latin typeface="Courier New" panose="02070309020205020404" pitchFamily="49" charset="0"/>
              </a:rPr>
              <a:t>)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"merlin the cat"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Given the following string: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# index  012345678901234567890123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book =  "Building Python Programs"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How would you extract the word </a:t>
            </a:r>
            <a:r>
              <a:rPr lang="en-US" dirty="0" smtClean="0">
                <a:latin typeface="Courier New" panose="02070309020205020404" pitchFamily="49" charset="0"/>
              </a:rPr>
              <a:t>"Python"</a:t>
            </a:r>
            <a:r>
              <a:rPr lang="en-US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xmlns="" val="1180628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9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9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9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96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</a:rPr>
              <a:t>if</a:t>
            </a:r>
            <a:r>
              <a:rPr lang="en-US" dirty="0" smtClean="0"/>
              <a:t> statement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Executes a block of statements only if a test is true</a:t>
            </a:r>
            <a:endParaRPr lang="en-US" sz="900" i="1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if </a:t>
            </a:r>
            <a:r>
              <a:rPr lang="en-US" b="1" dirty="0" smtClean="0"/>
              <a:t>test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Example: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dirty="0"/>
              <a:t>	</a:t>
            </a:r>
            <a:r>
              <a:rPr lang="en-US" sz="1900" dirty="0" smtClean="0">
                <a:latin typeface="Courier New" panose="02070309020205020404" pitchFamily="49" charset="0"/>
              </a:rPr>
              <a:t>gpa </a:t>
            </a:r>
            <a:r>
              <a:rPr lang="en-US" sz="1900" dirty="0">
                <a:latin typeface="Courier New" panose="02070309020205020404" pitchFamily="49" charset="0"/>
              </a:rPr>
              <a:t>= </a:t>
            </a:r>
            <a:r>
              <a:rPr lang="en-US" sz="1900" dirty="0" smtClean="0">
                <a:latin typeface="Courier New" panose="02070309020205020404" pitchFamily="49" charset="0"/>
              </a:rPr>
              <a:t>float(input("gpa? "))</a:t>
            </a:r>
            <a:endParaRPr lang="en-US" sz="1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if </a:t>
            </a:r>
            <a:r>
              <a:rPr lang="en-US" sz="1900" b="1" dirty="0" smtClean="0">
                <a:latin typeface="Courier New" panose="02070309020205020404" pitchFamily="49" charset="0"/>
              </a:rPr>
              <a:t>gpa </a:t>
            </a:r>
            <a:r>
              <a:rPr lang="en-US" sz="1900" b="1" dirty="0">
                <a:latin typeface="Courier New" panose="02070309020205020404" pitchFamily="49" charset="0"/>
              </a:rPr>
              <a:t>&gt;= </a:t>
            </a:r>
            <a:r>
              <a:rPr lang="en-US" sz="1900" b="1" dirty="0" smtClean="0">
                <a:latin typeface="Courier New" panose="02070309020205020404" pitchFamily="49" charset="0"/>
              </a:rPr>
              <a:t>2.0:</a:t>
            </a:r>
            <a:endParaRPr lang="en-US" sz="19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dirty="0">
                <a:latin typeface="Courier New" panose="02070309020205020404" pitchFamily="49" charset="0"/>
              </a:rPr>
              <a:t>	    </a:t>
            </a:r>
            <a:r>
              <a:rPr lang="en-US" sz="1900" dirty="0" smtClean="0">
                <a:latin typeface="Courier New" panose="02070309020205020404" pitchFamily="49" charset="0"/>
              </a:rPr>
              <a:t>print("</a:t>
            </a:r>
            <a:r>
              <a:rPr lang="en-US" sz="1900" dirty="0">
                <a:latin typeface="Courier New" panose="02070309020205020404" pitchFamily="49" charset="0"/>
              </a:rPr>
              <a:t>Application accepted</a:t>
            </a:r>
            <a:r>
              <a:rPr lang="en-US" sz="1900" dirty="0" smtClean="0">
                <a:latin typeface="Courier New" panose="02070309020205020404" pitchFamily="49" charset="0"/>
              </a:rPr>
              <a:t>.")</a:t>
            </a:r>
            <a:endParaRPr lang="en-US" sz="1900" dirty="0">
              <a:latin typeface="Courier New" panose="02070309020205020404" pitchFamily="49" charset="0"/>
            </a:endParaRPr>
          </a:p>
        </p:txBody>
      </p:sp>
      <p:pic>
        <p:nvPicPr>
          <p:cNvPr id="18436" name="Picture 4" descr="if_stat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45287" y="2803071"/>
            <a:ext cx="3093879" cy="289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8991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Modifying strings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String operations and functions like </a:t>
            </a:r>
            <a:r>
              <a:rPr lang="en-US" dirty="0" smtClean="0">
                <a:latin typeface="Courier New" panose="02070309020205020404" pitchFamily="49" charset="0"/>
              </a:rPr>
              <a:t>lowercase </a:t>
            </a:r>
            <a:r>
              <a:rPr lang="en-US" dirty="0" smtClean="0"/>
              <a:t>build and return a new string, rather than modifying the current string.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 = "</a:t>
            </a:r>
            <a:r>
              <a:rPr lang="en-US" dirty="0" err="1" smtClean="0">
                <a:latin typeface="Courier New" panose="02070309020205020404" pitchFamily="49" charset="0"/>
              </a:rPr>
              <a:t>Aceyalone</a:t>
            </a:r>
            <a:r>
              <a:rPr lang="en-US" dirty="0" smtClean="0">
                <a:latin typeface="Courier New" panose="02070309020205020404" pitchFamily="49" charset="0"/>
              </a:rPr>
              <a:t>"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A50021"/>
                </a:solidFill>
                <a:latin typeface="Courier New" panose="02070309020205020404" pitchFamily="49" charset="0"/>
              </a:rPr>
              <a:t>s.upper</a:t>
            </a:r>
            <a:r>
              <a:rPr lang="en-US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print(s)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Aceyalone</a:t>
            </a: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To modify a variable's value, you must reassign it: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 = "</a:t>
            </a:r>
            <a:r>
              <a:rPr lang="en-US" dirty="0" err="1" smtClean="0">
                <a:latin typeface="Courier New" panose="02070309020205020404" pitchFamily="49" charset="0"/>
              </a:rPr>
              <a:t>Aceyalone</a:t>
            </a:r>
            <a:r>
              <a:rPr lang="en-US" dirty="0" smtClean="0">
                <a:latin typeface="Courier New" panose="02070309020205020404" pitchFamily="49" charset="0"/>
              </a:rPr>
              <a:t>"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	s = </a:t>
            </a:r>
            <a:r>
              <a:rPr lang="en-US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s.upper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print(s)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ACEYALONE</a:t>
            </a:r>
          </a:p>
        </p:txBody>
      </p:sp>
    </p:spTree>
    <p:extLst>
      <p:ext uri="{BB962C8B-B14F-4D97-AF65-F5344CB8AC3E}">
        <p14:creationId xmlns:p14="http://schemas.microsoft.com/office/powerpoint/2010/main" xmlns="" val="2608649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788606" y="365125"/>
            <a:ext cx="9565193" cy="1325563"/>
          </a:xfrm>
        </p:spPr>
        <p:txBody>
          <a:bodyPr/>
          <a:lstStyle/>
          <a:p>
            <a:r>
              <a:rPr lang="en-US" dirty="0" smtClean="0"/>
              <a:t>Name border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438400" y="1919234"/>
            <a:ext cx="8229600" cy="4633965"/>
          </a:xfrm>
        </p:spPr>
        <p:txBody>
          <a:bodyPr/>
          <a:lstStyle/>
          <a:p>
            <a:r>
              <a:rPr lang="en-US" dirty="0" smtClean="0"/>
              <a:t>Prompt the user for full name</a:t>
            </a:r>
          </a:p>
          <a:p>
            <a:endParaRPr lang="en-US" dirty="0" smtClean="0"/>
          </a:p>
          <a:p>
            <a:r>
              <a:rPr lang="en-US" dirty="0" smtClean="0"/>
              <a:t>Draw out the pattern to the left</a:t>
            </a:r>
          </a:p>
          <a:p>
            <a:endParaRPr lang="en-US" dirty="0" smtClean="0"/>
          </a:p>
          <a:p>
            <a:r>
              <a:rPr lang="en-US" dirty="0" smtClean="0"/>
              <a:t>This should be resizable.  Size 1 is shown and size 2 would have the first name twice followed by last name twice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33400" y="856769"/>
            <a:ext cx="2438400" cy="569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LLISON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ALLISO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BOURN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OBOUR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OBOURN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32977981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Other </a:t>
            </a:r>
            <a:r>
              <a:rPr lang="en-US" dirty="0" smtClean="0">
                <a:latin typeface="Courier New" panose="02070309020205020404" pitchFamily="49" charset="0"/>
              </a:rPr>
              <a:t>String</a:t>
            </a:r>
            <a:r>
              <a:rPr lang="en-US" dirty="0" smtClean="0"/>
              <a:t> operations - length</a:t>
            </a:r>
            <a:endParaRPr lang="en-US" dirty="0"/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838200" y="180552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Syntax: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length = </a:t>
            </a:r>
            <a:r>
              <a:rPr lang="en-US" sz="2400" dirty="0" err="1" smtClean="0">
                <a:latin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</a:rPr>
              <a:t>(string)	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Example: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s = "Merlin"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</a:rPr>
              <a:t>	count = </a:t>
            </a:r>
            <a:r>
              <a:rPr lang="en-US" sz="2400" dirty="0" err="1" smtClean="0">
                <a:latin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</a:rPr>
              <a:t>(s)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6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8862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through a string</a:t>
            </a:r>
          </a:p>
        </p:txBody>
      </p:sp>
      <p:sp>
        <p:nvSpPr>
          <p:cNvPr id="750595" name="Rectangle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The </a:t>
            </a:r>
            <a:r>
              <a:rPr lang="en-US" sz="2000" dirty="0" smtClean="0">
                <a:latin typeface="Courier New" panose="02070309020205020404" pitchFamily="49" charset="0"/>
              </a:rPr>
              <a:t>for </a:t>
            </a:r>
            <a:r>
              <a:rPr lang="en-US" sz="2000" dirty="0" smtClean="0"/>
              <a:t>loop through a string using range: </a:t>
            </a:r>
            <a:endParaRPr 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major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  <a:r>
              <a:rPr lang="en-US" sz="1800" dirty="0" err="1" smtClean="0">
                <a:latin typeface="Courier New" panose="02070309020205020404" pitchFamily="49" charset="0"/>
              </a:rPr>
              <a:t>CSc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f</a:t>
            </a:r>
            <a:r>
              <a:rPr lang="en-US" sz="1800" dirty="0" smtClean="0">
                <a:latin typeface="Courier New" panose="02070309020205020404" pitchFamily="49" charset="0"/>
              </a:rPr>
              <a:t>or letter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(major)):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print(major[letter])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r>
              <a:rPr lang="en-US" sz="2000" dirty="0"/>
              <a:t>You can </a:t>
            </a:r>
            <a:r>
              <a:rPr lang="en-US" sz="2000" dirty="0" smtClean="0"/>
              <a:t>also use </a:t>
            </a:r>
            <a:r>
              <a:rPr lang="en-US" sz="2000" dirty="0"/>
              <a:t>a </a:t>
            </a:r>
            <a:r>
              <a:rPr lang="en-US" sz="2000" dirty="0">
                <a:latin typeface="Courier New" panose="02070309020205020404" pitchFamily="49" charset="0"/>
              </a:rPr>
              <a:t>for</a:t>
            </a:r>
            <a:r>
              <a:rPr lang="en-US" sz="2000" dirty="0"/>
              <a:t> loop to print or examine each </a:t>
            </a:r>
            <a:r>
              <a:rPr lang="en-US" sz="2000" dirty="0" smtClean="0"/>
              <a:t>character without range.</a:t>
            </a:r>
            <a:endParaRPr 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m</a:t>
            </a:r>
            <a:r>
              <a:rPr lang="en-US" sz="1800" dirty="0" smtClean="0">
                <a:latin typeface="Courier New" panose="02070309020205020404" pitchFamily="49" charset="0"/>
              </a:rPr>
              <a:t>ajor = "</a:t>
            </a:r>
            <a:r>
              <a:rPr lang="en-US" sz="1800" dirty="0" err="1" smtClean="0">
                <a:latin typeface="Courier New" panose="02070309020205020404" pitchFamily="49" charset="0"/>
              </a:rPr>
              <a:t>CSc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for letter in major: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print(letter)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/>
              <a:t>		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/>
              <a:t>	Output: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C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S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c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9614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String</a:t>
            </a:r>
            <a:r>
              <a:rPr lang="en-US" dirty="0" smtClean="0"/>
              <a:t> tests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1600200" y="2743199"/>
            <a:ext cx="8991600" cy="1306287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1700" dirty="0" smtClean="0">
                <a:latin typeface="Courier New" panose="02070309020205020404" pitchFamily="49" charset="0"/>
              </a:rPr>
              <a:t>name = "</a:t>
            </a:r>
            <a:r>
              <a:rPr lang="en-US" sz="1700" dirty="0" err="1" smtClean="0">
                <a:latin typeface="Courier New" panose="02070309020205020404" pitchFamily="49" charset="0"/>
              </a:rPr>
              <a:t>Voldermort</a:t>
            </a:r>
            <a:r>
              <a:rPr lang="en-US" sz="1700" dirty="0" smtClean="0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sz="1700" dirty="0" smtClean="0">
                <a:latin typeface="Courier New" panose="02070309020205020404" pitchFamily="49" charset="0"/>
              </a:rPr>
              <a:t>if </a:t>
            </a:r>
            <a:r>
              <a:rPr lang="en-US" sz="1700" dirty="0" err="1" smtClean="0">
                <a:latin typeface="Courier New" panose="02070309020205020404" pitchFamily="49" charset="0"/>
              </a:rPr>
              <a:t>name.startswith</a:t>
            </a:r>
            <a:r>
              <a:rPr lang="en-US" sz="1700" dirty="0" smtClean="0">
                <a:latin typeface="Courier New" panose="02070309020205020404" pitchFamily="49" charset="0"/>
              </a:rPr>
              <a:t>("</a:t>
            </a:r>
            <a:r>
              <a:rPr lang="en-US" sz="1700" dirty="0" err="1" smtClean="0">
                <a:latin typeface="Courier New" panose="02070309020205020404" pitchFamily="49" charset="0"/>
              </a:rPr>
              <a:t>Vol</a:t>
            </a:r>
            <a:r>
              <a:rPr lang="en-US" sz="1700" dirty="0" smtClean="0">
                <a:latin typeface="Courier New" panose="02070309020205020404" pitchFamily="49" charset="0"/>
              </a:rPr>
              <a:t>"):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sz="1700" dirty="0" smtClean="0">
                <a:latin typeface="Courier New" panose="02070309020205020404" pitchFamily="49" charset="0"/>
              </a:rPr>
              <a:t>   print("He who must not be named")</a:t>
            </a:r>
          </a:p>
          <a:p>
            <a:pPr eaLnBrk="1" hangingPunct="1">
              <a:lnSpc>
                <a:spcPct val="120000"/>
              </a:lnSpc>
              <a:buFont typeface="Wingdings 2" panose="05020102010507070707" pitchFamily="18" charset="2"/>
              <a:buNone/>
            </a:pPr>
            <a:endParaRPr lang="en-US" sz="1800" dirty="0"/>
          </a:p>
        </p:txBody>
      </p:sp>
      <p:graphicFrame>
        <p:nvGraphicFramePr>
          <p:cNvPr id="728106" name="Group 42"/>
          <p:cNvGraphicFramePr>
            <a:graphicFrameLocks noGrp="1"/>
          </p:cNvGraphicFramePr>
          <p:nvPr>
            <p:extLst/>
          </p:nvPr>
        </p:nvGraphicFramePr>
        <p:xfrm>
          <a:off x="1562100" y="1371601"/>
          <a:ext cx="9067800" cy="1230129"/>
        </p:xfrm>
        <a:graphic>
          <a:graphicData uri="http://schemas.openxmlformats.org/drawingml/2006/table">
            <a:tbl>
              <a:tblPr/>
              <a:tblGrid>
                <a:gridCol w="3038475"/>
                <a:gridCol w="6029325"/>
              </a:tblGrid>
              <a:tr h="411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Method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Description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startswith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whether one contains other's characters at start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endswith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whether one contains other's characters at end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 txBox="1">
            <a:spLocks/>
          </p:cNvSpPr>
          <p:nvPr/>
        </p:nvSpPr>
        <p:spPr>
          <a:xfrm>
            <a:off x="1600199" y="4543529"/>
            <a:ext cx="9342455" cy="1306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 smtClean="0"/>
              <a:t>The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dirty="0" smtClean="0"/>
              <a:t> keyword can be used to test if a string contains another string. </a:t>
            </a:r>
            <a:endParaRPr lang="en-US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smtClean="0"/>
              <a:t>	example:  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in name 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true</a:t>
            </a:r>
            <a:endParaRPr lang="en-US" sz="2400" b="1" dirty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3481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</a:rPr>
              <a:t>String</a:t>
            </a:r>
            <a:r>
              <a:rPr lang="en-US" dirty="0" smtClean="0"/>
              <a:t> question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</a:t>
            </a:r>
            <a:r>
              <a:rPr lang="en-US" i="1" smtClean="0"/>
              <a:t>Caesar cipher</a:t>
            </a:r>
            <a:r>
              <a:rPr lang="en-US" smtClean="0"/>
              <a:t> is a simple encryption where a message is encoded by shifting each letter by a given amount.</a:t>
            </a:r>
          </a:p>
          <a:p>
            <a:pPr lvl="1"/>
            <a:r>
              <a:rPr lang="en-US" smtClean="0"/>
              <a:t>e.g. with a shift of 3,   A </a:t>
            </a:r>
            <a:r>
              <a:rPr lang="en-US" smtClean="0">
                <a:sym typeface="Symbol" panose="05050102010706020507" pitchFamily="18" charset="2"/>
              </a:rPr>
              <a:t> D,  H  K,  X  A,  and Z  C</a:t>
            </a:r>
          </a:p>
          <a:p>
            <a:pPr lvl="1"/>
            <a:endParaRPr lang="en-US" smtClean="0"/>
          </a:p>
          <a:p>
            <a:r>
              <a:rPr lang="en-US" smtClean="0"/>
              <a:t>Write a program that reads a message from the user and performs a Caesar cipher on its letters: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smtClean="0"/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Your secret message: </a:t>
            </a:r>
            <a:r>
              <a:rPr lang="en-US" b="1" u="sng" smtClean="0">
                <a:latin typeface="Courier New" panose="02070309020205020404" pitchFamily="49" charset="0"/>
              </a:rPr>
              <a:t>Brad thinks Angelina is cute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Your secret key: 3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The encoded message: eudg wklqnv dqjholqd lv fxwh</a:t>
            </a:r>
          </a:p>
        </p:txBody>
      </p:sp>
    </p:spTree>
    <p:extLst>
      <p:ext uri="{BB962C8B-B14F-4D97-AF65-F5344CB8AC3E}">
        <p14:creationId xmlns:p14="http://schemas.microsoft.com/office/powerpoint/2010/main" xmlns="" val="90778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</a:rPr>
              <a:t>Strings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anose="02070309020205020404" pitchFamily="49" charset="0"/>
              </a:rPr>
              <a:t>ints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</a:t>
            </a:r>
            <a:r>
              <a:rPr lang="en-US" dirty="0" smtClean="0">
                <a:latin typeface="Courier New" panose="02070309020205020404" pitchFamily="49" charset="0"/>
              </a:rPr>
              <a:t>char</a:t>
            </a:r>
            <a:r>
              <a:rPr lang="en-US" dirty="0" smtClean="0"/>
              <a:t> values are assigned numbers internally by the computer, called </a:t>
            </a:r>
            <a:r>
              <a:rPr lang="en-US" i="1" dirty="0" smtClean="0"/>
              <a:t>ASCII </a:t>
            </a:r>
            <a:r>
              <a:rPr lang="en-US" dirty="0" smtClean="0"/>
              <a:t>values.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Examples: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'A'</a:t>
            </a:r>
            <a:r>
              <a:rPr lang="en-US" dirty="0" smtClean="0"/>
              <a:t>  is  65,	</a:t>
            </a:r>
            <a:r>
              <a:rPr lang="en-US" dirty="0" smtClean="0">
                <a:latin typeface="Courier New" panose="02070309020205020404" pitchFamily="49" charset="0"/>
              </a:rPr>
              <a:t>'B'</a:t>
            </a:r>
            <a:r>
              <a:rPr lang="en-US" dirty="0" smtClean="0"/>
              <a:t>  is  66,	</a:t>
            </a:r>
            <a:r>
              <a:rPr lang="en-US" dirty="0" smtClean="0">
                <a:latin typeface="Courier New" panose="02070309020205020404" pitchFamily="49" charset="0"/>
              </a:rPr>
              <a:t>' '</a:t>
            </a:r>
            <a:r>
              <a:rPr lang="en-US" dirty="0" smtClean="0"/>
              <a:t>  is  32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</a:rPr>
              <a:t>'a'</a:t>
            </a:r>
            <a:r>
              <a:rPr lang="en-US" dirty="0" smtClean="0"/>
              <a:t>  is  97,	</a:t>
            </a:r>
            <a:r>
              <a:rPr lang="en-US" dirty="0" smtClean="0">
                <a:latin typeface="Courier New" panose="02070309020205020404" pitchFamily="49" charset="0"/>
              </a:rPr>
              <a:t>'b'</a:t>
            </a:r>
            <a:r>
              <a:rPr lang="en-US" dirty="0" smtClean="0"/>
              <a:t>  is  98,	</a:t>
            </a:r>
            <a:r>
              <a:rPr lang="en-US" dirty="0" smtClean="0">
                <a:latin typeface="Courier New" panose="02070309020205020404" pitchFamily="49" charset="0"/>
              </a:rPr>
              <a:t>'*'</a:t>
            </a:r>
            <a:r>
              <a:rPr lang="en-US" dirty="0" smtClean="0"/>
              <a:t>  is  42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One character long </a:t>
            </a:r>
            <a:r>
              <a:rPr lang="en-US" dirty="0">
                <a:latin typeface="Courier New" panose="02070309020205020404" pitchFamily="49" charset="0"/>
              </a:rPr>
              <a:t>S</a:t>
            </a:r>
            <a:r>
              <a:rPr lang="en-US" dirty="0" smtClean="0">
                <a:latin typeface="Courier New" panose="02070309020205020404" pitchFamily="49" charset="0"/>
              </a:rPr>
              <a:t>trings </a:t>
            </a:r>
            <a:r>
              <a:rPr lang="en-US" dirty="0" smtClean="0"/>
              <a:t>and </a:t>
            </a:r>
            <a:r>
              <a:rPr lang="en-US" dirty="0" err="1" smtClean="0">
                <a:latin typeface="Courier New" panose="02070309020205020404" pitchFamily="49" charset="0"/>
              </a:rPr>
              <a:t>ints</a:t>
            </a:r>
            <a:r>
              <a:rPr lang="en-US" dirty="0" smtClean="0"/>
              <a:t> can be converted to each other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</a:rPr>
              <a:t>('a')   </a:t>
            </a:r>
            <a:r>
              <a:rPr lang="en-US" dirty="0" smtClean="0"/>
              <a:t>is </a:t>
            </a:r>
            <a:r>
              <a:rPr lang="en-US" dirty="0"/>
              <a:t>9</a:t>
            </a:r>
            <a:r>
              <a:rPr lang="en-US" dirty="0" smtClean="0"/>
              <a:t>7,		</a:t>
            </a:r>
            <a:r>
              <a:rPr lang="en-US" dirty="0" err="1" smtClean="0">
                <a:latin typeface="Courier New" panose="02070309020205020404" pitchFamily="49" charset="0"/>
              </a:rPr>
              <a:t>chr</a:t>
            </a:r>
            <a:r>
              <a:rPr lang="en-US" dirty="0" smtClean="0">
                <a:latin typeface="Courier New" panose="02070309020205020404" pitchFamily="49" charset="0"/>
              </a:rPr>
              <a:t>(103)  </a:t>
            </a:r>
            <a:r>
              <a:rPr lang="en-US" dirty="0" smtClean="0"/>
              <a:t>is </a:t>
            </a:r>
            <a:r>
              <a:rPr lang="en-US" dirty="0"/>
              <a:t>'</a:t>
            </a:r>
            <a:r>
              <a:rPr lang="en-US" dirty="0" smtClean="0"/>
              <a:t>g'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/>
            <a:r>
              <a:rPr lang="en-US" dirty="0" smtClean="0"/>
              <a:t>This is useful because you can do the following: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chr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</a:rPr>
              <a:t>('a' + 2))</a:t>
            </a:r>
            <a:r>
              <a:rPr lang="en-US" dirty="0" smtClean="0"/>
              <a:t>  is  </a:t>
            </a:r>
            <a:r>
              <a:rPr lang="en-US" dirty="0" smtClean="0">
                <a:latin typeface="Courier New" panose="02070309020205020404" pitchFamily="49" charset="0"/>
              </a:rPr>
              <a:t>'c'</a:t>
            </a:r>
          </a:p>
        </p:txBody>
      </p:sp>
    </p:spTree>
    <p:extLst>
      <p:ext uri="{BB962C8B-B14F-4D97-AF65-F5344CB8AC3E}">
        <p14:creationId xmlns:p14="http://schemas.microsoft.com/office/powerpoint/2010/main" xmlns="" val="10724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statement</a:t>
            </a:r>
          </a:p>
        </p:txBody>
      </p:sp>
      <p:sp>
        <p:nvSpPr>
          <p:cNvPr id="20483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Executes one block if a test is true, another if false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if </a:t>
            </a:r>
            <a:r>
              <a:rPr lang="en-US" b="1" dirty="0" smtClean="0"/>
              <a:t>test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statement(s)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else: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statement(s)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Example: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900" dirty="0"/>
              <a:t>	</a:t>
            </a:r>
            <a:r>
              <a:rPr lang="en-US" sz="1900" dirty="0" smtClean="0">
                <a:latin typeface="Courier New" panose="02070309020205020404" pitchFamily="49" charset="0"/>
              </a:rPr>
              <a:t>gpa </a:t>
            </a:r>
            <a:r>
              <a:rPr lang="en-US" sz="1900" dirty="0">
                <a:latin typeface="Courier New" panose="02070309020205020404" pitchFamily="49" charset="0"/>
              </a:rPr>
              <a:t>= float(input("gpa? </a:t>
            </a:r>
            <a:r>
              <a:rPr lang="en-US" sz="1900" dirty="0" smtClean="0">
                <a:latin typeface="Courier New" panose="02070309020205020404" pitchFamily="49" charset="0"/>
              </a:rPr>
              <a:t>"))</a:t>
            </a:r>
            <a:endParaRPr lang="en-US" sz="1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if </a:t>
            </a:r>
            <a:r>
              <a:rPr lang="en-US" sz="1900" b="1" dirty="0" smtClean="0">
                <a:latin typeface="Courier New" panose="02070309020205020404" pitchFamily="49" charset="0"/>
              </a:rPr>
              <a:t>gpa </a:t>
            </a:r>
            <a:r>
              <a:rPr lang="en-US" sz="1900" b="1" dirty="0">
                <a:latin typeface="Courier New" panose="02070309020205020404" pitchFamily="49" charset="0"/>
              </a:rPr>
              <a:t>&gt;= </a:t>
            </a:r>
            <a:r>
              <a:rPr lang="en-US" sz="1900" b="1" dirty="0" smtClean="0">
                <a:latin typeface="Courier New" panose="02070309020205020404" pitchFamily="49" charset="0"/>
              </a:rPr>
              <a:t>2.0:</a:t>
            </a:r>
            <a:endParaRPr lang="en-US" sz="19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    </a:t>
            </a:r>
            <a:r>
              <a:rPr lang="en-US" sz="1900" dirty="0" smtClean="0">
                <a:latin typeface="Courier New" panose="02070309020205020404" pitchFamily="49" charset="0"/>
              </a:rPr>
              <a:t>print("</a:t>
            </a:r>
            <a:r>
              <a:rPr lang="en-US" sz="1900" dirty="0">
                <a:latin typeface="Courier New" panose="02070309020205020404" pitchFamily="49" charset="0"/>
              </a:rPr>
              <a:t>Welcome to Mars University</a:t>
            </a:r>
            <a:r>
              <a:rPr lang="en-US" sz="1900" dirty="0" smtClean="0">
                <a:latin typeface="Courier New" panose="02070309020205020404" pitchFamily="49" charset="0"/>
              </a:rPr>
              <a:t>!")</a:t>
            </a:r>
            <a:endParaRPr lang="en-US" sz="19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b="1" dirty="0">
                <a:latin typeface="Courier New" panose="02070309020205020404" pitchFamily="49" charset="0"/>
              </a:rPr>
              <a:t>	</a:t>
            </a:r>
            <a:r>
              <a:rPr lang="en-US" sz="1900" b="1" dirty="0" smtClean="0">
                <a:latin typeface="Courier New" panose="02070309020205020404" pitchFamily="49" charset="0"/>
              </a:rPr>
              <a:t>else:</a:t>
            </a:r>
            <a:endParaRPr lang="en-US" sz="19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900" dirty="0">
                <a:latin typeface="Courier New" panose="02070309020205020404" pitchFamily="49" charset="0"/>
              </a:rPr>
              <a:t>	    </a:t>
            </a:r>
            <a:r>
              <a:rPr lang="en-US" sz="1900" dirty="0" smtClean="0">
                <a:latin typeface="Courier New" panose="02070309020205020404" pitchFamily="49" charset="0"/>
              </a:rPr>
              <a:t>print("</a:t>
            </a:r>
            <a:r>
              <a:rPr lang="en-US" sz="1900" dirty="0">
                <a:latin typeface="Courier New" panose="02070309020205020404" pitchFamily="49" charset="0"/>
              </a:rPr>
              <a:t>Application denied</a:t>
            </a:r>
            <a:r>
              <a:rPr lang="en-US" sz="1900" dirty="0" smtClean="0">
                <a:latin typeface="Courier New" panose="02070309020205020404" pitchFamily="49" charset="0"/>
              </a:rPr>
              <a:t>.")</a:t>
            </a:r>
            <a:endParaRPr lang="en-US" sz="1900" dirty="0">
              <a:latin typeface="Courier New" panose="02070309020205020404" pitchFamily="49" charset="0"/>
            </a:endParaRPr>
          </a:p>
        </p:txBody>
      </p:sp>
      <p:pic>
        <p:nvPicPr>
          <p:cNvPr id="20484" name="Picture 3" descr="if_el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46573" y="2616376"/>
            <a:ext cx="325437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56863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Relational expressions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687475" y="1393546"/>
            <a:ext cx="105156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300" dirty="0">
                <a:latin typeface="Courier New" panose="02070309020205020404" pitchFamily="49" charset="0"/>
              </a:rPr>
              <a:t>if</a:t>
            </a:r>
            <a:r>
              <a:rPr lang="en-US" sz="2300" dirty="0"/>
              <a:t> statements </a:t>
            </a:r>
            <a:r>
              <a:rPr lang="en-US" sz="2300" dirty="0" smtClean="0"/>
              <a:t>use </a:t>
            </a:r>
            <a:r>
              <a:rPr lang="en-US" sz="2300" dirty="0"/>
              <a:t>logical tests.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if 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i &lt;= 10</a:t>
            </a:r>
            <a:r>
              <a:rPr lang="en-US" dirty="0" smtClean="0">
                <a:latin typeface="Courier New" panose="02070309020205020404" pitchFamily="49" charset="0"/>
              </a:rPr>
              <a:t>: ...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These are </a:t>
            </a:r>
            <a:r>
              <a:rPr lang="en-US" dirty="0" smtClean="0">
                <a:latin typeface="Courier New" panose="02070309020205020404" pitchFamily="49" charset="0"/>
              </a:rPr>
              <a:t>boolean</a:t>
            </a:r>
            <a:r>
              <a:rPr lang="en-US" dirty="0" smtClean="0"/>
              <a:t>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Tests use </a:t>
            </a:r>
            <a:r>
              <a:rPr lang="en-US" i="1" dirty="0" smtClean="0"/>
              <a:t>relational operators</a:t>
            </a:r>
            <a:r>
              <a:rPr lang="en-US" dirty="0" smtClean="0"/>
              <a:t>:</a:t>
            </a:r>
          </a:p>
        </p:txBody>
      </p:sp>
      <p:graphicFrame>
        <p:nvGraphicFramePr>
          <p:cNvPr id="66872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92872830"/>
              </p:ext>
            </p:extLst>
          </p:nvPr>
        </p:nvGraphicFramePr>
        <p:xfrm>
          <a:off x="2255855" y="3569215"/>
          <a:ext cx="7924799" cy="2560635"/>
        </p:xfrm>
        <a:graphic>
          <a:graphicData uri="http://schemas.openxmlformats.org/drawingml/2006/table">
            <a:tbl>
              <a:tblPr/>
              <a:tblGrid>
                <a:gridCol w="1568897"/>
                <a:gridCol w="3468384"/>
                <a:gridCol w="1822909"/>
                <a:gridCol w="1064609"/>
              </a:tblGrid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Operator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Meaning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Example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Value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==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equals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 + 1 == 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!=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does not equal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3.2 !=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&lt;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less than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10 &lt; 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&gt;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greater than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10 &gt; 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&lt;=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less than or equal 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126 &lt;= 100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False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&gt;=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greater than or equal to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5.0 &gt;= 5.0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True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38020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6866" name="Picture 2" descr="nested_if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4775" y="1970088"/>
            <a:ext cx="156368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Misuse of </a:t>
            </a:r>
            <a:r>
              <a:rPr lang="en-US" dirty="0" smtClean="0">
                <a:latin typeface="Courier New" panose="02070309020205020404" pitchFamily="49" charset="0"/>
              </a:rPr>
              <a:t>if</a:t>
            </a:r>
            <a:endParaRPr lang="en-US" dirty="0" smtClean="0"/>
          </a:p>
        </p:txBody>
      </p:sp>
      <p:sp>
        <p:nvSpPr>
          <p:cNvPr id="24580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What's wrong with the following code?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percent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float(input("What percentage did you earn? "))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percent </a:t>
            </a:r>
            <a:r>
              <a:rPr lang="en-US" sz="1800" b="1" dirty="0">
                <a:latin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</a:rPr>
              <a:t>90: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You got an A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percent </a:t>
            </a:r>
            <a:r>
              <a:rPr lang="en-US" sz="1800" b="1" dirty="0">
                <a:latin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</a:rPr>
              <a:t>80: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You got a B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if percent </a:t>
            </a:r>
            <a:r>
              <a:rPr lang="en-US" sz="1800" b="1" dirty="0">
                <a:latin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</a:rPr>
              <a:t>70: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print("You </a:t>
            </a:r>
            <a:r>
              <a:rPr lang="en-US" sz="1800" dirty="0">
                <a:latin typeface="Courier New" panose="02070309020205020404" pitchFamily="49" charset="0"/>
              </a:rPr>
              <a:t>got a C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percent </a:t>
            </a:r>
            <a:r>
              <a:rPr lang="en-US" sz="1800" b="1" dirty="0">
                <a:latin typeface="Courier New" panose="02070309020205020404" pitchFamily="49" charset="0"/>
              </a:rPr>
              <a:t>&gt;= </a:t>
            </a:r>
            <a:r>
              <a:rPr lang="en-US" sz="1800" b="1" dirty="0" smtClean="0">
                <a:latin typeface="Courier New" panose="02070309020205020404" pitchFamily="49" charset="0"/>
              </a:rPr>
              <a:t>60: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You got a D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percent </a:t>
            </a:r>
            <a:r>
              <a:rPr lang="en-US" sz="1800" b="1" dirty="0">
                <a:latin typeface="Courier New" panose="02070309020205020404" pitchFamily="49" charset="0"/>
              </a:rPr>
              <a:t>&lt; </a:t>
            </a:r>
            <a:r>
              <a:rPr lang="en-US" sz="1800" b="1" dirty="0" smtClean="0">
                <a:latin typeface="Courier New" panose="02070309020205020404" pitchFamily="49" charset="0"/>
              </a:rPr>
              <a:t>60: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You got an F</a:t>
            </a:r>
            <a:r>
              <a:rPr lang="en-US" sz="1800" dirty="0" smtClean="0">
                <a:latin typeface="Courier New" panose="02070309020205020404" pitchFamily="49" charset="0"/>
              </a:rPr>
              <a:t>!")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xmlns="" val="24732792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Chooses between outcomes using many tests</a:t>
            </a:r>
          </a:p>
          <a:p>
            <a:pPr lvl="1" eaLnBrk="1" hangingPunct="1">
              <a:lnSpc>
                <a:spcPct val="90000"/>
              </a:lnSpc>
            </a:pPr>
            <a:endParaRPr lang="en-US" sz="800" i="1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if </a:t>
            </a:r>
            <a:r>
              <a:rPr lang="en-US" sz="1800" b="1" dirty="0" smtClean="0"/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elif </a:t>
            </a:r>
            <a:r>
              <a:rPr lang="en-US" sz="1800" b="1" dirty="0" smtClean="0"/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else: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Example: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if </a:t>
            </a:r>
            <a:r>
              <a:rPr lang="en-US" sz="1700" b="1" dirty="0" smtClean="0">
                <a:latin typeface="Courier New" panose="02070309020205020404" pitchFamily="49" charset="0"/>
              </a:rPr>
              <a:t>x </a:t>
            </a:r>
            <a:r>
              <a:rPr lang="en-US" sz="1700" b="1" dirty="0">
                <a:latin typeface="Courier New" panose="02070309020205020404" pitchFamily="49" charset="0"/>
              </a:rPr>
              <a:t>&gt; </a:t>
            </a:r>
            <a:r>
              <a:rPr lang="en-US" sz="1700" b="1" dirty="0" smtClean="0">
                <a:latin typeface="Courier New" panose="02070309020205020404" pitchFamily="49" charset="0"/>
              </a:rPr>
              <a:t>0: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Positive</a:t>
            </a:r>
            <a:r>
              <a:rPr lang="en-US" sz="1700" dirty="0" smtClean="0">
                <a:latin typeface="Courier New" panose="02070309020205020404" pitchFamily="49" charset="0"/>
              </a:rPr>
              <a:t>")</a:t>
            </a:r>
            <a:endParaRPr lang="en-US" sz="1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</a:t>
            </a:r>
            <a:r>
              <a:rPr lang="en-US" sz="1700" b="1" dirty="0" smtClean="0">
                <a:latin typeface="Courier New" panose="02070309020205020404" pitchFamily="49" charset="0"/>
              </a:rPr>
              <a:t>elif x </a:t>
            </a:r>
            <a:r>
              <a:rPr lang="en-US" sz="1700" b="1" dirty="0">
                <a:latin typeface="Courier New" panose="02070309020205020404" pitchFamily="49" charset="0"/>
              </a:rPr>
              <a:t>&lt; </a:t>
            </a:r>
            <a:r>
              <a:rPr lang="en-US" sz="1700" b="1" dirty="0" smtClean="0">
                <a:latin typeface="Courier New" panose="02070309020205020404" pitchFamily="49" charset="0"/>
              </a:rPr>
              <a:t>0: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Negative</a:t>
            </a:r>
            <a:r>
              <a:rPr lang="en-US" sz="1700" dirty="0" smtClean="0">
                <a:latin typeface="Courier New" panose="02070309020205020404" pitchFamily="49" charset="0"/>
              </a:rPr>
              <a:t>")</a:t>
            </a:r>
            <a:endParaRPr lang="en-US" sz="1700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 smtClean="0">
                <a:latin typeface="Courier New" panose="02070309020205020404" pitchFamily="49" charset="0"/>
              </a:rPr>
              <a:t>	else: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Zero</a:t>
            </a:r>
            <a:r>
              <a:rPr lang="en-US" sz="1700" dirty="0" smtClean="0">
                <a:latin typeface="Courier New" panose="02070309020205020404" pitchFamily="49" charset="0"/>
              </a:rPr>
              <a:t>")</a:t>
            </a:r>
            <a:endParaRPr lang="en-US" sz="1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</a:t>
            </a:r>
            <a:endParaRPr lang="en-US" sz="1800" dirty="0">
              <a:latin typeface="Courier New" panose="02070309020205020404" pitchFamily="49" charset="0"/>
            </a:endParaRPr>
          </a:p>
        </p:txBody>
      </p:sp>
      <p:pic>
        <p:nvPicPr>
          <p:cNvPr id="25604" name="Picture 4" descr="nested_if_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1678" y="2472507"/>
            <a:ext cx="4604898" cy="3596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62885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if/elif/elif</a:t>
            </a:r>
          </a:p>
        </p:txBody>
      </p:sp>
      <p:sp>
        <p:nvSpPr>
          <p:cNvPr id="27651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US" sz="1800" dirty="0"/>
              <a:t>If it ends with </a:t>
            </a:r>
            <a:r>
              <a:rPr lang="en-US" sz="1800" dirty="0">
                <a:latin typeface="Courier New" panose="02070309020205020404" pitchFamily="49" charset="0"/>
              </a:rPr>
              <a:t>else</a:t>
            </a:r>
            <a:r>
              <a:rPr lang="en-US" sz="1800" dirty="0"/>
              <a:t>, exactly one path must be taken.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If it ends with </a:t>
            </a:r>
            <a:r>
              <a:rPr lang="en-US" sz="1800" dirty="0">
                <a:latin typeface="Courier New" panose="02070309020205020404" pitchFamily="49" charset="0"/>
              </a:rPr>
              <a:t>if</a:t>
            </a:r>
            <a:r>
              <a:rPr lang="en-US" sz="1800" dirty="0"/>
              <a:t>, the code might not execute any path.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if </a:t>
            </a:r>
            <a:r>
              <a:rPr lang="en-US" sz="1800" b="1" dirty="0" smtClean="0"/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elif </a:t>
            </a:r>
            <a:r>
              <a:rPr lang="en-US" sz="1800" b="1" dirty="0" smtClean="0"/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el</a:t>
            </a:r>
            <a:r>
              <a:rPr lang="en-US" sz="1800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solidFill>
                  <a:srgbClr val="003399"/>
                </a:solidFill>
              </a:rPr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/>
              <a:t>statement(s</a:t>
            </a:r>
            <a:r>
              <a:rPr lang="en-US" sz="1800" b="1" dirty="0" smtClean="0"/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endParaRPr lang="en-US" sz="18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/>
              <a:t>	</a:t>
            </a:r>
            <a:endParaRPr lang="en-US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Example: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if </a:t>
            </a:r>
            <a:r>
              <a:rPr lang="en-US" sz="1700" b="1" dirty="0" smtClean="0">
                <a:latin typeface="Courier New" panose="02070309020205020404" pitchFamily="49" charset="0"/>
              </a:rPr>
              <a:t>place </a:t>
            </a:r>
            <a:r>
              <a:rPr lang="en-US" sz="1700" b="1" dirty="0">
                <a:latin typeface="Courier New" panose="02070309020205020404" pitchFamily="49" charset="0"/>
              </a:rPr>
              <a:t>== </a:t>
            </a:r>
            <a:r>
              <a:rPr lang="en-US" sz="1700" b="1" dirty="0" smtClean="0">
                <a:latin typeface="Courier New" panose="02070309020205020404" pitchFamily="49" charset="0"/>
              </a:rPr>
              <a:t>1: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Gold medal</a:t>
            </a:r>
            <a:r>
              <a:rPr lang="en-US" sz="1700" dirty="0" smtClean="0">
                <a:latin typeface="Courier New" panose="02070309020205020404" pitchFamily="49" charset="0"/>
              </a:rPr>
              <a:t>!")</a:t>
            </a:r>
            <a:endParaRPr lang="en-US" sz="1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</a:t>
            </a:r>
            <a:r>
              <a:rPr lang="en-US" sz="1700" b="1" dirty="0" smtClean="0">
                <a:latin typeface="Courier New" panose="02070309020205020404" pitchFamily="49" charset="0"/>
              </a:rPr>
              <a:t>elif place </a:t>
            </a:r>
            <a:r>
              <a:rPr lang="en-US" sz="1700" b="1" dirty="0">
                <a:latin typeface="Courier New" panose="02070309020205020404" pitchFamily="49" charset="0"/>
              </a:rPr>
              <a:t>== </a:t>
            </a:r>
            <a:r>
              <a:rPr lang="en-US" sz="1700" b="1" dirty="0" smtClean="0">
                <a:latin typeface="Courier New" panose="02070309020205020404" pitchFamily="49" charset="0"/>
              </a:rPr>
              <a:t>2: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Silver medal</a:t>
            </a:r>
            <a:r>
              <a:rPr lang="en-US" sz="1700" dirty="0" smtClean="0">
                <a:latin typeface="Courier New" panose="02070309020205020404" pitchFamily="49" charset="0"/>
              </a:rPr>
              <a:t>!")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b="1" dirty="0">
                <a:latin typeface="Courier New" panose="02070309020205020404" pitchFamily="49" charset="0"/>
              </a:rPr>
              <a:t>	</a:t>
            </a:r>
            <a:r>
              <a:rPr lang="en-US" sz="1700" b="1" dirty="0" smtClean="0">
                <a:latin typeface="Courier New" panose="02070309020205020404" pitchFamily="49" charset="0"/>
              </a:rPr>
              <a:t>elif place </a:t>
            </a:r>
            <a:r>
              <a:rPr lang="en-US" sz="1700" b="1" dirty="0">
                <a:latin typeface="Courier New" panose="02070309020205020404" pitchFamily="49" charset="0"/>
              </a:rPr>
              <a:t>== </a:t>
            </a:r>
            <a:r>
              <a:rPr lang="en-US" sz="1700" b="1" dirty="0" smtClean="0">
                <a:latin typeface="Courier New" panose="02070309020205020404" pitchFamily="49" charset="0"/>
              </a:rPr>
              <a:t>3:</a:t>
            </a:r>
            <a:endParaRPr lang="en-US" sz="17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700" dirty="0">
                <a:latin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</a:rPr>
              <a:t>print("</a:t>
            </a:r>
            <a:r>
              <a:rPr lang="en-US" sz="1700" dirty="0">
                <a:latin typeface="Courier New" panose="02070309020205020404" pitchFamily="49" charset="0"/>
              </a:rPr>
              <a:t>Bronze medal</a:t>
            </a:r>
            <a:r>
              <a:rPr lang="en-US" sz="1700" dirty="0" smtClean="0">
                <a:latin typeface="Courier New" panose="02070309020205020404" pitchFamily="49" charset="0"/>
              </a:rPr>
              <a:t>.")</a:t>
            </a:r>
            <a:endParaRPr lang="en-US" sz="1700" dirty="0">
              <a:latin typeface="Courier New" panose="02070309020205020404" pitchFamily="49" charset="0"/>
            </a:endParaRPr>
          </a:p>
        </p:txBody>
      </p:sp>
      <p:pic>
        <p:nvPicPr>
          <p:cNvPr id="27652" name="Picture 3" descr="nested_if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012950"/>
            <a:ext cx="3276600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20599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</a:t>
            </a:r>
            <a:r>
              <a:rPr lang="en-US" dirty="0" smtClean="0">
                <a:latin typeface="Courier New" panose="02070309020205020404" pitchFamily="49" charset="0"/>
              </a:rPr>
              <a:t>if</a:t>
            </a:r>
            <a:r>
              <a:rPr lang="en-US" dirty="0" smtClean="0"/>
              <a:t> structures</a:t>
            </a:r>
          </a:p>
        </p:txBody>
      </p:sp>
      <p:graphicFrame>
        <p:nvGraphicFramePr>
          <p:cNvPr id="681003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79276636"/>
              </p:ext>
            </p:extLst>
          </p:nvPr>
        </p:nvGraphicFramePr>
        <p:xfrm>
          <a:off x="1524000" y="1295401"/>
          <a:ext cx="9144000" cy="5114925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2316653">
                <a:tc>
                  <a:txBody>
                    <a:bodyPr/>
                    <a:lstStyle/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Char char="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exactly 1 path   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(mutually exclusive)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charset="0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elif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else: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Char char="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0 or 1 path   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(mutually exclusive)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charset="0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elif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elif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3" marB="45723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8272">
                <a:tc gridSpan="2">
                  <a:txBody>
                    <a:bodyPr/>
                    <a:lstStyle/>
                    <a:p>
                      <a:pPr marL="21177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endParaRPr kumimoji="0" lang="en-US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Char char="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0, 1, or many paths   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(independent tests; not exclusive)</a:t>
                      </a:r>
                    </a:p>
                    <a:p>
                      <a:pPr marL="2743200" marR="0" lvl="1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charset="0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test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2117725" marR="0" lvl="0" indent="-288925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   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statement(s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60956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1819</Words>
  <Application>Microsoft Office PowerPoint</Application>
  <PresentationFormat>Custom</PresentationFormat>
  <Paragraphs>602</Paragraphs>
  <Slides>36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Building Python Programs</vt:lpstr>
      <vt:lpstr>The if/else statement</vt:lpstr>
      <vt:lpstr>The if statement</vt:lpstr>
      <vt:lpstr>The if/else statement</vt:lpstr>
      <vt:lpstr>Relational expressions</vt:lpstr>
      <vt:lpstr>Misuse of if</vt:lpstr>
      <vt:lpstr>Nested if/else</vt:lpstr>
      <vt:lpstr>Nested if/elif/elif</vt:lpstr>
      <vt:lpstr>Nested if structures</vt:lpstr>
      <vt:lpstr>Which nested if/else?</vt:lpstr>
      <vt:lpstr>Nested if/else question</vt:lpstr>
      <vt:lpstr>Nested if/else answer</vt:lpstr>
      <vt:lpstr>Nested if/else, cont'd.</vt:lpstr>
      <vt:lpstr>Factoring if/else code</vt:lpstr>
      <vt:lpstr>Cumulative Algorithms</vt:lpstr>
      <vt:lpstr>Adding many numbers</vt:lpstr>
      <vt:lpstr>Cumulative sum loop</vt:lpstr>
      <vt:lpstr>Cumulative product</vt:lpstr>
      <vt:lpstr>input and cumulative sum</vt:lpstr>
      <vt:lpstr>Cumulative sum question</vt:lpstr>
      <vt:lpstr>Cumulative sum answer</vt:lpstr>
      <vt:lpstr>Cumulative answer, cont'd.</vt:lpstr>
      <vt:lpstr>Strings</vt:lpstr>
      <vt:lpstr>Strings</vt:lpstr>
      <vt:lpstr>Indexes</vt:lpstr>
      <vt:lpstr>Accessing characters</vt:lpstr>
      <vt:lpstr>Slide 27</vt:lpstr>
      <vt:lpstr>String methods</vt:lpstr>
      <vt:lpstr>String method examples</vt:lpstr>
      <vt:lpstr>Modifying strings</vt:lpstr>
      <vt:lpstr>Name border</vt:lpstr>
      <vt:lpstr>Slide 32</vt:lpstr>
      <vt:lpstr>Looping through a string</vt:lpstr>
      <vt:lpstr>String tests</vt:lpstr>
      <vt:lpstr>String question</vt:lpstr>
      <vt:lpstr>Strings and ints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Registered User</cp:lastModifiedBy>
  <cp:revision>22</cp:revision>
  <dcterms:created xsi:type="dcterms:W3CDTF">2016-08-14T22:02:08Z</dcterms:created>
  <dcterms:modified xsi:type="dcterms:W3CDTF">2025-03-15T16:03:15Z</dcterms:modified>
</cp:coreProperties>
</file>