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76" r:id="rId2"/>
    <p:sldId id="27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4" r:id="rId13"/>
    <p:sldId id="275" r:id="rId14"/>
    <p:sldId id="301" r:id="rId15"/>
    <p:sldId id="293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4" r:id="rId32"/>
    <p:sldId id="295" r:id="rId33"/>
    <p:sldId id="296" r:id="rId34"/>
    <p:sldId id="297" r:id="rId35"/>
    <p:sldId id="298" r:id="rId36"/>
    <p:sldId id="299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7" r:id="rId50"/>
    <p:sldId id="318" r:id="rId51"/>
    <p:sldId id="319" r:id="rId52"/>
    <p:sldId id="320" r:id="rId53"/>
    <p:sldId id="321" r:id="rId54"/>
    <p:sldId id="322" r:id="rId55"/>
    <p:sldId id="314" r:id="rId56"/>
    <p:sldId id="315" r:id="rId57"/>
    <p:sldId id="316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31" autoAdjust="0"/>
    <p:restoredTop sz="94660"/>
  </p:normalViewPr>
  <p:slideViewPr>
    <p:cSldViewPr snapToGrid="0">
      <p:cViewPr varScale="1">
        <p:scale>
          <a:sx n="192" d="100"/>
          <a:sy n="192" d="100"/>
        </p:scale>
        <p:origin x="-1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61240-F858-4D23-8381-FAE2022D87FF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7764A-C68D-4741-A901-70A8E585F9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63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544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949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695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196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708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264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970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xmlns="" val="24685218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xmlns="" val="2414764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393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759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47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1156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7393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381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7130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3168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5876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255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07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788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48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66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006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800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Output:</a:t>
            </a:r>
          </a:p>
          <a:p>
            <a:r>
              <a:rPr lang="en-US" smtClean="0">
                <a:latin typeface="Arial" panose="020B0604020202020204" pitchFamily="34" charset="0"/>
              </a:rPr>
              <a:t>2 and 4</a:t>
            </a:r>
          </a:p>
          <a:p>
            <a:r>
              <a:rPr lang="en-US" smtClean="0">
                <a:latin typeface="Arial" panose="020B0604020202020204" pitchFamily="34" charset="0"/>
              </a:rPr>
              <a:t>9 and 3</a:t>
            </a:r>
          </a:p>
        </p:txBody>
      </p:sp>
    </p:spTree>
    <p:extLst>
      <p:ext uri="{BB962C8B-B14F-4D97-AF65-F5344CB8AC3E}">
        <p14:creationId xmlns:p14="http://schemas.microsoft.com/office/powerpoint/2010/main" xmlns="" val="118085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190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4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818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236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77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87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312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500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588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51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08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FFE16-C13A-49A4-885B-128F9CB375AE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16F9E-A71D-4F5C-92D4-34984E88C2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02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ce.smith.edu/dftwiki/index.php/Color_Charts_for_TKinte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ndom.org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3: Parameters </a:t>
            </a:r>
            <a:r>
              <a:rPr lang="en-US" sz="3600" smtClean="0"/>
              <a:t>and Graphics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4722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errors</a:t>
            </a:r>
          </a:p>
        </p:txBody>
      </p:sp>
      <p:sp>
        <p:nvSpPr>
          <p:cNvPr id="530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If a function accepts a parameter, it is illegal to call it without passing any value for that parameter.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chant()     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# ERROR: parameter value required</a:t>
            </a:r>
          </a:p>
          <a:p>
            <a:pPr lvl="1" eaLnBrk="1" hangingPunct="1"/>
            <a:endParaRPr lang="en-US" b="1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The value passed to a function must be of a type that will work.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chant(3.7)   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ERROR: must be of type </a:t>
            </a:r>
            <a:r>
              <a:rPr lang="en-US" b="1" dirty="0" err="1" smtClean="0">
                <a:solidFill>
                  <a:srgbClr val="A50021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if it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           #        is used as a range bound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Exercise: Change the </a:t>
            </a:r>
            <a:r>
              <a:rPr lang="en-US" dirty="0" smtClean="0">
                <a:latin typeface="Courier New" panose="02070309020205020404" pitchFamily="49" charset="0"/>
              </a:rPr>
              <a:t>counts </a:t>
            </a:r>
            <a:r>
              <a:rPr lang="en-US" dirty="0" smtClean="0"/>
              <a:t>program to use a parameterized function for drawing lines of numbers.</a:t>
            </a: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698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parameters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1752600" y="1371600"/>
            <a:ext cx="90678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 function can accept multiple parameters. (separate by 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dirty="0" smtClean="0"/>
              <a:t> )</a:t>
            </a:r>
          </a:p>
          <a:p>
            <a:pPr lvl="1" eaLnBrk="1" hangingPunct="1"/>
            <a:r>
              <a:rPr lang="en-US" dirty="0" smtClean="0"/>
              <a:t>When calling it, you must pass values for each parameter.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Declaration: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b="1" i="1" dirty="0"/>
              <a:t>&lt;name</a:t>
            </a:r>
            <a:r>
              <a:rPr lang="en-US" sz="1600" b="1" i="1" dirty="0" smtClean="0"/>
              <a:t>&gt;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b="1" i="1" dirty="0" smtClean="0">
                <a:solidFill>
                  <a:srgbClr val="003399"/>
                </a:solidFill>
              </a:rPr>
              <a:t>&lt;</a:t>
            </a:r>
            <a:r>
              <a:rPr lang="en-US" sz="1600" b="1" i="1" dirty="0">
                <a:solidFill>
                  <a:srgbClr val="003399"/>
                </a:solidFill>
              </a:rPr>
              <a:t>name&gt;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b="1" dirty="0" smtClean="0"/>
              <a:t>...</a:t>
            </a:r>
            <a:r>
              <a:rPr lang="en-US" sz="1600" dirty="0" smtClean="0">
                <a:latin typeface="Courier New" panose="02070309020205020404" pitchFamily="49" charset="0"/>
              </a:rPr>
              <a:t>,</a:t>
            </a:r>
            <a:r>
              <a:rPr lang="en-US" sz="1600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3399"/>
                </a:solidFill>
              </a:rPr>
              <a:t>&lt;name</a:t>
            </a:r>
            <a:r>
              <a:rPr lang="en-US" sz="1600" b="1" i="1" dirty="0" smtClean="0">
                <a:solidFill>
                  <a:srgbClr val="003399"/>
                </a:solidFill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b="1" i="1" dirty="0"/>
              <a:t>&lt;statement&gt;</a:t>
            </a:r>
            <a:r>
              <a:rPr lang="en-US" sz="1600" b="1" dirty="0"/>
              <a:t>(s</a:t>
            </a:r>
            <a:r>
              <a:rPr lang="en-US" sz="1600" b="1" dirty="0" smtClean="0"/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Call: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/>
              <a:t>...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929729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parameters example</a:t>
            </a:r>
          </a:p>
        </p:txBody>
      </p:sp>
      <p:sp>
        <p:nvSpPr>
          <p:cNvPr id="535556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(4</a:t>
            </a:r>
            <a:r>
              <a:rPr lang="en-US" sz="1800" b="1" dirty="0">
                <a:latin typeface="Courier New" panose="02070309020205020404" pitchFamily="49" charset="0"/>
              </a:rPr>
              <a:t>, 9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(17</a:t>
            </a:r>
            <a:r>
              <a:rPr lang="en-US" sz="1800" b="1" dirty="0">
                <a:latin typeface="Courier New" panose="02070309020205020404" pitchFamily="49" charset="0"/>
              </a:rPr>
              <a:t>, 6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(8</a:t>
            </a:r>
            <a:r>
              <a:rPr lang="en-US" sz="1800" b="1" dirty="0">
                <a:latin typeface="Courier New" panose="02070309020205020404" pitchFamily="49" charset="0"/>
              </a:rPr>
              <a:t>, 0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(0</a:t>
            </a:r>
            <a:r>
              <a:rPr lang="en-US" sz="1800" b="1" dirty="0">
                <a:latin typeface="Courier New" panose="02070309020205020404" pitchFamily="49" charset="0"/>
              </a:rPr>
              <a:t>, 8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 smtClean="0">
                <a:latin typeface="Courier New" panose="02070309020205020404" pitchFamily="49" charset="0"/>
              </a:rPr>
              <a:t>, end="")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/>
              <a:t>Output: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/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444444444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171717171717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00000000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497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A "Parameter Mystery" problem</a:t>
            </a:r>
          </a:p>
        </p:txBody>
      </p:sp>
      <p:sp>
        <p:nvSpPr>
          <p:cNvPr id="33797" name="Rectangle 5"/>
          <p:cNvSpPr>
            <a:spLocks noGrp="1"/>
          </p:cNvSpPr>
          <p:nvPr>
            <p:ph type="body" idx="1"/>
          </p:nvPr>
        </p:nvSpPr>
        <p:spPr>
          <a:xfrm>
            <a:off x="838200" y="1859678"/>
            <a:ext cx="10515600" cy="4351338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x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y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z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mystery(z</a:t>
            </a:r>
            <a:r>
              <a:rPr lang="en-US" sz="1800" b="1" dirty="0">
                <a:latin typeface="Courier New" panose="02070309020205020404" pitchFamily="49" charset="0"/>
              </a:rPr>
              <a:t>, y, x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mystery(y</a:t>
            </a:r>
            <a:r>
              <a:rPr lang="en-US" sz="1800" b="1" dirty="0">
                <a:latin typeface="Courier New" panose="02070309020205020404" pitchFamily="49" charset="0"/>
              </a:rPr>
              <a:t>, x, z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mystery(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z</a:t>
            </a:r>
            <a:r>
              <a:rPr lang="en-US" sz="1800" dirty="0" smtClean="0">
                <a:latin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</a:t>
            </a:r>
            <a:r>
              <a:rPr lang="en-US" sz="1800" b="1" dirty="0" smtClean="0">
                <a:latin typeface="Courier New" panose="02070309020205020404" pitchFamily="49" charset="0"/>
              </a:rPr>
              <a:t>z</a:t>
            </a:r>
            <a:r>
              <a:rPr lang="en-US" sz="1800" dirty="0">
                <a:latin typeface="Courier New" panose="02070309020205020404" pitchFamily="49" charset="0"/>
              </a:rPr>
              <a:t>,</a:t>
            </a:r>
            <a:r>
              <a:rPr lang="en-US" sz="1800" dirty="0" smtClean="0">
                <a:latin typeface="Courier New" panose="02070309020205020404" pitchFamily="49" charset="0"/>
              </a:rPr>
              <a:t> "and", (</a:t>
            </a:r>
            <a:r>
              <a:rPr lang="en-US" sz="1800" b="1" dirty="0" smtClean="0"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 - 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40488" y="4314825"/>
            <a:ext cx="2590800" cy="609600"/>
            <a:chOff x="3024" y="2448"/>
            <a:chExt cx="1632" cy="384"/>
          </a:xfrm>
        </p:grpSpPr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3024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3648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272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xmlns="" val="1926222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Value semantics</a:t>
            </a:r>
            <a:endParaRPr lang="en-US" b="1" i="1" u="sng" smtClean="0"/>
          </a:p>
        </p:txBody>
      </p:sp>
      <p:sp>
        <p:nvSpPr>
          <p:cNvPr id="31750" name="Rectangle 6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value semantics</a:t>
            </a:r>
            <a:r>
              <a:rPr lang="en-US" dirty="0" smtClean="0"/>
              <a:t>: When </a:t>
            </a:r>
            <a:r>
              <a:rPr lang="en-US" dirty="0" smtClean="0">
                <a:latin typeface="Courier New" panose="02070309020205020404" pitchFamily="49" charset="0"/>
              </a:rPr>
              <a:t>numbers </a:t>
            </a:r>
            <a:r>
              <a:rPr lang="en-US" dirty="0" smtClean="0">
                <a:cs typeface="Courier New" panose="02070309020205020404" pitchFamily="49" charset="0"/>
              </a:rPr>
              <a:t>and</a:t>
            </a:r>
            <a:r>
              <a:rPr lang="en-US" dirty="0" smtClean="0">
                <a:latin typeface="Courier New" panose="02070309020205020404" pitchFamily="49" charset="0"/>
              </a:rPr>
              <a:t> strings</a:t>
            </a:r>
            <a:r>
              <a:rPr lang="en-US" dirty="0" smtClean="0"/>
              <a:t> are passed as parameters, their values are copied.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Modifying the parameter will not affect the variable passed in.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strange(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x = x + </a:t>
            </a:r>
            <a:r>
              <a:rPr lang="en-US" sz="1800" b="1" dirty="0" smtClean="0">
                <a:latin typeface="Courier New" panose="02070309020205020404" pitchFamily="49" charset="0"/>
              </a:rPr>
              <a:t>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1. x = </a:t>
            </a:r>
            <a:r>
              <a:rPr lang="en-US" sz="1800" dirty="0" smtClean="0">
                <a:latin typeface="Courier New" panose="02070309020205020404" pitchFamily="49" charset="0"/>
              </a:rPr>
              <a:t>", </a:t>
            </a:r>
            <a:r>
              <a:rPr lang="en-US" sz="1800" b="1" dirty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x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23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strange(x)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print("</a:t>
            </a:r>
            <a:r>
              <a:rPr lang="en-US" sz="1800" dirty="0">
                <a:latin typeface="Courier New" panose="02070309020205020404" pitchFamily="49" charset="0"/>
              </a:rPr>
              <a:t>2. x = </a:t>
            </a:r>
            <a:r>
              <a:rPr lang="en-US" sz="1800" dirty="0" smtClean="0">
                <a:latin typeface="Courier New" panose="02070309020205020404" pitchFamily="49" charset="0"/>
              </a:rPr>
              <a:t>", </a:t>
            </a:r>
            <a:r>
              <a:rPr lang="en-US" sz="1800" b="1" dirty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8686801" y="5033964"/>
            <a:ext cx="1590675" cy="1138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Tahoma" panose="020B0604030504040204" pitchFamily="34" charset="0"/>
              </a:rPr>
              <a:t>Output: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80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1. x = 24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latin typeface="Courier New" panose="02070309020205020404" pitchFamily="49" charset="0"/>
              </a:rPr>
              <a:t>2. x = 23</a:t>
            </a:r>
          </a:p>
        </p:txBody>
      </p:sp>
    </p:spTree>
    <p:extLst>
      <p:ext uri="{BB962C8B-B14F-4D97-AF65-F5344CB8AC3E}">
        <p14:creationId xmlns:p14="http://schemas.microsoft.com/office/powerpoint/2010/main" xmlns="" val="150984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returns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942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Python's </a:t>
            </a:r>
            <a:r>
              <a:rPr lang="en-US" dirty="0" smtClean="0">
                <a:latin typeface="Courier New" panose="02070309020205020404" pitchFamily="49" charset="0"/>
              </a:rPr>
              <a:t>Math</a:t>
            </a:r>
            <a:r>
              <a:rPr lang="en-US" dirty="0" smtClean="0"/>
              <a:t> class</a:t>
            </a:r>
          </a:p>
        </p:txBody>
      </p:sp>
      <p:graphicFrame>
        <p:nvGraphicFramePr>
          <p:cNvPr id="548987" name="Group 123"/>
          <p:cNvGraphicFramePr>
            <a:graphicFrameLocks noGrp="1"/>
          </p:cNvGraphicFramePr>
          <p:nvPr>
            <p:extLst/>
          </p:nvPr>
        </p:nvGraphicFramePr>
        <p:xfrm>
          <a:off x="926122" y="1420168"/>
          <a:ext cx="6643688" cy="3046203"/>
        </p:xfrm>
        <a:graphic>
          <a:graphicData uri="http://schemas.openxmlformats.org/drawingml/2006/table">
            <a:tbl>
              <a:tblPr/>
              <a:tblGrid>
                <a:gridCol w="3082925"/>
                <a:gridCol w="3560763"/>
              </a:tblGrid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Method name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math.ceil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rounds up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math.floor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rounds down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math.log(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value, base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logarithm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math.sqrt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square root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7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math.sinh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math.cosh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math.tanh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sine/cosine/tangent of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an angle in radians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9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math.degrees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math.radians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convert degrees to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radians and back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8911" name="Group 47"/>
          <p:cNvGraphicFramePr>
            <a:graphicFrameLocks noGrp="1"/>
          </p:cNvGraphicFramePr>
          <p:nvPr>
            <p:extLst/>
          </p:nvPr>
        </p:nvGraphicFramePr>
        <p:xfrm>
          <a:off x="8349343" y="2916483"/>
          <a:ext cx="2771775" cy="1006476"/>
        </p:xfrm>
        <a:graphic>
          <a:graphicData uri="http://schemas.openxmlformats.org/drawingml/2006/table">
            <a:tbl>
              <a:tblPr/>
              <a:tblGrid>
                <a:gridCol w="1219200"/>
                <a:gridCol w="1552575"/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Constant 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2.7182818...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3.1415926...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123"/>
          <p:cNvGraphicFramePr>
            <a:graphicFrameLocks noGrp="1"/>
          </p:cNvGraphicFramePr>
          <p:nvPr>
            <p:extLst/>
          </p:nvPr>
        </p:nvGraphicFramePr>
        <p:xfrm>
          <a:off x="4201885" y="5083393"/>
          <a:ext cx="6643688" cy="1578986"/>
        </p:xfrm>
        <a:graphic>
          <a:graphicData uri="http://schemas.openxmlformats.org/drawingml/2006/table">
            <a:tbl>
              <a:tblPr/>
              <a:tblGrid>
                <a:gridCol w="3082925"/>
                <a:gridCol w="3560763"/>
              </a:tblGrid>
              <a:tr h="335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Function 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abs(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absolute value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min(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value1, value2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smaller of two values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max(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value1, value2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larger of two values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0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round(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nearest whole number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/>
          </p:cNvSpPr>
          <p:nvPr/>
        </p:nvSpPr>
        <p:spPr>
          <a:xfrm>
            <a:off x="838200" y="5210105"/>
            <a:ext cx="49245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math functions: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8200" y="4540571"/>
            <a:ext cx="5588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math   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necessary </a:t>
            </a:r>
            <a:r>
              <a:rPr lang="en-US" dirty="0" smtClean="0"/>
              <a:t>to use the above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0443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output?</a:t>
            </a:r>
          </a:p>
        </p:txBody>
      </p:sp>
      <p:sp>
        <p:nvSpPr>
          <p:cNvPr id="6297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Simply calling these functions produces no visible result.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 output</a:t>
            </a:r>
          </a:p>
          <a:p>
            <a:pPr lvl="1" eaLnBrk="1" hangingPunct="1"/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Math function calls use a Python feature called </a:t>
            </a:r>
            <a:r>
              <a:rPr lang="en-US" i="1" dirty="0" smtClean="0"/>
              <a:t>return values</a:t>
            </a:r>
            <a:r>
              <a:rPr lang="en-US" dirty="0" smtClean="0"/>
              <a:t> that cause them to be treated as expressions.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The program runs the function, computes the answer, and then "replaces" the call with its computed result value.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 output</a:t>
            </a:r>
            <a:b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</a:rPr>
              <a:t>9</a:t>
            </a:r>
            <a:r>
              <a:rPr lang="en-US" b="1" dirty="0" smtClean="0">
                <a:latin typeface="Courier New" panose="02070309020205020404" pitchFamily="49" charset="0"/>
              </a:rPr>
              <a:t>.0</a:t>
            </a:r>
            <a:r>
              <a:rPr lang="en-US" dirty="0" smtClean="0">
                <a:latin typeface="Courier New" panose="02070309020205020404" pitchFamily="49" charset="0"/>
              </a:rPr>
              <a:t>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no output</a:t>
            </a:r>
          </a:p>
          <a:p>
            <a:pPr lvl="1" eaLnBrk="1" hangingPunct="1"/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see the result, we must print it or store it in a variable.</a:t>
            </a:r>
          </a:p>
          <a:p>
            <a:pPr lvl="1" eaLnBrk="1" hangingPunct="1"/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result =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(81)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b="1" dirty="0" smtClean="0">
                <a:latin typeface="Courier New" panose="02070309020205020404" pitchFamily="49" charset="0"/>
              </a:rPr>
              <a:t>result</a:t>
            </a:r>
            <a:r>
              <a:rPr lang="en-US" dirty="0" smtClean="0">
                <a:latin typeface="Courier New" panose="02070309020205020404" pitchFamily="49" charset="0"/>
              </a:rPr>
              <a:t>)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9.0</a:t>
            </a:r>
          </a:p>
        </p:txBody>
      </p:sp>
    </p:spTree>
    <p:extLst>
      <p:ext uri="{BB962C8B-B14F-4D97-AF65-F5344CB8AC3E}">
        <p14:creationId xmlns:p14="http://schemas.microsoft.com/office/powerpoint/2010/main" xmlns="" val="11917136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29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9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return</a:t>
            </a:r>
            <a:r>
              <a:rPr lang="en-US" dirty="0" smtClean="0"/>
              <a:t>: To send out a value as the result of a function.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Return values send information </a:t>
            </a:r>
            <a:r>
              <a:rPr lang="en-US" i="1" dirty="0" smtClean="0"/>
              <a:t>out </a:t>
            </a:r>
            <a:r>
              <a:rPr lang="en-US" dirty="0" smtClean="0"/>
              <a:t>from a function to its caller.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A call to the function can be used as part of an expression.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(Compare to parameters which send values </a:t>
            </a:r>
            <a:r>
              <a:rPr lang="en-US" i="1" dirty="0" smtClean="0"/>
              <a:t>into</a:t>
            </a:r>
            <a:r>
              <a:rPr lang="en-US" dirty="0" smtClean="0"/>
              <a:t> a function)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657600" y="3983338"/>
            <a:ext cx="4787902" cy="2432050"/>
            <a:chOff x="1360" y="1968"/>
            <a:chExt cx="3016" cy="153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1360" y="2520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V="1">
              <a:off x="1885" y="2018"/>
              <a:ext cx="912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2800" y="1968"/>
              <a:ext cx="898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abs(-42</a:t>
              </a: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2051" y="2008"/>
              <a:ext cx="4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-42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868" y="2771"/>
              <a:ext cx="929" cy="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2800" y="3248"/>
              <a:ext cx="1576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err="1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math.ceil</a:t>
              </a:r>
              <a:r>
                <a:rPr lang="en-US" sz="2000" dirty="0" smtClean="0">
                  <a:latin typeface="Courier New" panose="02070309020205020404" pitchFamily="49" charset="0"/>
                  <a:cs typeface="Times New Roman" panose="02020603050405020304" pitchFamily="18" charset="0"/>
                </a:rPr>
                <a:t>(2.71</a:t>
              </a: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H="1" flipV="1">
              <a:off x="1837" y="2832"/>
              <a:ext cx="96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2326" y="2786"/>
              <a:ext cx="5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2.71</a:t>
              </a:r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 flipH="1">
              <a:off x="1981" y="2210"/>
              <a:ext cx="81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400" y="2344"/>
              <a:ext cx="3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42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2160" y="3112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04913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19213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33513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b="1">
                  <a:solidFill>
                    <a:srgbClr val="003399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66363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Math</a:t>
            </a:r>
            <a:r>
              <a:rPr lang="en-US" smtClean="0"/>
              <a:t> questions</a:t>
            </a:r>
          </a:p>
        </p:txBody>
      </p:sp>
      <p:sp>
        <p:nvSpPr>
          <p:cNvPr id="553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Evaluate the following expressions: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abs(-1.23)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(121.0) - </a:t>
            </a:r>
            <a:r>
              <a:rPr lang="en-US" dirty="0" err="1" smtClean="0">
                <a:latin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</a:rPr>
              <a:t>(256.0)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round(pi) + round(e)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latin typeface="Courier New" panose="02070309020205020404" pitchFamily="49" charset="0"/>
              </a:rPr>
              <a:t>math.ceil</a:t>
            </a:r>
            <a:r>
              <a:rPr lang="en-US" dirty="0" smtClean="0">
                <a:latin typeface="Courier New" panose="02070309020205020404" pitchFamily="49" charset="0"/>
              </a:rPr>
              <a:t>(6.022) + </a:t>
            </a:r>
            <a:r>
              <a:rPr lang="en-US" dirty="0" err="1" smtClean="0">
                <a:latin typeface="Courier New" panose="02070309020205020404" pitchFamily="49" charset="0"/>
              </a:rPr>
              <a:t>math.floor</a:t>
            </a:r>
            <a:r>
              <a:rPr lang="en-US" dirty="0" smtClean="0">
                <a:latin typeface="Courier New" panose="02070309020205020404" pitchFamily="49" charset="0"/>
              </a:rPr>
              <a:t>(15.9994)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abs(min(-3, -5))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sz="2000" dirty="0" err="1" smtClean="0">
                <a:latin typeface="Courier New" panose="02070309020205020404" pitchFamily="49" charset="0"/>
              </a:rPr>
              <a:t>math.max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 smtClean="0"/>
              <a:t>math.</a:t>
            </a:r>
            <a:r>
              <a:rPr lang="en-US" sz="2000" dirty="0" err="1" smtClean="0">
                <a:latin typeface="Courier New" panose="02070309020205020404" pitchFamily="49" charset="0"/>
              </a:rPr>
              <a:t>min</a:t>
            </a:r>
            <a:r>
              <a:rPr lang="en-US" sz="2000" dirty="0" smtClean="0"/>
              <a:t> </a:t>
            </a:r>
            <a:r>
              <a:rPr lang="en-US" sz="2000" dirty="0"/>
              <a:t>can be used to bound numbers.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Consider a variable named </a:t>
            </a:r>
            <a:r>
              <a:rPr lang="en-US" dirty="0" smtClean="0">
                <a:latin typeface="Courier New" panose="02070309020205020404" pitchFamily="49" charset="0"/>
              </a:rPr>
              <a:t>age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What statement would replace negative ages with 0?</a:t>
            </a:r>
          </a:p>
          <a:p>
            <a:pPr lvl="1" eaLnBrk="1" hangingPunct="1"/>
            <a:r>
              <a:rPr lang="en-US" dirty="0" smtClean="0"/>
              <a:t>What statement would cap the maximum age to 40?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844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parameters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9764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return and not print?</a:t>
            </a:r>
          </a:p>
        </p:txBody>
      </p:sp>
      <p:sp>
        <p:nvSpPr>
          <p:cNvPr id="6318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It might seem more useful for the </a:t>
            </a:r>
            <a:r>
              <a:rPr lang="en-US" dirty="0">
                <a:latin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</a:rPr>
              <a:t>ath</a:t>
            </a:r>
            <a:r>
              <a:rPr lang="en-US" dirty="0" smtClean="0"/>
              <a:t> functions to print their results rather than returning them.  Why don't they?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Answer: Returning is more flexible than printing.</a:t>
            </a:r>
          </a:p>
          <a:p>
            <a:pPr lvl="1" eaLnBrk="1" hangingPunct="1"/>
            <a:r>
              <a:rPr lang="en-US" dirty="0" smtClean="0"/>
              <a:t>We can compute several things before printing: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sqrt1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(100)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sqrt2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(81)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Powers </a:t>
            </a:r>
            <a:r>
              <a:rPr lang="en-US" sz="1800" dirty="0" smtClean="0">
                <a:latin typeface="Courier New" panose="02070309020205020404" pitchFamily="49" charset="0"/>
              </a:rPr>
              <a:t>are", sqrt1, "and", sqrt2)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We can combine the results of many computations: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k </a:t>
            </a:r>
            <a:r>
              <a:rPr lang="en-US" sz="1800" dirty="0">
                <a:latin typeface="Courier New" panose="02070309020205020404" pitchFamily="49" charset="0"/>
              </a:rPr>
              <a:t>= 13 *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sqrt</a:t>
            </a:r>
            <a:r>
              <a:rPr lang="en-US" sz="1800" b="1" dirty="0" smtClean="0">
                <a:latin typeface="Courier New" panose="02070309020205020404" pitchFamily="49" charset="0"/>
              </a:rPr>
              <a:t>(49)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+ 5 - </a:t>
            </a:r>
            <a:r>
              <a:rPr lang="en-US" sz="1800" dirty="0" err="1" smtClean="0">
                <a:latin typeface="Courier New" panose="02070309020205020404" pitchFamily="49" charset="0"/>
              </a:rPr>
              <a:t>math.</a:t>
            </a:r>
            <a:r>
              <a:rPr lang="en-US" sz="1800" b="1" dirty="0" err="1" smtClean="0">
                <a:latin typeface="Courier New" panose="02070309020205020404" pitchFamily="49" charset="0"/>
              </a:rPr>
              <a:t>ceil</a:t>
            </a:r>
            <a:r>
              <a:rPr lang="en-US" sz="1800" b="1" dirty="0" smtClean="0">
                <a:latin typeface="Courier New" panose="02070309020205020404" pitchFamily="49" charset="0"/>
              </a:rPr>
              <a:t>(17.8)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917237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1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31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1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1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1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1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31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Quirks of real numbers</a:t>
            </a:r>
          </a:p>
        </p:txBody>
      </p:sp>
      <p:sp>
        <p:nvSpPr>
          <p:cNvPr id="5806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Some </a:t>
            </a:r>
            <a:r>
              <a:rPr lang="en-US" dirty="0" smtClean="0">
                <a:latin typeface="Courier New" panose="02070309020205020404" pitchFamily="49" charset="0"/>
              </a:rPr>
              <a:t>float </a:t>
            </a:r>
            <a:r>
              <a:rPr lang="en-US" dirty="0" smtClean="0"/>
              <a:t>values print poorly (too many digits).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 = 1.0 / 3.0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print(result)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0.3333333333333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The computer represents </a:t>
            </a:r>
            <a:r>
              <a:rPr lang="en-US" dirty="0" smtClean="0">
                <a:latin typeface="Courier New" panose="02070309020205020404" pitchFamily="49" charset="0"/>
              </a:rPr>
              <a:t>float</a:t>
            </a:r>
            <a:r>
              <a:rPr lang="en-US" dirty="0" smtClean="0"/>
              <a:t>s in an imprecise way.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print(0.1 + 0.2)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0.3, the output is </a:t>
            </a:r>
            <a:r>
              <a:rPr lang="en-US" dirty="0" smtClean="0">
                <a:latin typeface="Courier New" panose="02070309020205020404" pitchFamily="49" charset="0"/>
              </a:rPr>
              <a:t>0.30000000000000004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52223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casting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type cast</a:t>
            </a:r>
            <a:r>
              <a:rPr lang="en-US" dirty="0" smtClean="0"/>
              <a:t>: A conversion from one type to another.</a:t>
            </a:r>
          </a:p>
          <a:p>
            <a:pPr lvl="1" eaLnBrk="1" hangingPunct="1"/>
            <a:r>
              <a:rPr lang="en-US" dirty="0" smtClean="0"/>
              <a:t>To truncate a </a:t>
            </a:r>
            <a:r>
              <a:rPr lang="en-US" dirty="0" smtClean="0">
                <a:latin typeface="Courier New" panose="02070309020205020404" pitchFamily="49" charset="0"/>
              </a:rPr>
              <a:t>double</a:t>
            </a:r>
            <a:r>
              <a:rPr lang="en-US" dirty="0" smtClean="0"/>
              <a:t> from a real number to an integer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type</a:t>
            </a:r>
            <a:r>
              <a:rPr lang="en-US" dirty="0" smtClean="0"/>
              <a:t> (</a:t>
            </a:r>
            <a:r>
              <a:rPr lang="en-US" b="1" dirty="0" smtClean="0"/>
              <a:t>expression)</a:t>
            </a: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Examples:</a:t>
            </a:r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 = 19 / 5 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3.8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result2 = </a:t>
            </a:r>
            <a:r>
              <a:rPr 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(result</a:t>
            </a:r>
            <a:r>
              <a:rPr lang="en-US" dirty="0">
                <a:latin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</a:t>
            </a:r>
            <a:r>
              <a:rPr 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sqrt</a:t>
            </a:r>
            <a:r>
              <a:rPr lang="en-US" dirty="0" smtClean="0">
                <a:latin typeface="Courier New" panose="02070309020205020404" pitchFamily="49" charset="0"/>
              </a:rPr>
              <a:t>(121))   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1000</a:t>
            </a:r>
            <a:endParaRPr lang="en-US" sz="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81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Returning a value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/>
              <a:t>parameters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dirty="0" smtClean="0"/>
              <a:t>statements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dirty="0" smtClean="0"/>
              <a:t>...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b="1" dirty="0" smtClean="0">
                <a:solidFill>
                  <a:srgbClr val="003399"/>
                </a:solidFill>
              </a:rPr>
              <a:t>expression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When Python reaches a return statement:</a:t>
            </a:r>
          </a:p>
          <a:p>
            <a:pPr lvl="1" eaLnBrk="1" hangingPunct="1"/>
            <a:r>
              <a:rPr lang="en-US" dirty="0" smtClean="0"/>
              <a:t>it evaluates the expression</a:t>
            </a:r>
          </a:p>
          <a:p>
            <a:pPr lvl="1" eaLnBrk="1" hangingPunct="1"/>
            <a:r>
              <a:rPr lang="en-US" dirty="0" smtClean="0"/>
              <a:t>it substitutes the return value in place of the call</a:t>
            </a:r>
          </a:p>
          <a:p>
            <a:pPr lvl="1" eaLnBrk="1" hangingPunct="1"/>
            <a:r>
              <a:rPr lang="en-US" dirty="0" smtClean="0"/>
              <a:t>it goes back to the caller and continues after the method call</a:t>
            </a:r>
          </a:p>
        </p:txBody>
      </p:sp>
    </p:spTree>
    <p:extLst>
      <p:ext uri="{BB962C8B-B14F-4D97-AF65-F5344CB8AC3E}">
        <p14:creationId xmlns:p14="http://schemas.microsoft.com/office/powerpoint/2010/main" xmlns="" val="3287529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Return examples</a:t>
            </a:r>
          </a:p>
        </p:txBody>
      </p:sp>
      <p:sp>
        <p:nvSpPr>
          <p:cNvPr id="55705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Converts degrees Fahrenheit to Celsius.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f_to_c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degrees_c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5.0 / 9.0 * 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- 32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return </a:t>
            </a:r>
            <a:r>
              <a:rPr lang="en-US" sz="1800" b="1" dirty="0" err="1" smtClean="0">
                <a:latin typeface="Courier New" panose="02070309020205020404" pitchFamily="49" charset="0"/>
              </a:rPr>
              <a:t>degrees_c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Computes triangle hypotenuse length given its side lengths.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hypotenuse(a, </a:t>
            </a:r>
            <a:r>
              <a:rPr lang="en-US" sz="1800" dirty="0">
                <a:latin typeface="Courier New" panose="02070309020205020404" pitchFamily="49" charset="0"/>
              </a:rPr>
              <a:t>b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c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math.sqrt</a:t>
            </a:r>
            <a:r>
              <a:rPr lang="en-US" sz="1800" dirty="0" smtClean="0">
                <a:latin typeface="Courier New" panose="02070309020205020404" pitchFamily="49" charset="0"/>
              </a:rPr>
              <a:t>(a </a:t>
            </a:r>
            <a:r>
              <a:rPr lang="en-US" sz="1800" dirty="0">
                <a:latin typeface="Courier New" panose="02070309020205020404" pitchFamily="49" charset="0"/>
              </a:rPr>
              <a:t>* a + b * b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return </a:t>
            </a:r>
            <a:r>
              <a:rPr lang="en-US" sz="1800" b="1" dirty="0" smtClean="0">
                <a:latin typeface="Courier New" panose="02070309020205020404" pitchFamily="49" charset="0"/>
              </a:rPr>
              <a:t>c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You can shorten the examples by returning an expression: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f_to_c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</a:rPr>
              <a:t>return </a:t>
            </a:r>
            <a:r>
              <a:rPr lang="en-US" sz="1800" b="1" dirty="0">
                <a:latin typeface="Courier New" panose="02070309020205020404" pitchFamily="49" charset="0"/>
              </a:rPr>
              <a:t>5.0 / 9.0 * (</a:t>
            </a:r>
            <a:r>
              <a:rPr lang="en-US" sz="1800" b="1" dirty="0" err="1" smtClean="0">
                <a:latin typeface="Courier New" panose="02070309020205020404" pitchFamily="49" charset="0"/>
              </a:rPr>
              <a:t>degrees_f</a:t>
            </a:r>
            <a:r>
              <a:rPr lang="en-US" sz="1800" b="1" dirty="0" smtClean="0">
                <a:latin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</a:rPr>
              <a:t>- 32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55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7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7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7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error: Not storing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968613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Many students incorrectly think that a </a:t>
            </a:r>
            <a:r>
              <a:rPr lang="en-US" dirty="0" smtClean="0">
                <a:latin typeface="Courier New" panose="02070309020205020404" pitchFamily="49" charset="0"/>
              </a:rPr>
              <a:t>return</a:t>
            </a:r>
            <a:r>
              <a:rPr lang="en-US" dirty="0" smtClean="0"/>
              <a:t> statement sends a variable's name back to the calling method.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slope(0, 0, 6, 3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The slope </a:t>
            </a:r>
            <a:r>
              <a:rPr lang="en-US" sz="1800" dirty="0" smtClean="0">
                <a:latin typeface="Courier New" panose="02070309020205020404" pitchFamily="49" charset="0"/>
              </a:rPr>
              <a:t>is", </a:t>
            </a:r>
            <a:r>
              <a:rPr 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result</a:t>
            </a:r>
            <a:r>
              <a:rPr lang="en-US" sz="1800" dirty="0">
                <a:latin typeface="Courier New" panose="02070309020205020404" pitchFamily="49" charset="0"/>
              </a:rPr>
              <a:t>);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ERROR: cannot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find symbol: result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slope(x1, x2, y1, </a:t>
            </a:r>
            <a:r>
              <a:rPr lang="en-US" sz="1800" dirty="0">
                <a:latin typeface="Courier New" panose="02070309020205020404" pitchFamily="49" charset="0"/>
              </a:rPr>
              <a:t>y2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y2 - </a:t>
            </a:r>
            <a:r>
              <a:rPr lang="en-US" sz="1800" dirty="0" smtClean="0">
                <a:latin typeface="Courier New" panose="02070309020205020404" pitchFamily="49" charset="0"/>
              </a:rPr>
              <a:t>y1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dx </a:t>
            </a:r>
            <a:r>
              <a:rPr lang="en-US" sz="1800" dirty="0">
                <a:latin typeface="Courier New" panose="02070309020205020404" pitchFamily="49" charset="0"/>
              </a:rPr>
              <a:t>= x2 - </a:t>
            </a:r>
            <a:r>
              <a:rPr lang="en-US" sz="1800" dirty="0" smtClean="0">
                <a:latin typeface="Courier New" panose="02070309020205020404" pitchFamily="49" charset="0"/>
              </a:rPr>
              <a:t>x1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result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dy</a:t>
            </a:r>
            <a:r>
              <a:rPr lang="en-US" sz="1800" dirty="0">
                <a:latin typeface="Courier New" panose="02070309020205020404" pitchFamily="49" charset="0"/>
              </a:rPr>
              <a:t> / </a:t>
            </a:r>
            <a:r>
              <a:rPr lang="en-US" sz="1800" dirty="0" smtClean="0">
                <a:latin typeface="Courier New" panose="02070309020205020404" pitchFamily="49" charset="0"/>
              </a:rPr>
              <a:t>dx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</a:rPr>
              <a:t>result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Fixing the common error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Returning sends the variable's </a:t>
            </a:r>
            <a:r>
              <a:rPr lang="en-US" i="1" dirty="0" smtClean="0"/>
              <a:t>value </a:t>
            </a:r>
            <a:r>
              <a:rPr lang="en-US" dirty="0" smtClean="0"/>
              <a:t>back.  Store the returned value into a variable or use it in an expression.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= </a:t>
            </a:r>
            <a:r>
              <a:rPr lang="en-US" sz="1800" dirty="0">
                <a:latin typeface="Courier New" panose="02070309020205020404" pitchFamily="49" charset="0"/>
              </a:rPr>
              <a:t>slope(0, 0, 6, 3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The slope </a:t>
            </a:r>
            <a:r>
              <a:rPr lang="en-US" sz="1800" dirty="0" smtClean="0">
                <a:latin typeface="Courier New" panose="02070309020205020404" pitchFamily="49" charset="0"/>
              </a:rPr>
              <a:t>is",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slope(x1, </a:t>
            </a:r>
            <a:r>
              <a:rPr lang="en-US" sz="1800" dirty="0">
                <a:latin typeface="Courier New" panose="02070309020205020404" pitchFamily="49" charset="0"/>
              </a:rPr>
              <a:t>x2, </a:t>
            </a:r>
            <a:r>
              <a:rPr lang="en-US" sz="1800" dirty="0" smtClean="0">
                <a:latin typeface="Courier New" panose="02070309020205020404" pitchFamily="49" charset="0"/>
              </a:rPr>
              <a:t>y1, </a:t>
            </a:r>
            <a:r>
              <a:rPr lang="en-US" sz="1800" dirty="0">
                <a:latin typeface="Courier New" panose="02070309020205020404" pitchFamily="49" charset="0"/>
              </a:rPr>
              <a:t>y2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dy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y2 - </a:t>
            </a:r>
            <a:r>
              <a:rPr lang="en-US" sz="1800" dirty="0" smtClean="0">
                <a:latin typeface="Courier New" panose="02070309020205020404" pitchFamily="49" charset="0"/>
              </a:rPr>
              <a:t>y1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dx </a:t>
            </a:r>
            <a:r>
              <a:rPr lang="en-US" sz="1800" dirty="0">
                <a:latin typeface="Courier New" panose="02070309020205020404" pitchFamily="49" charset="0"/>
              </a:rPr>
              <a:t>= x2 - </a:t>
            </a:r>
            <a:r>
              <a:rPr lang="en-US" sz="1800" dirty="0" smtClean="0">
                <a:latin typeface="Courier New" panose="02070309020205020404" pitchFamily="49" charset="0"/>
              </a:rPr>
              <a:t>x1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result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>
                <a:latin typeface="Courier New" panose="02070309020205020404" pitchFamily="49" charset="0"/>
              </a:rPr>
              <a:t>dy</a:t>
            </a:r>
            <a:r>
              <a:rPr lang="en-US" sz="1800" dirty="0">
                <a:latin typeface="Courier New" panose="02070309020205020404" pitchFamily="49" charset="0"/>
              </a:rPr>
              <a:t> / </a:t>
            </a:r>
            <a:r>
              <a:rPr lang="en-US" sz="1800" dirty="0" smtClean="0">
                <a:latin typeface="Courier New" panose="02070309020205020404" pitchFamily="49" charset="0"/>
              </a:rPr>
              <a:t>dx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return </a:t>
            </a:r>
            <a:r>
              <a:rPr lang="en-US" sz="1800" dirty="0" smtClean="0">
                <a:latin typeface="Courier New" panose="02070309020205020404" pitchFamily="49" charset="0"/>
              </a:rPr>
              <a:t>result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0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physics, the </a:t>
            </a:r>
            <a:r>
              <a:rPr lang="en-US" i="1" smtClean="0"/>
              <a:t>displacement </a:t>
            </a:r>
            <a:r>
              <a:rPr lang="en-US" smtClean="0"/>
              <a:t>of a moving body represents its change in position over time while accelerating.</a:t>
            </a:r>
          </a:p>
          <a:p>
            <a:pPr lvl="1" eaLnBrk="1" hangingPunct="1"/>
            <a:r>
              <a:rPr lang="en-US" smtClean="0"/>
              <a:t>Given initial velocity </a:t>
            </a:r>
            <a:r>
              <a:rPr lang="en-US" i="1" smtClean="0"/>
              <a:t>v</a:t>
            </a:r>
            <a:r>
              <a:rPr lang="en-US" baseline="-25000" smtClean="0"/>
              <a:t>0</a:t>
            </a:r>
            <a:r>
              <a:rPr lang="en-US" smtClean="0"/>
              <a:t> in m/s, acceleration </a:t>
            </a:r>
            <a:r>
              <a:rPr lang="en-US" i="1" smtClean="0"/>
              <a:t>a</a:t>
            </a:r>
            <a:r>
              <a:rPr lang="en-US" smtClean="0"/>
              <a:t> in m/s</a:t>
            </a:r>
            <a:r>
              <a:rPr lang="en-US" baseline="30000" smtClean="0"/>
              <a:t>2</a:t>
            </a:r>
            <a:r>
              <a:rPr lang="en-US" smtClean="0"/>
              <a:t>, and elapsed time </a:t>
            </a:r>
            <a:r>
              <a:rPr lang="en-US" i="1" smtClean="0"/>
              <a:t>t</a:t>
            </a:r>
            <a:r>
              <a:rPr lang="en-US" smtClean="0"/>
              <a:t> in s, the displacement of the body is:</a:t>
            </a:r>
          </a:p>
          <a:p>
            <a:pPr lvl="1" eaLnBrk="1" hangingPunct="1"/>
            <a:endParaRPr lang="en-US" sz="800"/>
          </a:p>
          <a:p>
            <a:pPr lvl="1" eaLnBrk="1" hangingPunct="1"/>
            <a:r>
              <a:rPr lang="en-US" smtClean="0"/>
              <a:t>Displacement = </a:t>
            </a:r>
            <a:r>
              <a:rPr lang="en-US" i="1" smtClean="0"/>
              <a:t>v</a:t>
            </a:r>
            <a:r>
              <a:rPr lang="en-US" baseline="-25000" smtClean="0"/>
              <a:t>0 </a:t>
            </a:r>
            <a:r>
              <a:rPr lang="en-US" i="1" smtClean="0"/>
              <a:t>t</a:t>
            </a:r>
            <a:r>
              <a:rPr lang="en-US" smtClean="0"/>
              <a:t> + ½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baseline="30000" smtClean="0"/>
              <a:t> 2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Write a method </a:t>
            </a:r>
            <a:r>
              <a:rPr lang="en-US" smtClean="0">
                <a:latin typeface="Courier New" panose="02070309020205020404" pitchFamily="49" charset="0"/>
              </a:rPr>
              <a:t>displacement</a:t>
            </a:r>
            <a:r>
              <a:rPr lang="en-US" smtClean="0"/>
              <a:t> that accepts </a:t>
            </a:r>
            <a:r>
              <a:rPr lang="en-US" i="1" smtClean="0"/>
              <a:t>v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a</a:t>
            </a:r>
            <a:r>
              <a:rPr lang="en-US" smtClean="0"/>
              <a:t>, and </a:t>
            </a:r>
            <a:r>
              <a:rPr lang="en-US" i="1" smtClean="0"/>
              <a:t>t</a:t>
            </a:r>
            <a:r>
              <a:rPr lang="en-US" smtClean="0"/>
              <a:t> and computes and returns the change in position.</a:t>
            </a:r>
          </a:p>
          <a:p>
            <a:pPr lvl="1" eaLnBrk="1" hangingPunct="1"/>
            <a:r>
              <a:rPr lang="en-US" smtClean="0"/>
              <a:t>example: </a:t>
            </a:r>
            <a:r>
              <a:rPr lang="en-US" smtClean="0">
                <a:latin typeface="Courier New" panose="02070309020205020404" pitchFamily="49" charset="0"/>
              </a:rPr>
              <a:t>displacement(3.0, 4.0, 5.0)</a:t>
            </a:r>
            <a:r>
              <a:rPr lang="en-US" smtClean="0"/>
              <a:t> returns </a:t>
            </a:r>
            <a:r>
              <a:rPr lang="en-US" smtClean="0">
                <a:latin typeface="Courier New" panose="02070309020205020404" pitchFamily="49" charset="0"/>
              </a:rPr>
              <a:t>65.0</a:t>
            </a:r>
          </a:p>
        </p:txBody>
      </p:sp>
    </p:spTree>
    <p:extLst>
      <p:ext uri="{BB962C8B-B14F-4D97-AF65-F5344CB8AC3E}">
        <p14:creationId xmlns:p14="http://schemas.microsoft.com/office/powerpoint/2010/main" xmlns="" val="24146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solution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displacement(</a:t>
            </a:r>
            <a:r>
              <a:rPr lang="en-US" sz="1600" dirty="0" smtClean="0">
                <a:latin typeface="Courier New" panose="02070309020205020404" pitchFamily="49" charset="0"/>
              </a:rPr>
              <a:t>v0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2000" dirty="0" smtClean="0">
                <a:latin typeface="Courier New" panose="02070309020205020404" pitchFamily="49" charset="0"/>
              </a:rPr>
              <a:t>d </a:t>
            </a:r>
            <a:r>
              <a:rPr lang="en-US" sz="2000" dirty="0">
                <a:latin typeface="Courier New" panose="02070309020205020404" pitchFamily="49" charset="0"/>
              </a:rPr>
              <a:t>= v0 * t + 0.5 * a * </a:t>
            </a:r>
            <a:r>
              <a:rPr lang="en-US" sz="2000" dirty="0" smtClean="0">
                <a:latin typeface="Courier New" panose="02070309020205020404" pitchFamily="49" charset="0"/>
              </a:rPr>
              <a:t>(t ** 2)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2000" dirty="0">
                <a:latin typeface="Courier New" panose="02070309020205020404" pitchFamily="49" charset="0"/>
              </a:rPr>
              <a:t>return </a:t>
            </a:r>
            <a:r>
              <a:rPr lang="en-US" sz="2000" dirty="0" smtClean="0">
                <a:latin typeface="Courier New" panose="02070309020205020404" pitchFamily="49" charset="0"/>
              </a:rPr>
              <a:t>d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0818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5990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drop two balls, which will hit the ground first?</a:t>
            </a:r>
          </a:p>
          <a:p>
            <a:pPr lvl="1" eaLnBrk="1" hangingPunct="1"/>
            <a:r>
              <a:rPr lang="en-US" smtClean="0"/>
              <a:t>Ball 1:	height of 600m, initial velocity = 25 m/sec downward</a:t>
            </a:r>
          </a:p>
          <a:p>
            <a:pPr lvl="1" eaLnBrk="1" hangingPunct="1"/>
            <a:r>
              <a:rPr lang="en-US" smtClean="0"/>
              <a:t>Ball 2:	height of 500m, initial velocity = 15 m/sec downward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Write a program that determines how long each ball takes to hit the ground (and draws each ball falling).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Total time is based on the force of gravity on each ball.</a:t>
            </a:r>
          </a:p>
          <a:p>
            <a:pPr lvl="1" eaLnBrk="1" hangingPunct="1"/>
            <a:r>
              <a:rPr lang="en-US" smtClean="0"/>
              <a:t>Acceleration due to gravity </a:t>
            </a:r>
            <a:r>
              <a:rPr lang="en-US" smtClean="0">
                <a:latin typeface="Lucida Sans Unicode" panose="020B0602030504020204" pitchFamily="34" charset="0"/>
              </a:rPr>
              <a:t>≅</a:t>
            </a:r>
            <a:r>
              <a:rPr lang="en-US" smtClean="0"/>
              <a:t> 9.81 m/s</a:t>
            </a:r>
            <a:r>
              <a:rPr lang="en-US" baseline="30000" smtClean="0"/>
              <a:t>2</a:t>
            </a:r>
            <a:r>
              <a:rPr lang="en-US" smtClean="0"/>
              <a:t>, downward</a:t>
            </a:r>
          </a:p>
          <a:p>
            <a:pPr lvl="1" eaLnBrk="1" hangingPunct="1"/>
            <a:r>
              <a:rPr lang="en-US" smtClean="0"/>
              <a:t>Displacement = </a:t>
            </a:r>
            <a:r>
              <a:rPr lang="en-US" i="1" smtClean="0"/>
              <a:t>v</a:t>
            </a:r>
            <a:r>
              <a:rPr lang="en-US" baseline="-25000" smtClean="0"/>
              <a:t>0 </a:t>
            </a:r>
            <a:r>
              <a:rPr lang="en-US" i="1" smtClean="0"/>
              <a:t>t</a:t>
            </a:r>
            <a:r>
              <a:rPr lang="en-US" smtClean="0"/>
              <a:t> + ½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i="1" smtClean="0"/>
              <a:t>t</a:t>
            </a:r>
            <a:r>
              <a:rPr lang="en-US" baseline="30000" smtClean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xmlns="" val="213550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9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figures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Consider the task of printing the following picture: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pt-BR" dirty="0" smtClean="0">
                <a:latin typeface="Courier New" panose="02070309020205020404" pitchFamily="49" charset="0"/>
              </a:rPr>
              <a:t>     </a:t>
            </a:r>
            <a:r>
              <a:rPr lang="pt-BR" dirty="0">
                <a:latin typeface="Courier New" panose="02070309020205020404" pitchFamily="49" charset="0"/>
              </a:rPr>
              <a:t>.-'';'-.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,'   &lt;_,-.`.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/)   ,--,_&gt;\_\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|'   (      \_ |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|_    `-.    / |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\`-.   ;  _(`/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`.(    \/ ,'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`-....-'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 ___  _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/= =\/')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/= = =\/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ou ou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 ___  _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/v v\/')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/v v v\/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ou ou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52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Ball solution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838200" y="1446962"/>
            <a:ext cx="10515600" cy="513470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Simulates the dropping of two balls from various heights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panel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600" dirty="0" smtClean="0">
                <a:latin typeface="Courier New" panose="02070309020205020404" pitchFamily="49" charset="0"/>
              </a:rPr>
              <a:t>(600</a:t>
            </a:r>
            <a:r>
              <a:rPr lang="en-US" sz="1600" dirty="0">
                <a:latin typeface="Courier New" panose="02070309020205020404" pitchFamily="49" charset="0"/>
              </a:rPr>
              <a:t>, 600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 smtClean="0">
                <a:latin typeface="Courier New" panose="02070309020205020404" pitchFamily="49" charset="0"/>
              </a:rPr>
              <a:t>        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ball1x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ball1y </a:t>
            </a:r>
            <a:r>
              <a:rPr lang="en-US" sz="1600" dirty="0">
                <a:latin typeface="Courier New" panose="02070309020205020404" pitchFamily="49" charset="0"/>
              </a:rPr>
              <a:t>=   </a:t>
            </a:r>
            <a:r>
              <a:rPr lang="en-US" sz="1600" dirty="0" smtClean="0">
                <a:latin typeface="Courier New" panose="02070309020205020404" pitchFamily="49" charset="0"/>
              </a:rPr>
              <a:t>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v01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</a:rPr>
              <a:t>  ball2x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200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ball2y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100  </a:t>
            </a: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v02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5000"/>
              </a:lnSpc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# draw the balls at each time increment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for time in </a:t>
            </a:r>
            <a:r>
              <a:rPr lang="en-US" sz="1600" dirty="0" smtClean="0">
                <a:latin typeface="Courier New" panose="02070309020205020404" pitchFamily="49" charset="0"/>
              </a:rPr>
              <a:t>range(60): 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disp1 = displacement(v01, time/10, 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(ball1x</a:t>
            </a:r>
            <a:r>
              <a:rPr lang="en-US" sz="1600" dirty="0">
                <a:latin typeface="Courier New" panose="02070309020205020404" pitchFamily="49" charset="0"/>
              </a:rPr>
              <a:t>, ball1y + disp1, ball1x + 10, ball1y + 10 + disp1)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disp2 = displacement(v02, time/10, 9.81)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600" dirty="0" smtClean="0">
                <a:latin typeface="Courier New" panose="02070309020205020404" pitchFamily="49" charset="0"/>
              </a:rPr>
              <a:t>(ball2x</a:t>
            </a:r>
            <a:r>
              <a:rPr lang="en-US" sz="1600" dirty="0">
                <a:latin typeface="Courier New" panose="02070309020205020404" pitchFamily="49" charset="0"/>
              </a:rPr>
              <a:t>, ball2y + disp2, ball2x + 10, ball2y + 10 + disp2)</a:t>
            </a:r>
          </a:p>
          <a:p>
            <a:pPr>
              <a:lnSpc>
                <a:spcPct val="75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</a:rPr>
              <a:t>panel.sleep</a:t>
            </a:r>
            <a:r>
              <a:rPr lang="en-US" sz="1600" dirty="0">
                <a:latin typeface="Courier New" panose="02070309020205020404" pitchFamily="49" charset="0"/>
              </a:rPr>
              <a:t>(50)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pause for 50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ms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panel.fill_rect</a:t>
            </a:r>
            <a:r>
              <a:rPr lang="en-US" sz="1600" dirty="0" smtClean="0">
                <a:latin typeface="Courier New" panose="02070309020205020404" pitchFamily="49" charset="0"/>
              </a:rPr>
              <a:t>(0</a:t>
            </a:r>
            <a:r>
              <a:rPr lang="en-US" sz="1600" dirty="0">
                <a:latin typeface="Courier New" panose="02070309020205020404" pitchFamily="49" charset="0"/>
              </a:rPr>
              <a:t>, 0, 600, 600, </a:t>
            </a:r>
            <a:r>
              <a:rPr lang="en-US" sz="1600" dirty="0" smtClean="0">
                <a:latin typeface="Courier New" panose="02070309020205020404" pitchFamily="49" charset="0"/>
              </a:rPr>
              <a:t>"white")</a:t>
            </a:r>
          </a:p>
          <a:p>
            <a:pPr>
              <a:lnSpc>
                <a:spcPct val="75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0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>
                <a:solidFill>
                  <a:schemeClr val="tx2"/>
                </a:solidFill>
              </a:rPr>
              <a:t>I</a:t>
            </a:r>
            <a:r>
              <a:rPr lang="en-US" sz="4400" dirty="0" smtClean="0">
                <a:solidFill>
                  <a:schemeClr val="tx2"/>
                </a:solidFill>
              </a:rPr>
              <a:t>nteractive </a:t>
            </a:r>
            <a:r>
              <a:rPr lang="en-US" sz="4400" dirty="0">
                <a:solidFill>
                  <a:schemeClr val="tx2"/>
                </a:solidFill>
              </a:rPr>
              <a:t>P</a:t>
            </a:r>
            <a:r>
              <a:rPr lang="en-US" sz="4400" dirty="0" smtClean="0">
                <a:solidFill>
                  <a:schemeClr val="tx2"/>
                </a:solidFill>
              </a:rPr>
              <a:t>rograms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6776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8400" y="457201"/>
            <a:ext cx="9042400" cy="703263"/>
          </a:xfrm>
        </p:spPr>
        <p:txBody>
          <a:bodyPr/>
          <a:lstStyle/>
          <a:p>
            <a:pPr eaLnBrk="1" hangingPunct="1"/>
            <a:r>
              <a:rPr lang="en-US" smtClean="0"/>
              <a:t>Interactive programs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447800"/>
            <a:ext cx="8915400" cy="44783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b="1" smtClean="0"/>
              <a:t>interactive program</a:t>
            </a:r>
            <a:r>
              <a:rPr lang="en-US" smtClean="0"/>
              <a:t>: Reads input from the console.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smtClean="0"/>
              <a:t>While the program runs, it asks the user to type input.</a:t>
            </a:r>
          </a:p>
          <a:p>
            <a:pPr eaLnBrk="1" hangingPunct="1"/>
            <a:r>
              <a:rPr lang="en-US" smtClean="0"/>
              <a:t>The input typed by the user is stored in variables in the code.</a:t>
            </a:r>
          </a:p>
          <a:p>
            <a:pPr eaLnBrk="1" hangingPunct="1"/>
            <a:endParaRPr lang="en-US" sz="1000"/>
          </a:p>
          <a:p>
            <a:pPr eaLnBrk="1" hangingPunct="1"/>
            <a:endParaRPr lang="en-US" sz="1000"/>
          </a:p>
          <a:p>
            <a:pPr eaLnBrk="1" hangingPunct="1"/>
            <a:r>
              <a:rPr lang="en-US" smtClean="0"/>
              <a:t>Can be tricky; users are unpredictable and misbehave.</a:t>
            </a:r>
          </a:p>
          <a:p>
            <a:pPr eaLnBrk="1" hangingPunct="1"/>
            <a:r>
              <a:rPr lang="en-US" smtClean="0"/>
              <a:t>But interactive programs have more interesting behavior.</a:t>
            </a:r>
          </a:p>
        </p:txBody>
      </p:sp>
    </p:spTree>
    <p:extLst>
      <p:ext uri="{BB962C8B-B14F-4D97-AF65-F5344CB8AC3E}">
        <p14:creationId xmlns:p14="http://schemas.microsoft.com/office/powerpoint/2010/main" xmlns="" val="2899547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</a:t>
            </a:r>
            <a:endParaRPr 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: An function that can read input from the user.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2000" dirty="0"/>
          </a:p>
          <a:p>
            <a:pPr eaLnBrk="1" hangingPunct="1"/>
            <a:r>
              <a:rPr lang="en-US" dirty="0" smtClean="0"/>
              <a:t>Using an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 object to read console input: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input(</a:t>
            </a:r>
            <a:r>
              <a:rPr lang="en-US" b="1" dirty="0" smtClean="0">
                <a:cs typeface="Courier New" panose="02070309020205020404" pitchFamily="49" charset="0"/>
              </a:rPr>
              <a:t>prompt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input("type your name: 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name </a:t>
            </a:r>
            <a:r>
              <a:rPr lang="en-US" dirty="0" smtClean="0">
                <a:cs typeface="Courier New" panose="02070309020205020404" pitchFamily="49" charset="0"/>
              </a:rPr>
              <a:t>will store the value the user typed in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303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</a:t>
            </a:r>
            <a:r>
              <a:rPr lang="en-US" sz="1600" dirty="0">
                <a:latin typeface="Courier New" panose="02070309020205020404" pitchFamily="49" charset="0"/>
              </a:rPr>
              <a:t>" years 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407229" y="445990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89265" y="44599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print(65 - age)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type(s) for -: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510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smtClean="0">
                <a:latin typeface="Courier New" panose="02070309020205020404" pitchFamily="49" charset="0"/>
              </a:rPr>
              <a:t>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)</a:t>
            </a: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367035" y="44635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2" name="Group 50"/>
          <p:cNvGraphicFramePr>
            <a:graphicFrameLocks noGrp="1"/>
          </p:cNvGraphicFramePr>
          <p:nvPr/>
        </p:nvGraphicFramePr>
        <p:xfrm>
          <a:off x="8382000" y="3286126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53026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Graphics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106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Graphical objects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tabLst>
                <a:tab pos="1828800" algn="l"/>
              </a:tabLst>
            </a:pPr>
            <a:r>
              <a:rPr lang="en-US" dirty="0" smtClean="0"/>
              <a:t>We will draw graphics in Python using a new kind of object:</a:t>
            </a:r>
          </a:p>
          <a:p>
            <a:pPr>
              <a:buNone/>
              <a:tabLst>
                <a:tab pos="1828800" algn="l"/>
              </a:tabLst>
            </a:pPr>
            <a:endParaRPr lang="en-US" sz="1600" dirty="0"/>
          </a:p>
          <a:p>
            <a:pPr>
              <a:tabLst>
                <a:tab pos="1828800" algn="l"/>
              </a:tabLst>
            </a:pP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: A window on the screen.</a:t>
            </a:r>
          </a:p>
          <a:p>
            <a:pPr lvl="1">
              <a:tabLst>
                <a:tab pos="1828800" algn="l"/>
              </a:tabLst>
            </a:pPr>
            <a:r>
              <a:rPr lang="en-US" dirty="0" smtClean="0"/>
              <a:t>Not part of Python; provided by the instructor.  See class web site.</a:t>
            </a:r>
          </a:p>
          <a:p>
            <a:pPr lvl="1">
              <a:tabLst>
                <a:tab pos="1828800" algn="l"/>
              </a:tabLst>
            </a:pPr>
            <a:endParaRPr lang="en-US" sz="800" dirty="0"/>
          </a:p>
          <a:p>
            <a:pPr marL="457200" lvl="1" indent="0">
              <a:buNone/>
              <a:tabLst>
                <a:tab pos="1828800" algn="l"/>
              </a:tabLst>
            </a:pPr>
            <a:endParaRPr lang="en-US" sz="8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581401"/>
            <a:ext cx="2338388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66741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DrawingPanel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To create a window:</a:t>
            </a:r>
            <a:endParaRPr lang="en-US" sz="9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700" b="1" i="1" dirty="0" smtClean="0"/>
              <a:t>&lt;name</a:t>
            </a:r>
            <a:r>
              <a:rPr lang="en-US" sz="1700" b="1" i="1" dirty="0"/>
              <a:t>&gt;</a:t>
            </a:r>
            <a:r>
              <a:rPr lang="en-US" sz="1700" dirty="0">
                <a:latin typeface="Courier New" panose="02070309020205020404" pitchFamily="49" charset="0"/>
              </a:rPr>
              <a:t> = </a:t>
            </a:r>
            <a:r>
              <a:rPr lang="en-US" sz="17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700" dirty="0">
                <a:latin typeface="Courier New" panose="02070309020205020404" pitchFamily="49" charset="0"/>
              </a:rPr>
              <a:t>(</a:t>
            </a:r>
            <a:r>
              <a:rPr lang="en-US" sz="1700" b="1" i="1" dirty="0"/>
              <a:t>&lt;width&gt;</a:t>
            </a:r>
            <a:r>
              <a:rPr lang="en-US" sz="1700" dirty="0"/>
              <a:t>, </a:t>
            </a:r>
            <a:r>
              <a:rPr lang="en-US" sz="1700" b="1" i="1" dirty="0"/>
              <a:t>&lt;height</a:t>
            </a:r>
            <a:r>
              <a:rPr lang="en-US" sz="1700" b="1" i="1" dirty="0" smtClean="0"/>
              <a:t>&gt;</a:t>
            </a:r>
            <a:r>
              <a:rPr lang="en-US" sz="1700" dirty="0" smtClean="0"/>
              <a:t>)</a:t>
            </a:r>
          </a:p>
          <a:p>
            <a:pPr lvl="1">
              <a:buNone/>
            </a:pPr>
            <a:r>
              <a:rPr lang="en-US" sz="1700" b="1" i="1" dirty="0" smtClean="0"/>
              <a:t>&lt;name&gt;</a:t>
            </a:r>
            <a:r>
              <a:rPr lang="en-US" sz="1700" dirty="0" smtClean="0">
                <a:latin typeface="Courier New" panose="02070309020205020404" pitchFamily="49" charset="0"/>
              </a:rPr>
              <a:t> = </a:t>
            </a:r>
            <a:r>
              <a:rPr lang="en-US" sz="17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700" dirty="0" smtClean="0">
                <a:latin typeface="Courier New" panose="02070309020205020404" pitchFamily="49" charset="0"/>
              </a:rPr>
              <a:t>(</a:t>
            </a:r>
            <a:r>
              <a:rPr lang="en-US" sz="1700" b="1" i="1" dirty="0" smtClean="0"/>
              <a:t>&lt;width&gt;</a:t>
            </a:r>
            <a:r>
              <a:rPr lang="en-US" sz="1700" dirty="0" smtClean="0"/>
              <a:t>, </a:t>
            </a:r>
            <a:r>
              <a:rPr lang="en-US" sz="1700" b="1" i="1" dirty="0" smtClean="0"/>
              <a:t>&lt;height&gt;,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background=</a:t>
            </a:r>
            <a:r>
              <a:rPr lang="en-US" sz="1700" b="1" i="1" dirty="0" smtClean="0"/>
              <a:t>"color"</a:t>
            </a:r>
            <a:r>
              <a:rPr lang="en-US" sz="1700" dirty="0" smtClean="0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17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Example:</a:t>
            </a: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(300</a:t>
            </a:r>
            <a:r>
              <a:rPr lang="en-US" sz="1800" dirty="0">
                <a:latin typeface="Courier New" panose="02070309020205020404" pitchFamily="49" charset="0"/>
              </a:rPr>
              <a:t>, 200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1800" dirty="0"/>
          </a:p>
          <a:p>
            <a:pPr marL="457200" lvl="1" indent="0" eaLnBrk="1" hangingPunct="1">
              <a:buNone/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window has nothing on it.</a:t>
            </a:r>
          </a:p>
          <a:p>
            <a:pPr lvl="1" eaLnBrk="1" hangingPunct="1"/>
            <a:r>
              <a:rPr lang="en-US" dirty="0" smtClean="0"/>
              <a:t>We can draw shapes and </a:t>
            </a:r>
            <a:br>
              <a:rPr lang="en-US" dirty="0" smtClean="0"/>
            </a:br>
            <a:r>
              <a:rPr lang="en-US" dirty="0" smtClean="0"/>
              <a:t>lines on it. </a:t>
            </a:r>
          </a:p>
          <a:p>
            <a:r>
              <a:rPr lang="en-US" dirty="0" smtClean="0"/>
              <a:t>If passed the optional third parameter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it will have a background color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1" y="3733800"/>
            <a:ext cx="2925763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8202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-86249" y="2666197"/>
            <a:ext cx="2285792" cy="1325563"/>
          </a:xfrm>
        </p:spPr>
        <p:txBody>
          <a:bodyPr/>
          <a:lstStyle/>
          <a:p>
            <a:pPr algn="r" eaLnBrk="1" hangingPunct="1"/>
            <a:r>
              <a:rPr lang="en-US" dirty="0" smtClean="0"/>
              <a:t>Named colors</a:t>
            </a:r>
          </a:p>
        </p:txBody>
      </p:sp>
      <p:pic>
        <p:nvPicPr>
          <p:cNvPr id="1026" name="Picture 2" descr="TkInterColorChar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0655" y="537149"/>
            <a:ext cx="9305820" cy="618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7499" y="6411097"/>
            <a:ext cx="2320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Chart credit </a:t>
            </a:r>
            <a:r>
              <a:rPr lang="en-US" sz="1400" dirty="0" smtClean="0">
                <a:hlinkClick r:id="rId4"/>
              </a:rPr>
              <a:t>Smith.edu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294914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redundant solution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world()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turtle_equal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turtle_v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world():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.-'';'-.")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,'   &lt;_,-.`.")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/)   ,--,_&gt;\\_\\")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|'   (      \\_ |")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|_    `-.    / |")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\`-.   ;  _(`/")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`.(    \/ ,'")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`-....-'")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turtle_equal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 ___  _")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/= =\\/')")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/= = =\\/")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turtle_v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 ___  _")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/v v\\/')")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/v </a:t>
            </a:r>
            <a:r>
              <a:rPr lang="en-US" sz="1400" dirty="0" err="1">
                <a:latin typeface="Courier New" panose="02070309020205020404" pitchFamily="49" charset="0"/>
              </a:rPr>
              <a:t>v</a:t>
            </a:r>
            <a:r>
              <a:rPr lang="en-US" sz="1400" dirty="0">
                <a:latin typeface="Courier New" panose="02070309020205020404" pitchFamily="49" charset="0"/>
              </a:rPr>
              <a:t> v\\/")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")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main()    </a:t>
            </a:r>
          </a:p>
        </p:txBody>
      </p:sp>
      <p:sp>
        <p:nvSpPr>
          <p:cNvPr id="519172" name="Rectangle 4"/>
          <p:cNvSpPr>
            <a:spLocks noChangeArrowheads="1"/>
          </p:cNvSpPr>
          <p:nvPr/>
        </p:nvSpPr>
        <p:spPr bwMode="auto">
          <a:xfrm>
            <a:off x="6705600" y="1600200"/>
            <a:ext cx="381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2000"/>
              <a:t>This code is redundant.</a:t>
            </a:r>
          </a:p>
          <a:p>
            <a:pPr lvl="1" eaLnBrk="1" hangingPunct="1"/>
            <a:endParaRPr lang="en-US" sz="700"/>
          </a:p>
          <a:p>
            <a:pPr eaLnBrk="1" hangingPunct="1"/>
            <a:r>
              <a:rPr lang="en-US" sz="2000"/>
              <a:t>Would variables help?</a:t>
            </a:r>
            <a:br>
              <a:rPr lang="en-US" sz="2000"/>
            </a:br>
            <a:r>
              <a:rPr lang="en-US" sz="2000"/>
              <a:t>Would constants help?</a:t>
            </a:r>
          </a:p>
          <a:p>
            <a:pPr lvl="1" eaLnBrk="1" hangingPunct="1"/>
            <a:endParaRPr lang="en-US" sz="700"/>
          </a:p>
          <a:p>
            <a:pPr eaLnBrk="1" hangingPunct="1"/>
            <a:r>
              <a:rPr lang="en-US" sz="2000"/>
              <a:t>What is a better solution?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6477000" y="3429000"/>
            <a:ext cx="4191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/>
            <a:r>
              <a:rPr lang="en-US" sz="1800" dirty="0" smtClean="0">
                <a:latin typeface="Courier New" panose="02070309020205020404" pitchFamily="49" charset="0"/>
              </a:rPr>
              <a:t>turtle </a:t>
            </a:r>
            <a:r>
              <a:rPr lang="en-US" sz="1800" dirty="0" smtClean="0"/>
              <a:t>- </a:t>
            </a:r>
            <a:r>
              <a:rPr lang="en-US" sz="1800" dirty="0"/>
              <a:t>A </a:t>
            </a:r>
            <a:r>
              <a:rPr lang="en-US" sz="1800" dirty="0" smtClean="0"/>
              <a:t>function to </a:t>
            </a:r>
            <a:r>
              <a:rPr lang="en-US" sz="1800" dirty="0"/>
              <a:t>draw a </a:t>
            </a:r>
            <a:r>
              <a:rPr lang="en-US" sz="1800" dirty="0" smtClean="0"/>
              <a:t>turtle of </a:t>
            </a:r>
            <a:r>
              <a:rPr lang="en-US" sz="1800" dirty="0"/>
              <a:t>any </a:t>
            </a:r>
            <a:r>
              <a:rPr lang="en-US" sz="1800" dirty="0" smtClean="0"/>
              <a:t>shell pattern.</a:t>
            </a:r>
            <a:endParaRPr lang="en-US" sz="1800" dirty="0"/>
          </a:p>
          <a:p>
            <a:pPr lvl="1"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764317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 autoUpdateAnimBg="0"/>
      <p:bldP spid="51917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colors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You can construct custom colors using hex.</a:t>
            </a:r>
          </a:p>
          <a:p>
            <a:pPr lvl="1" eaLnBrk="1" hangingPunct="1"/>
            <a:r>
              <a:rPr lang="en-US" dirty="0" smtClean="0"/>
              <a:t># followed by six numbers 0 – 9 and letters A – F</a:t>
            </a:r>
          </a:p>
          <a:p>
            <a:pPr lvl="2"/>
            <a:r>
              <a:rPr lang="en-US" dirty="0" smtClean="0"/>
              <a:t>A is 10, B is 11 and so on</a:t>
            </a:r>
          </a:p>
          <a:p>
            <a:pPr lvl="2"/>
            <a:r>
              <a:rPr lang="en-US" dirty="0" smtClean="0"/>
              <a:t>#000000 is black</a:t>
            </a:r>
          </a:p>
          <a:p>
            <a:pPr lvl="2"/>
            <a:r>
              <a:rPr lang="en-US" dirty="0" smtClean="0"/>
              <a:t>#FFFFFF is white</a:t>
            </a:r>
          </a:p>
          <a:p>
            <a:pPr lvl="2"/>
            <a:r>
              <a:rPr lang="en-US" dirty="0" smtClean="0"/>
              <a:t>Colors get darker as the number gets lower</a:t>
            </a:r>
          </a:p>
          <a:p>
            <a:pPr lvl="2"/>
            <a:r>
              <a:rPr lang="en-US" dirty="0" smtClean="0"/>
              <a:t>The first two digits are the amount of red, the next two green, the last two blue</a:t>
            </a:r>
          </a:p>
          <a:p>
            <a:pPr lvl="2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panel =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>
                <a:latin typeface="Courier New" panose="02070309020205020404" pitchFamily="49" charset="0"/>
              </a:rPr>
              <a:t>(80, 50, background="#3367D3")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62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818103" y="154109"/>
            <a:ext cx="105156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Drawing shapes</a:t>
            </a:r>
          </a:p>
        </p:txBody>
      </p:sp>
      <p:graphicFrame>
        <p:nvGraphicFramePr>
          <p:cNvPr id="4" name="Group 33"/>
          <p:cNvGraphicFramePr>
            <a:graphicFrameLocks noGrp="1"/>
          </p:cNvGraphicFramePr>
          <p:nvPr>
            <p:extLst/>
          </p:nvPr>
        </p:nvGraphicFramePr>
        <p:xfrm>
          <a:off x="1301909" y="1400006"/>
          <a:ext cx="9615054" cy="4283165"/>
        </p:xfrm>
        <a:graphic>
          <a:graphicData uri="http://schemas.openxmlformats.org/drawingml/2006/table">
            <a:tbl>
              <a:tblPr/>
              <a:tblGrid>
                <a:gridCol w="4475973"/>
                <a:gridCol w="5139081"/>
              </a:tblGrid>
              <a:tr h="380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Function name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p.draw_line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line between points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),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p.draw_oval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outline largest oval that fits in a box of size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 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*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7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p.draw_rect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outline of rectangle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p.draw_string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("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text"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text with 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upper-left 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at (x, y)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p.fill_oval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fill largest oval that fits in a box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p.fill_rect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fill rectangle of size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width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height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with top-left at (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,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p.set_color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(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"color"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set the default color to "color"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/>
          </p:cNvSpPr>
          <p:nvPr/>
        </p:nvSpPr>
        <p:spPr>
          <a:xfrm>
            <a:off x="978877" y="5839941"/>
            <a:ext cx="10515600" cy="1018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pass an additional "color" to any shape as a last parameter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p.draw_rect</a:t>
            </a:r>
            <a:r>
              <a:rPr lang="en-US" sz="2000" dirty="0" smtClean="0">
                <a:latin typeface="Courier New" panose="02070309020205020404" pitchFamily="49" charset="0"/>
              </a:rPr>
              <a:t>(50, 100, 60, 60, "red")</a:t>
            </a:r>
            <a:endParaRPr 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430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Coordinate system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Each (x, y) position is a </a:t>
            </a:r>
            <a:r>
              <a:rPr lang="en-US" i="1" dirty="0" smtClean="0"/>
              <a:t>pixel</a:t>
            </a:r>
            <a:r>
              <a:rPr lang="en-US" dirty="0" smtClean="0"/>
              <a:t> ("picture element").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(0, 0) is at the window's top-left corner.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x increases rightward and the y increases </a:t>
            </a:r>
            <a:r>
              <a:rPr lang="en-US" u="sng" dirty="0" smtClean="0"/>
              <a:t>downward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rectangle from (0, 0) to (200, 100) looks like this: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(0, 0)             x+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      (200, 100)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y+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122505" y="4839329"/>
            <a:ext cx="1371600" cy="914400"/>
            <a:chOff x="864" y="2544"/>
            <a:chExt cx="864" cy="576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912" y="2592"/>
              <a:ext cx="81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912" y="254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864" y="25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516226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Superimposing shapes</a:t>
            </a:r>
          </a:p>
        </p:txBody>
      </p:sp>
      <p:sp>
        <p:nvSpPr>
          <p:cNvPr id="21507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When two shapes occupy the same pixels, the last one drawn is seen.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from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import *</a:t>
            </a:r>
            <a:endParaRPr lang="en-US" sz="9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(200, </a:t>
            </a:r>
            <a:r>
              <a:rPr lang="en-US" sz="1800" dirty="0" smtClean="0">
                <a:latin typeface="Courier New" panose="02070309020205020404" pitchFamily="49" charset="0"/>
              </a:rPr>
              <a:t>100, background="light gray")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 smtClean="0">
                <a:latin typeface="Courier New" panose="02070309020205020404" pitchFamily="49" charset="0"/>
              </a:rPr>
              <a:t>        </a:t>
            </a:r>
            <a:endParaRPr lang="en-US" sz="7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(10</a:t>
            </a:r>
            <a:r>
              <a:rPr lang="en-US" sz="1800" dirty="0">
                <a:latin typeface="Courier New" panose="02070309020205020404" pitchFamily="49" charset="0"/>
              </a:rPr>
              <a:t>, 30, </a:t>
            </a:r>
            <a:r>
              <a:rPr lang="en-US" sz="1800" dirty="0" smtClean="0">
                <a:latin typeface="Courier New" panose="02070309020205020404" pitchFamily="49" charset="0"/>
              </a:rPr>
              <a:t>100</a:t>
            </a:r>
            <a:r>
              <a:rPr lang="en-US" sz="1800" dirty="0">
                <a:latin typeface="Courier New" panose="02070309020205020404" pitchFamily="49" charset="0"/>
              </a:rPr>
              <a:t>, 5</a:t>
            </a:r>
            <a:r>
              <a:rPr lang="en-US" sz="1800" dirty="0" smtClean="0">
                <a:latin typeface="Courier New" panose="02070309020205020404" pitchFamily="49" charset="0"/>
              </a:rPr>
              <a:t>0, "black")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 smtClean="0">
                <a:latin typeface="Courier New" panose="02070309020205020404" pitchFamily="49" charset="0"/>
              </a:rPr>
              <a:t>  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</a:rPr>
              <a:t>, 70, 2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(80</a:t>
            </a:r>
            <a:r>
              <a:rPr lang="en-US" sz="1800" dirty="0">
                <a:latin typeface="Courier New" panose="02070309020205020404" pitchFamily="49" charset="0"/>
              </a:rPr>
              <a:t>, 70, 2</a:t>
            </a:r>
            <a:r>
              <a:rPr lang="en-US" sz="1800" dirty="0" smtClean="0">
                <a:latin typeface="Courier New" panose="02070309020205020404" pitchFamily="49" charset="0"/>
              </a:rPr>
              <a:t>0</a:t>
            </a:r>
            <a:r>
              <a:rPr lang="en-US" sz="1800" dirty="0">
                <a:latin typeface="Courier New" panose="02070309020205020404" pitchFamily="49" charset="0"/>
              </a:rPr>
              <a:t>, 2</a:t>
            </a:r>
            <a:r>
              <a:rPr lang="en-US" sz="1800" dirty="0" smtClean="0">
                <a:latin typeface="Courier New" panose="02070309020205020404" pitchFamily="49" charset="0"/>
              </a:rPr>
              <a:t>0,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7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(80</a:t>
            </a:r>
            <a:r>
              <a:rPr lang="en-US" sz="1800" dirty="0">
                <a:latin typeface="Courier New" panose="02070309020205020404" pitchFamily="49" charset="0"/>
              </a:rPr>
              <a:t>, 40, </a:t>
            </a:r>
            <a:r>
              <a:rPr lang="en-US" sz="1800" dirty="0" smtClean="0">
                <a:latin typeface="Courier New" panose="02070309020205020404" pitchFamily="49" charset="0"/>
              </a:rPr>
              <a:t>30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20, "cyan")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48581" y="2859000"/>
            <a:ext cx="19748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3283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with loops</a:t>
            </a:r>
          </a:p>
        </p:txBody>
      </p:sp>
      <p:sp>
        <p:nvSpPr>
          <p:cNvPr id="23555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x1</a:t>
            </a:r>
            <a:r>
              <a:rPr lang="en-US" dirty="0" smtClean="0"/>
              <a:t>, </a:t>
            </a:r>
            <a:r>
              <a:rPr lang="en-US" i="1" dirty="0" smtClean="0"/>
              <a:t>y1</a:t>
            </a:r>
            <a:r>
              <a:rPr lang="en-US" dirty="0" smtClean="0"/>
              <a:t>, </a:t>
            </a:r>
            <a:r>
              <a:rPr lang="en-US" i="1" dirty="0"/>
              <a:t>w</a:t>
            </a:r>
            <a:r>
              <a:rPr lang="en-US" dirty="0" smtClean="0"/>
              <a:t>, h expression can contain the loop counter,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(400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300, background="yellow")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panel.fill_oval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700" dirty="0">
                <a:latin typeface="Courier New" panose="02070309020205020404" pitchFamily="49" charset="0"/>
              </a:rPr>
              <a:t>100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5 +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>
                <a:latin typeface="Courier New" panose="02070309020205020404" pitchFamily="49" charset="0"/>
              </a:rPr>
              <a:t>, </a:t>
            </a:r>
            <a:endParaRPr lang="en-US" sz="17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700" dirty="0">
                <a:latin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</a:rPr>
              <a:t>                     50, 50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"red")</a:t>
            </a:r>
            <a:endParaRPr lang="en-US" sz="18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(250</a:t>
            </a:r>
            <a:r>
              <a:rPr lang="en-US" sz="1800" dirty="0">
                <a:latin typeface="Courier New" panose="02070309020205020404" pitchFamily="49" charset="0"/>
              </a:rPr>
              <a:t>, 220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for 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 in range(1, 11):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 (</a:t>
            </a:r>
            <a:r>
              <a:rPr lang="en-US" sz="1700" dirty="0" smtClean="0">
                <a:latin typeface="Courier New" panose="02070309020205020404" pitchFamily="49" charset="0"/>
              </a:rPr>
              <a:t>30, 5, </a:t>
            </a:r>
            <a:r>
              <a:rPr lang="en-US" sz="17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</a:t>
            </a:r>
            <a:r>
              <a:rPr lang="en-US" sz="1700" b="1" dirty="0">
                <a:solidFill>
                  <a:srgbClr val="003399"/>
                </a:solidFill>
                <a:latin typeface="Courier New" panose="02070309020205020404" pitchFamily="49" charset="0"/>
              </a:rPr>
              <a:t>* </a:t>
            </a:r>
            <a:r>
              <a:rPr lang="en-US" sz="17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700" dirty="0" smtClean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20 *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"magenta")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7091" y="2298161"/>
            <a:ext cx="1676400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7091" y="4492895"/>
            <a:ext cx="1676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9835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Loops that begin at 0</a:t>
            </a:r>
          </a:p>
        </p:txBody>
      </p:sp>
      <p:sp>
        <p:nvSpPr>
          <p:cNvPr id="24579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Beginning a loop at 0 and using </a:t>
            </a:r>
            <a:r>
              <a:rPr lang="en-US" dirty="0" smtClean="0">
                <a:latin typeface="Courier New" panose="02070309020205020404" pitchFamily="49" charset="0"/>
              </a:rPr>
              <a:t>&lt;</a:t>
            </a:r>
            <a:r>
              <a:rPr lang="en-US" dirty="0" smtClean="0"/>
              <a:t> can make coordinates easier to compute.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/>
            <a:r>
              <a:rPr lang="en-US" dirty="0" smtClean="0"/>
              <a:t>Draw ten stacked rectangles starting at (20, 20), height 10, width starting at 100 and decreasing by 10 each time: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(160</a:t>
            </a:r>
            <a:r>
              <a:rPr lang="en-US" sz="1800" dirty="0">
                <a:latin typeface="Courier New" panose="02070309020205020404" pitchFamily="49" charset="0"/>
              </a:rPr>
              <a:t>, 160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range(10):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(20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20 + 10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100 – 10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10) 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13984" y="4242918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7491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Exercise: drawing with loops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panel.draw_rectangle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(20,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           </a:t>
            </a:r>
            <a:r>
              <a:rPr lang="en-US" sz="1800" dirty="0" smtClean="0">
                <a:latin typeface="Courier New" panose="02070309020205020404" pitchFamily="49" charset="0"/>
              </a:rPr>
              <a:t>100 </a:t>
            </a:r>
            <a:r>
              <a:rPr lang="en-US" sz="1800" dirty="0">
                <a:latin typeface="Courier New" panose="02070309020205020404" pitchFamily="49" charset="0"/>
              </a:rPr>
              <a:t>–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Write variations of the above </a:t>
            </a:r>
            <a:br>
              <a:rPr lang="en-US" dirty="0" smtClean="0"/>
            </a:br>
            <a:r>
              <a:rPr lang="en-US" dirty="0" smtClean="0"/>
              <a:t>program that draw the figures</a:t>
            </a:r>
            <a:br>
              <a:rPr lang="en-US" dirty="0" smtClean="0"/>
            </a:br>
            <a:r>
              <a:rPr lang="en-US" dirty="0" smtClean="0"/>
              <a:t>at right as output.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2672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1600" y="1676401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8821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w/ loops answers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Solution #1: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(20 </a:t>
            </a:r>
            <a:r>
              <a:rPr lang="en-US" sz="1800" dirty="0" smtClean="0">
                <a:latin typeface="Courier New" panose="02070309020205020404" pitchFamily="49" charset="0"/>
              </a:rPr>
              <a:t>+ 10 * i, </a:t>
            </a:r>
            <a:r>
              <a:rPr lang="en-US" sz="1800" dirty="0">
                <a:latin typeface="Courier New" panose="02070309020205020404" pitchFamily="49" charset="0"/>
              </a:rPr>
              <a:t>20 + 10 * i, </a:t>
            </a:r>
            <a:endParaRPr lang="en-US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                100 </a:t>
            </a:r>
            <a:r>
              <a:rPr lang="en-US" sz="1800" dirty="0" smtClean="0">
                <a:latin typeface="Courier New" panose="02070309020205020404" pitchFamily="49" charset="0"/>
              </a:rPr>
              <a:t>- 10 * i, 10)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Solution #2: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panel = </a:t>
            </a:r>
            <a:r>
              <a:rPr lang="en-US" sz="1800" dirty="0" err="1">
                <a:latin typeface="Courier New" panose="02070309020205020404" pitchFamily="49" charset="0"/>
              </a:rPr>
              <a:t>DrawingPanel</a:t>
            </a:r>
            <a:r>
              <a:rPr lang="en-US" sz="1800" dirty="0">
                <a:latin typeface="Courier New" panose="02070309020205020404" pitchFamily="49" charset="0"/>
              </a:rPr>
              <a:t>(160, 160)</a:t>
            </a:r>
          </a:p>
          <a:p>
            <a:pPr lvl="1">
              <a:lnSpc>
                <a:spcPct val="80000"/>
              </a:lnSpc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range(0, 10):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>
                <a:latin typeface="Courier New" panose="02070309020205020404" pitchFamily="49" charset="0"/>
              </a:rPr>
              <a:t>110 - 10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20 + 10 *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   </a:t>
            </a:r>
            <a:r>
              <a:rPr lang="en-US" sz="1800" dirty="0" smtClean="0">
                <a:latin typeface="Courier New" panose="02070309020205020404" pitchFamily="49" charset="0"/>
              </a:rPr>
              <a:t>     </a:t>
            </a:r>
            <a:r>
              <a:rPr lang="en-US" sz="1800" b="1" dirty="0" smtClean="0">
                <a:latin typeface="Courier New" panose="02070309020205020404" pitchFamily="49" charset="0"/>
              </a:rPr>
              <a:t>10 </a:t>
            </a:r>
            <a:r>
              <a:rPr lang="en-US" sz="1800" b="1" dirty="0">
                <a:latin typeface="Courier New" panose="02070309020205020404" pitchFamily="49" charset="0"/>
              </a:rPr>
              <a:t>+ 10 *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, 10)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36868" y="1690688"/>
            <a:ext cx="1581150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36868" y="4110037"/>
            <a:ext cx="15811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57663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with functions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8925" indent="-288925">
              <a:lnSpc>
                <a:spcPct val="80000"/>
              </a:lnSpc>
            </a:pPr>
            <a:r>
              <a:rPr lang="en-US" dirty="0" smtClean="0"/>
              <a:t>To draw in multiple functions, you must pass </a:t>
            </a:r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smtClean="0"/>
              <a:t>.</a:t>
            </a:r>
          </a:p>
          <a:p>
            <a:pPr marL="288925" indent="-288925">
              <a:lnSpc>
                <a:spcPct val="80000"/>
              </a:lnSpc>
              <a:buNone/>
            </a:pP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</a:rPr>
              <a:t>d</a:t>
            </a:r>
            <a:r>
              <a:rPr lang="en-US" sz="1500" dirty="0" err="1" smtClean="0">
                <a:latin typeface="Courier New" panose="02070309020205020404" pitchFamily="49" charset="0"/>
              </a:rPr>
              <a:t>ef</a:t>
            </a:r>
            <a:r>
              <a:rPr lang="en-US" sz="1500" dirty="0" smtClean="0">
                <a:latin typeface="Courier New" panose="02070309020205020404" pitchFamily="49" charset="0"/>
              </a:rPr>
              <a:t> </a:t>
            </a:r>
            <a:r>
              <a:rPr lang="en-US" sz="1500" dirty="0">
                <a:latin typeface="Courier New" panose="02070309020205020404" pitchFamily="49" charset="0"/>
              </a:rPr>
              <a:t>m</a:t>
            </a:r>
            <a:r>
              <a:rPr lang="en-US" sz="1500" dirty="0" smtClean="0">
                <a:latin typeface="Courier New" panose="02070309020205020404" pitchFamily="49" charset="0"/>
              </a:rPr>
              <a:t>ain():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smtClean="0">
                <a:latin typeface="Courier New" panose="02070309020205020404" pitchFamily="49" charset="0"/>
              </a:rPr>
              <a:t>panel = </a:t>
            </a:r>
            <a:r>
              <a:rPr lang="en-US" sz="1500" dirty="0" err="1">
                <a:latin typeface="Courier New" panose="02070309020205020404" pitchFamily="49" charset="0"/>
              </a:rPr>
              <a:t>DrawingPanel</a:t>
            </a:r>
            <a:r>
              <a:rPr lang="en-US" sz="1500" dirty="0">
                <a:latin typeface="Courier New" panose="02070309020205020404" pitchFamily="49" charset="0"/>
              </a:rPr>
              <a:t>(200, </a:t>
            </a:r>
            <a:r>
              <a:rPr lang="en-US" sz="1500" dirty="0" smtClean="0">
                <a:latin typeface="Courier New" panose="02070309020205020404" pitchFamily="49" charset="0"/>
              </a:rPr>
              <a:t>100, background="light gray")</a:t>
            </a:r>
            <a:endParaRPr lang="en-US" sz="15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smtClean="0">
                <a:latin typeface="Courier New" panose="02070309020205020404" pitchFamily="49" charset="0"/>
              </a:rPr>
              <a:t>   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(panel)</a:t>
            </a:r>
            <a:endParaRPr lang="en-US" sz="1500" b="1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marL="288925" indent="-288925">
              <a:lnSpc>
                <a:spcPct val="70000"/>
              </a:lnSpc>
              <a:buNone/>
            </a:pPr>
            <a:r>
              <a:rPr lang="en-US" sz="1500" b="1" dirty="0" err="1" smtClean="0">
                <a:latin typeface="Courier New" panose="02070309020205020404" pitchFamily="49" charset="0"/>
              </a:rPr>
              <a:t>def</a:t>
            </a:r>
            <a:r>
              <a:rPr lang="en-US" sz="1500" b="1" dirty="0" smtClean="0">
                <a:latin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latin typeface="Courier New" panose="02070309020205020404" pitchFamily="49" charset="0"/>
              </a:rPr>
              <a:t>(p):</a:t>
            </a:r>
            <a:endParaRPr lang="en-US" sz="15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(10</a:t>
            </a:r>
            <a:r>
              <a:rPr lang="en-US" sz="1600" dirty="0">
                <a:latin typeface="Courier New" panose="02070309020205020404" pitchFamily="49" charset="0"/>
              </a:rPr>
              <a:t>, 30, </a:t>
            </a:r>
            <a:r>
              <a:rPr lang="en-US" sz="1600" dirty="0" smtClean="0">
                <a:latin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50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"black</a:t>
            </a:r>
            <a:r>
              <a:rPr lang="en-US" sz="1600" dirty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(20</a:t>
            </a:r>
            <a:r>
              <a:rPr lang="en-US" sz="1600" dirty="0">
                <a:latin typeface="Courier New" panose="02070309020205020404" pitchFamily="49" charset="0"/>
              </a:rPr>
              <a:t>, 70,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70, 2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"red")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6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600" dirty="0" smtClean="0">
                <a:latin typeface="Courier New" panose="02070309020205020404" pitchFamily="49" charset="0"/>
              </a:rPr>
              <a:t>(80</a:t>
            </a:r>
            <a:r>
              <a:rPr lang="en-US" sz="1600" dirty="0">
                <a:latin typeface="Courier New" panose="02070309020205020404" pitchFamily="49" charset="0"/>
              </a:rPr>
              <a:t>, 40, 3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20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dirty="0" smtClean="0">
                <a:latin typeface="Courier New" panose="02070309020205020404" pitchFamily="49" charset="0"/>
              </a:rPr>
              <a:t>"cyan")</a:t>
            </a:r>
            <a:endParaRPr lang="en-US" sz="1500" dirty="0">
              <a:latin typeface="Courier New" panose="02070309020205020404" pitchFamily="49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78950" y="4124011"/>
            <a:ext cx="1974850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86319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Parameterized figures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Modify the car-drawing function so that it can draw many cars, such as in the following image.</a:t>
            </a:r>
          </a:p>
          <a:p>
            <a:pPr lvl="1" eaLnBrk="1" hangingPunct="1"/>
            <a:r>
              <a:rPr lang="en-US" dirty="0" smtClean="0"/>
              <a:t>Top-left corners: (10, 30), (150, 10)</a:t>
            </a:r>
          </a:p>
          <a:p>
            <a:pPr lvl="1" eaLnBrk="1" hangingPunct="1"/>
            <a:r>
              <a:rPr lang="en-US" dirty="0" smtClean="0"/>
              <a:t>Hint: We must modify our </a:t>
            </a:r>
            <a:r>
              <a:rPr lang="en-US" dirty="0" err="1" smtClean="0">
                <a:latin typeface="Courier New" panose="02070309020205020404" pitchFamily="49" charset="0"/>
              </a:rPr>
              <a:t>draw_car</a:t>
            </a:r>
            <a:r>
              <a:rPr lang="en-US" dirty="0" smtClean="0"/>
              <a:t> function to accept x/y coordinates as parameters.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1" y="4724401"/>
            <a:ext cx="25320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01248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Parameterization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parameter</a:t>
            </a:r>
            <a:r>
              <a:rPr lang="en-US" dirty="0" smtClean="0"/>
              <a:t>: A value passed to a function by its caller.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</a:t>
            </a:r>
            <a:r>
              <a:rPr lang="en-US" dirty="0" err="1" smtClean="0">
                <a:latin typeface="Courier New" panose="02070309020205020404" pitchFamily="49" charset="0"/>
              </a:rPr>
              <a:t>turtle_equal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turtle_v</a:t>
            </a:r>
            <a:r>
              <a:rPr lang="en-US" dirty="0" smtClean="0"/>
              <a:t>, write </a:t>
            </a:r>
            <a:r>
              <a:rPr lang="en-US" dirty="0" smtClean="0">
                <a:latin typeface="Courier New" panose="02070309020205020404" pitchFamily="49" charset="0"/>
              </a:rPr>
              <a:t>turtle </a:t>
            </a:r>
            <a:r>
              <a:rPr lang="en-US" dirty="0" smtClean="0"/>
              <a:t>to draw any turtle.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When </a:t>
            </a:r>
            <a:r>
              <a:rPr lang="en-US" i="1" dirty="0" smtClean="0"/>
              <a:t>declaring </a:t>
            </a:r>
            <a:r>
              <a:rPr lang="en-US" dirty="0" smtClean="0"/>
              <a:t>the function, we will state that it requires a parameter for the number of stars.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When </a:t>
            </a:r>
            <a:r>
              <a:rPr lang="en-US" i="1" dirty="0" smtClean="0"/>
              <a:t>calling</a:t>
            </a:r>
            <a:r>
              <a:rPr lang="en-US" dirty="0" smtClean="0"/>
              <a:t> the function, we will specify how many stars to draw.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667000" y="4419602"/>
            <a:ext cx="6396038" cy="1857376"/>
            <a:chOff x="528" y="1968"/>
            <a:chExt cx="4029" cy="1170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528" y="2096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</a:rPr>
                <a:t>main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1053" y="2218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1968" y="2092"/>
              <a:ext cx="704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turtle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496" y="2218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277" y="2008"/>
              <a:ext cx="128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/= =\/')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/= </a:t>
              </a:r>
              <a:r>
                <a:rPr lang="pt-BR" dirty="0">
                  <a:latin typeface="Courier New" panose="02070309020205020404" pitchFamily="49" charset="0"/>
                </a:rPr>
                <a:t>= </a:t>
              </a:r>
              <a:r>
                <a:rPr lang="pt-BR" dirty="0" smtClean="0">
                  <a:latin typeface="Courier New" panose="02070309020205020404" pitchFamily="49" charset="0"/>
                </a:rPr>
                <a:t>=\/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</a:t>
              </a:r>
              <a:r>
                <a:rPr lang="pt-BR" dirty="0">
                  <a:latin typeface="Courier New" panose="02070309020205020404" pitchFamily="49" charset="0"/>
                </a:rPr>
                <a:t>ou </a:t>
              </a:r>
              <a:r>
                <a:rPr lang="pt-BR" dirty="0" smtClean="0">
                  <a:latin typeface="Courier New" panose="02070309020205020404" pitchFamily="49" charset="0"/>
                </a:rPr>
                <a:t>ou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363" y="1968"/>
              <a:ext cx="4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"="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1036" y="2347"/>
              <a:ext cx="929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968" y="2534"/>
              <a:ext cx="704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turtle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>
              <a:off x="2496" y="2660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3200" y="2595"/>
              <a:ext cx="128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lnSpc>
                  <a:spcPct val="70000"/>
                </a:lnSpc>
                <a:buNone/>
              </a:pPr>
              <a:r>
                <a:rPr lang="pt-BR" dirty="0">
                  <a:latin typeface="Courier New" panose="02070309020205020404" pitchFamily="49" charset="0"/>
                </a:rPr>
                <a:t> </a:t>
              </a:r>
              <a:r>
                <a:rPr lang="pt-BR" dirty="0" smtClean="0">
                  <a:latin typeface="Courier New" panose="02070309020205020404" pitchFamily="49" charset="0"/>
                </a:rPr>
                <a:t>/v v\/')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/v v v\/</a:t>
              </a:r>
              <a:endParaRPr lang="pt-BR" dirty="0">
                <a:latin typeface="Courier New" panose="02070309020205020404" pitchFamily="49" charset="0"/>
              </a:endParaRP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</a:t>
              </a:r>
              <a:r>
                <a:rPr lang="pt-BR" dirty="0">
                  <a:latin typeface="Courier New" panose="02070309020205020404" pitchFamily="49" charset="0"/>
                </a:rPr>
                <a:t>ou ou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1232" y="2484"/>
              <a:ext cx="4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"v"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28656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Parameterized answer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707357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(260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100, background="light gray")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(panel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10, 30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(panel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150, 10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700" dirty="0" smtClean="0">
                <a:latin typeface="Courier New" panose="02070309020205020404" pitchFamily="49" charset="0"/>
              </a:rPr>
              <a:t>    </a:t>
            </a: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draw_car</a:t>
            </a:r>
            <a:r>
              <a:rPr lang="en-US" sz="1800" dirty="0" smtClean="0">
                <a:latin typeface="Courier New" panose="02070309020205020404" pitchFamily="49" charset="0"/>
              </a:rPr>
              <a:t>(p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x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, y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100, 50</a:t>
            </a:r>
            <a:r>
              <a:rPr lang="en-US" sz="1800" dirty="0" smtClean="0">
                <a:latin typeface="Courier New" panose="02070309020205020404" pitchFamily="49" charset="0"/>
              </a:rPr>
              <a:t>, "</a:t>
            </a:r>
            <a:r>
              <a:rPr lang="en-US" sz="1800" dirty="0">
                <a:latin typeface="Courier New" panose="02070309020205020404" pitchFamily="49" charset="0"/>
              </a:rPr>
              <a:t>black")</a:t>
            </a:r>
          </a:p>
          <a:p>
            <a:pPr>
              <a:lnSpc>
                <a:spcPct val="70000"/>
              </a:lnSpc>
              <a:buNone/>
            </a:pPr>
            <a:r>
              <a:rPr lang="en-US" sz="7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+ 10, y + 40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0, 20</a:t>
            </a:r>
            <a:r>
              <a:rPr lang="en-US" sz="1800" dirty="0" smtClean="0">
                <a:latin typeface="Courier New" panose="02070309020205020404" pitchFamily="49" charset="0"/>
              </a:rPr>
              <a:t>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+ 70, y + 40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0, 20</a:t>
            </a:r>
            <a:r>
              <a:rPr lang="en-US" sz="1800" dirty="0" smtClean="0">
                <a:latin typeface="Courier New" panose="02070309020205020404" pitchFamily="49" charset="0"/>
              </a:rPr>
              <a:t>, "red")</a:t>
            </a:r>
            <a:endParaRPr lang="en-US" sz="18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7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x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+ 70, y +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10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, 30,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0</a:t>
            </a:r>
            <a:r>
              <a:rPr lang="en-US" sz="1800" dirty="0" smtClean="0">
                <a:latin typeface="Courier New" panose="02070309020205020404" pitchFamily="49" charset="0"/>
              </a:rPr>
              <a:t>, "cyan")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10990" y="1027906"/>
            <a:ext cx="253206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56106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  <a:cs typeface="+mn-cs"/>
              </a:rPr>
              <a:t>Modify </a:t>
            </a:r>
            <a:r>
              <a:rPr lang="en-US" dirty="0" err="1" smtClean="0">
                <a:latin typeface="Courier New" charset="0"/>
                <a:ea typeface="ＭＳ Ｐゴシック" charset="0"/>
                <a:cs typeface="+mn-cs"/>
              </a:rPr>
              <a:t>draw_car</a:t>
            </a:r>
            <a:r>
              <a:rPr lang="en-US" dirty="0" smtClean="0"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to allow the car to be drawn at any size.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</a:rPr>
              <a:t>Existing car: size 100.  Second car: (150, 10), size 50.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endParaRPr lang="en-US" sz="8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  <a:cs typeface="+mn-cs"/>
              </a:rPr>
              <a:t>Once you have this working, use a </a:t>
            </a:r>
            <a:r>
              <a:rPr lang="en-US" dirty="0">
                <a:latin typeface="Courier New" charset="0"/>
                <a:ea typeface="ＭＳ Ｐゴシック" charset="0"/>
                <a:cs typeface="+mn-cs"/>
              </a:rPr>
              <a:t>for</a:t>
            </a:r>
            <a:r>
              <a:rPr lang="en-US" dirty="0">
                <a:ea typeface="ＭＳ Ｐゴシック" charset="0"/>
                <a:cs typeface="+mn-cs"/>
              </a:rPr>
              <a:t> loop with your </a:t>
            </a:r>
            <a:r>
              <a:rPr lang="en-US" dirty="0" smtClean="0">
                <a:ea typeface="ＭＳ Ｐゴシック" charset="0"/>
                <a:cs typeface="+mn-cs"/>
              </a:rPr>
              <a:t>function to </a:t>
            </a:r>
            <a:r>
              <a:rPr lang="en-US" dirty="0">
                <a:ea typeface="ＭＳ Ｐゴシック" charset="0"/>
                <a:cs typeface="+mn-cs"/>
              </a:rPr>
              <a:t>draw a line of cars, like the picture at right.</a:t>
            </a:r>
          </a:p>
          <a:p>
            <a:pPr lvl="1" eaLnBrk="1" hangingPunct="1">
              <a:lnSpc>
                <a:spcPct val="90000"/>
              </a:lnSpc>
              <a:buFont typeface="Wingdings 2" charset="0"/>
              <a:buChar char=""/>
              <a:defRPr/>
            </a:pPr>
            <a:r>
              <a:rPr lang="en-US" dirty="0">
                <a:ea typeface="ＭＳ Ｐゴシック" charset="0"/>
              </a:rPr>
              <a:t>Start at (10, 130), each size 40, separated by 50px.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parameter question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267201"/>
            <a:ext cx="20574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886200"/>
            <a:ext cx="2057400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70954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parameter answer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None/>
            </a:pPr>
            <a:r>
              <a:rPr lang="en-US" sz="1600" dirty="0" err="1">
                <a:latin typeface="Courier New" panose="02070309020205020404" pitchFamily="49" charset="0"/>
              </a:rPr>
              <a:t>def</a:t>
            </a:r>
            <a:r>
              <a:rPr lang="en-US" sz="1600" dirty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panel = </a:t>
            </a:r>
            <a:r>
              <a:rPr lang="en-US" sz="1600" dirty="0" err="1">
                <a:latin typeface="Courier New" panose="02070309020205020404" pitchFamily="49" charset="0"/>
              </a:rPr>
              <a:t>DrawingPanel</a:t>
            </a:r>
            <a:r>
              <a:rPr lang="en-US" sz="1600" dirty="0">
                <a:latin typeface="Courier New" panose="02070309020205020404" pitchFamily="49" charset="0"/>
              </a:rPr>
              <a:t>(260, 100, background="light gray")   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</a:rPr>
              <a:t>draw_car</a:t>
            </a:r>
            <a:r>
              <a:rPr lang="en-US" sz="1600" dirty="0">
                <a:latin typeface="Courier New" panose="02070309020205020404" pitchFamily="49" charset="0"/>
              </a:rPr>
              <a:t>(panel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, 10,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30, 100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</a:rPr>
              <a:t>draw_car</a:t>
            </a:r>
            <a:r>
              <a:rPr lang="en-US" sz="1600" dirty="0">
                <a:latin typeface="Courier New" panose="02070309020205020404" pitchFamily="49" charset="0"/>
              </a:rPr>
              <a:t>(panel</a:t>
            </a:r>
            <a:r>
              <a:rPr lang="en-US" sz="1600" b="1" dirty="0">
                <a:solidFill>
                  <a:srgbClr val="003399"/>
                </a:solidFill>
                <a:latin typeface="Courier New" panose="02070309020205020404" pitchFamily="49" charset="0"/>
              </a:rPr>
              <a:t>, 150, </a:t>
            </a:r>
            <a:r>
              <a:rPr lang="en-US" sz="16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10, 50</a:t>
            </a:r>
            <a:r>
              <a:rPr lang="en-US" sz="1600" dirty="0" smtClean="0">
                <a:latin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for </a:t>
            </a:r>
            <a:r>
              <a:rPr lang="en-US" sz="15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in range(0, 5):</a:t>
            </a:r>
            <a:endParaRPr lang="en-US" sz="15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      </a:t>
            </a:r>
            <a:r>
              <a:rPr lang="en-US" sz="15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draw_car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(panel,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10 + </a:t>
            </a:r>
            <a:r>
              <a:rPr lang="en-US" sz="15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 * 50, 130, 40);</a:t>
            </a: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</a:pPr>
            <a:r>
              <a:rPr lang="en-US" sz="1500" dirty="0" smtClean="0">
                <a:latin typeface="Courier New" panose="02070309020205020404" pitchFamily="49" charset="0"/>
              </a:rPr>
              <a:t>    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 err="1">
                <a:latin typeface="Courier New" panose="02070309020205020404" pitchFamily="49" charset="0"/>
              </a:rPr>
              <a:t>def</a:t>
            </a:r>
            <a:r>
              <a:rPr lang="en-US" sz="1500" dirty="0">
                <a:latin typeface="Courier New" panose="02070309020205020404" pitchFamily="49" charset="0"/>
              </a:rPr>
              <a:t> </a:t>
            </a:r>
            <a:r>
              <a:rPr lang="en-US" sz="1500" dirty="0" err="1">
                <a:latin typeface="Courier New" panose="02070309020205020404" pitchFamily="49" charset="0"/>
              </a:rPr>
              <a:t>draw_car</a:t>
            </a:r>
            <a:r>
              <a:rPr lang="en-US" sz="1500" dirty="0">
                <a:latin typeface="Courier New" panose="02070309020205020404" pitchFamily="49" charset="0"/>
              </a:rPr>
              <a:t>(p, x, </a:t>
            </a:r>
            <a:r>
              <a:rPr lang="en-US" sz="1500" dirty="0" smtClean="0">
                <a:latin typeface="Courier New" panose="02070309020205020404" pitchFamily="49" charset="0"/>
              </a:rPr>
              <a:t>y,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size</a:t>
            </a:r>
            <a:r>
              <a:rPr lang="en-US" sz="1500" dirty="0" smtClean="0">
                <a:latin typeface="Courier New" panose="02070309020205020404" pitchFamily="49" charset="0"/>
              </a:rPr>
              <a:t>):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500" dirty="0" smtClean="0">
                <a:latin typeface="Courier New" panose="02070309020205020404" pitchFamily="49" charset="0"/>
              </a:rPr>
              <a:t>(x</a:t>
            </a:r>
            <a:r>
              <a:rPr lang="en-US" sz="1500" dirty="0">
                <a:latin typeface="Courier New" panose="02070309020205020404" pitchFamily="49" charset="0"/>
              </a:rPr>
              <a:t>, y,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2</a:t>
            </a:r>
            <a:r>
              <a:rPr lang="en-US" sz="1500" dirty="0" smtClean="0">
                <a:latin typeface="Courier New" panose="02070309020205020404" pitchFamily="49" charset="0"/>
              </a:rPr>
              <a:t>, "</a:t>
            </a:r>
            <a:r>
              <a:rPr lang="en-US" sz="1500" dirty="0">
                <a:latin typeface="Courier New" panose="02070309020205020404" pitchFamily="49" charset="0"/>
              </a:rPr>
              <a:t>black")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* 2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"red")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p.fill_oval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7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* 2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</a:t>
            </a:r>
            <a:r>
              <a:rPr lang="en-US" sz="1500" b="1" dirty="0">
                <a:solidFill>
                  <a:srgbClr val="003399"/>
                </a:solidFill>
                <a:latin typeface="Courier New" panose="02070309020205020404" pitchFamily="49" charset="0"/>
              </a:rPr>
              <a:t>5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"red")</a:t>
            </a:r>
            <a:endParaRPr lang="en-US" sz="1500" dirty="0"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    </a:t>
            </a:r>
          </a:p>
          <a:p>
            <a:pPr>
              <a:lnSpc>
                <a:spcPct val="50000"/>
              </a:lnSpc>
              <a:buNone/>
            </a:pPr>
            <a:r>
              <a:rPr lang="en-US" sz="1500" dirty="0">
                <a:latin typeface="Courier New" panose="02070309020205020404" pitchFamily="49" charset="0"/>
              </a:rPr>
              <a:t>    </a:t>
            </a:r>
            <a:r>
              <a:rPr lang="en-US" sz="1500" dirty="0" err="1" smtClean="0">
                <a:latin typeface="Courier New" panose="02070309020205020404" pitchFamily="49" charset="0"/>
              </a:rPr>
              <a:t>p.fill_rect</a:t>
            </a:r>
            <a:r>
              <a:rPr lang="en-US" sz="1500" dirty="0" smtClean="0">
                <a:latin typeface="Courier New" panose="02070309020205020404" pitchFamily="49" charset="0"/>
              </a:rPr>
              <a:t>(x </a:t>
            </a:r>
            <a:r>
              <a:rPr lang="en-US" sz="1500" dirty="0">
                <a:latin typeface="Courier New" panose="02070309020205020404" pitchFamily="49" charset="0"/>
              </a:rPr>
              <a:t>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7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dirty="0">
                <a:latin typeface="Courier New" panose="02070309020205020404" pitchFamily="49" charset="0"/>
              </a:rPr>
              <a:t>y +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10 * 3</a:t>
            </a:r>
            <a:r>
              <a:rPr lang="en-US" sz="1500" dirty="0" smtClean="0">
                <a:latin typeface="Courier New" panose="02070309020205020404" pitchFamily="49" charset="0"/>
              </a:rPr>
              <a:t>, </a:t>
            </a:r>
            <a:r>
              <a:rPr lang="en-US" sz="15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size / 5</a:t>
            </a:r>
            <a:r>
              <a:rPr lang="en-US" sz="1500" dirty="0" smtClean="0">
                <a:latin typeface="Courier New" panose="02070309020205020404" pitchFamily="49" charset="0"/>
              </a:rPr>
              <a:t>, "cyan")   </a:t>
            </a:r>
            <a:endParaRPr lang="en-US" sz="1500" dirty="0">
              <a:latin typeface="Courier New" panose="02070309020205020404" pitchFamily="49" charset="0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066" y="812006"/>
            <a:ext cx="2057400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4126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Animation with </a:t>
            </a:r>
            <a:r>
              <a:rPr lang="en-US" smtClean="0">
                <a:latin typeface="Courier New" panose="02070309020205020404" pitchFamily="49" charset="0"/>
              </a:rPr>
              <a:t>sleep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dirty="0" err="1" smtClean="0"/>
              <a:t>'s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function pauses your program for a given number of milliseconds.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to create simple animations.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panel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</a:rPr>
              <a:t>DrawingPanel</a:t>
            </a:r>
            <a:r>
              <a:rPr lang="en-US" sz="1800" dirty="0" smtClean="0">
                <a:latin typeface="Courier New" panose="02070309020205020404" pitchFamily="49" charset="0"/>
              </a:rPr>
              <a:t>(250</a:t>
            </a:r>
            <a:r>
              <a:rPr lang="en-US" sz="1800" dirty="0">
                <a:latin typeface="Courier New" panose="02070309020205020404" pitchFamily="49" charset="0"/>
              </a:rPr>
              <a:t>, 200</a:t>
            </a:r>
            <a:r>
              <a:rPr lang="en-US" sz="1800" dirty="0" smtClean="0">
                <a:latin typeface="Courier New" panose="02070309020205020404" pitchFamily="49" charset="0"/>
              </a:rPr>
              <a:t>)       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NUM_CIRCLES + 1):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panel.draw_oval</a:t>
            </a:r>
            <a:r>
              <a:rPr lang="en-US" sz="1800" dirty="0" smtClean="0">
                <a:latin typeface="Courier New" panose="02070309020205020404" pitchFamily="49" charset="0"/>
              </a:rPr>
              <a:t>(15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15 *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, 30, 30)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panel.sleep</a:t>
            </a:r>
            <a:r>
              <a:rPr lang="en-US" sz="1800" b="1" dirty="0" smtClean="0">
                <a:latin typeface="Courier New" panose="02070309020205020404" pitchFamily="49" charset="0"/>
              </a:rPr>
              <a:t>(500</a:t>
            </a:r>
            <a:r>
              <a:rPr lang="en-US" sz="1800" b="1" dirty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Try adding </a:t>
            </a:r>
            <a:r>
              <a:rPr lang="en-US" dirty="0" smtClean="0">
                <a:latin typeface="Courier New" panose="02070309020205020404" pitchFamily="49" charset="0"/>
              </a:rPr>
              <a:t>sleep</a:t>
            </a:r>
            <a:r>
              <a:rPr lang="en-US" dirty="0" smtClean="0"/>
              <a:t> commands to loops in past exercises in this chapter and watch the panel draw itself piece by piece.</a:t>
            </a:r>
          </a:p>
        </p:txBody>
      </p:sp>
    </p:spTree>
    <p:extLst>
      <p:ext uri="{BB962C8B-B14F-4D97-AF65-F5344CB8AC3E}">
        <p14:creationId xmlns:p14="http://schemas.microsoft.com/office/powerpoint/2010/main" xmlns="" val="2487528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Random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305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Pseudo-Randomness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Computers generate numbers in a predictable way using a mathematical formula</a:t>
            </a:r>
          </a:p>
          <a:p>
            <a:endParaRPr lang="en-US" smtClean="0"/>
          </a:p>
          <a:p>
            <a:r>
              <a:rPr lang="en-US" smtClean="0"/>
              <a:t>Parameters may include current time, mouse position</a:t>
            </a:r>
          </a:p>
          <a:p>
            <a:pPr lvl="1"/>
            <a:r>
              <a:rPr lang="en-US" smtClean="0"/>
              <a:t>In practice, hard to predict or replicate</a:t>
            </a:r>
          </a:p>
          <a:p>
            <a:pPr lvl="1"/>
            <a:endParaRPr lang="en-US" smtClean="0"/>
          </a:p>
          <a:p>
            <a:r>
              <a:rPr lang="en-US" smtClean="0"/>
              <a:t>True randomness uses natural processes</a:t>
            </a:r>
          </a:p>
          <a:p>
            <a:pPr lvl="1"/>
            <a:r>
              <a:rPr lang="en-US" smtClean="0"/>
              <a:t>Atmospheric noise (</a:t>
            </a:r>
            <a:r>
              <a:rPr lang="en-US" smtClean="0">
                <a:hlinkClick r:id="rId2"/>
              </a:rPr>
              <a:t>http://www.random.org/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Lava lamps (patent #5732138)</a:t>
            </a:r>
          </a:p>
          <a:p>
            <a:pPr lvl="1"/>
            <a:r>
              <a:rPr lang="en-US" smtClean="0"/>
              <a:t>Radioactive decay</a:t>
            </a:r>
          </a:p>
        </p:txBody>
      </p:sp>
    </p:spTree>
    <p:extLst>
      <p:ext uri="{BB962C8B-B14F-4D97-AF65-F5344CB8AC3E}">
        <p14:creationId xmlns:p14="http://schemas.microsoft.com/office/powerpoint/2010/main" xmlns="" val="25708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Random</a:t>
            </a:r>
            <a:r>
              <a:rPr lang="en-US" dirty="0" smtClean="0"/>
              <a:t>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 </a:t>
            </a:r>
            <a:r>
              <a:rPr lang="en-US" dirty="0">
                <a:latin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</a:rPr>
              <a:t>andom</a:t>
            </a:r>
            <a:r>
              <a:rPr lang="en-US" dirty="0" smtClean="0"/>
              <a:t> generates pseudo-random numbers.</a:t>
            </a:r>
          </a:p>
          <a:p>
            <a:pPr lvl="1" eaLnBrk="1" hangingPunct="1"/>
            <a:r>
              <a:rPr lang="en-US" dirty="0" smtClean="0">
                <a:latin typeface="Courier New" panose="02070309020205020404" pitchFamily="49" charset="0"/>
              </a:rPr>
              <a:t>random</a:t>
            </a:r>
            <a:r>
              <a:rPr lang="en-US" dirty="0" smtClean="0"/>
              <a:t> can be accessed by including the following statement: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import random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import random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random_number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</a:rPr>
              <a:t>random.randint</a:t>
            </a:r>
            <a:r>
              <a:rPr lang="en-US" b="1" dirty="0" smtClean="0">
                <a:latin typeface="Courier New" panose="02070309020205020404" pitchFamily="49" charset="0"/>
              </a:rPr>
              <a:t>(1, 10)</a:t>
            </a:r>
            <a:r>
              <a:rPr lang="en-US" dirty="0" smtClean="0">
                <a:latin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1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-9</a:t>
            </a:r>
          </a:p>
        </p:txBody>
      </p:sp>
      <p:graphicFrame>
        <p:nvGraphicFramePr>
          <p:cNvPr id="18453" name="Group 21"/>
          <p:cNvGraphicFramePr>
            <a:graphicFrameLocks noGrp="1"/>
          </p:cNvGraphicFramePr>
          <p:nvPr>
            <p:extLst/>
          </p:nvPr>
        </p:nvGraphicFramePr>
        <p:xfrm>
          <a:off x="1163097" y="3048838"/>
          <a:ext cx="10190703" cy="1756097"/>
        </p:xfrm>
        <a:graphic>
          <a:graphicData uri="http://schemas.openxmlformats.org/drawingml/2006/table">
            <a:tbl>
              <a:tblPr/>
              <a:tblGrid>
                <a:gridCol w="3759759"/>
                <a:gridCol w="6430944"/>
              </a:tblGrid>
              <a:tr h="365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Method name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random.random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returns a random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float in the range [0,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 other words, 0 inclusive 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exclusive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random.randint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min, max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returns a random integer in the range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[min,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 other words,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min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max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inclusive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38" marB="457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8160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Generating random numbers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get a number in arbitrary range [</a:t>
            </a:r>
            <a:r>
              <a:rPr lang="en-US" i="1" dirty="0" smtClean="0"/>
              <a:t>min</a:t>
            </a:r>
            <a:r>
              <a:rPr lang="en-US" dirty="0" smtClean="0"/>
              <a:t>, </a:t>
            </a:r>
            <a:r>
              <a:rPr lang="en-US" i="1" dirty="0" smtClean="0"/>
              <a:t>max</a:t>
            </a:r>
            <a:r>
              <a:rPr lang="en-US" dirty="0" smtClean="0"/>
              <a:t>] inclusive: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random.randint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/>
              <a:t>min, max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endParaRPr lang="en-US" b="1" i="1" dirty="0" smtClean="0"/>
          </a:p>
          <a:p>
            <a:pPr lvl="2">
              <a:buNone/>
            </a:pPr>
            <a:r>
              <a:rPr lang="en-US" sz="700" dirty="0"/>
              <a:t>	</a:t>
            </a:r>
            <a:br>
              <a:rPr lang="en-US" sz="700" dirty="0"/>
            </a:br>
            <a:endParaRPr lang="en-US" sz="700" dirty="0"/>
          </a:p>
          <a:p>
            <a:pPr lvl="2"/>
            <a:r>
              <a:rPr lang="en-US" dirty="0" smtClean="0"/>
              <a:t>Where </a:t>
            </a:r>
            <a:r>
              <a:rPr lang="en-US" b="1" i="1" dirty="0" smtClean="0"/>
              <a:t>size of range</a:t>
            </a:r>
            <a:r>
              <a:rPr lang="en-US" dirty="0" smtClean="0"/>
              <a:t> is (</a:t>
            </a:r>
            <a:r>
              <a:rPr lang="en-US" b="1" i="1" dirty="0" smtClean="0"/>
              <a:t>max</a:t>
            </a:r>
            <a:r>
              <a:rPr lang="en-US" i="1" dirty="0" smtClean="0">
                <a:latin typeface="Courier New" panose="02070309020205020404" pitchFamily="49" charset="0"/>
              </a:rPr>
              <a:t> – </a:t>
            </a:r>
            <a:r>
              <a:rPr lang="en-US" b="1" i="1" dirty="0" smtClean="0"/>
              <a:t>min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+ 1</a:t>
            </a:r>
            <a:r>
              <a:rPr lang="en-US" dirty="0" smtClean="0"/>
              <a:t>)</a:t>
            </a: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Example: A random integer between 4 and 10 inclusive: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 = </a:t>
            </a:r>
            <a:r>
              <a:rPr lang="en-US" dirty="0" err="1" smtClean="0">
                <a:latin typeface="Courier New" panose="02070309020205020404" pitchFamily="49" charset="0"/>
              </a:rPr>
              <a:t>random.randint</a:t>
            </a:r>
            <a:r>
              <a:rPr lang="en-US" dirty="0" smtClean="0">
                <a:latin typeface="Courier New" panose="02070309020205020404" pitchFamily="49" charset="0"/>
              </a:rPr>
              <a:t>(4, 10)</a:t>
            </a:r>
          </a:p>
        </p:txBody>
      </p:sp>
    </p:spTree>
    <p:extLst>
      <p:ext uri="{BB962C8B-B14F-4D97-AF65-F5344CB8AC3E}">
        <p14:creationId xmlns:p14="http://schemas.microsoft.com/office/powerpoint/2010/main" xmlns="" val="4165088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Declaring a parameter</a:t>
            </a:r>
          </a:p>
        </p:txBody>
      </p:sp>
      <p:sp>
        <p:nvSpPr>
          <p:cNvPr id="15365" name="Rectangle 5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i="1" dirty="0" smtClean="0"/>
              <a:t>Stating that a function requires a parameter in order to run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b="1" i="1" dirty="0" smtClean="0"/>
              <a:t>&lt;name&gt;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i="1" dirty="0" smtClean="0"/>
              <a:t>&lt;statement&gt;</a:t>
            </a:r>
            <a:r>
              <a:rPr lang="en-US" b="1" dirty="0" smtClean="0"/>
              <a:t>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say_password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code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print("The password is:", </a:t>
            </a:r>
            <a:r>
              <a:rPr lang="en-US" b="1" dirty="0" smtClean="0">
                <a:latin typeface="Courier New" panose="02070309020205020404" pitchFamily="49" charset="0"/>
              </a:rPr>
              <a:t>code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When </a:t>
            </a:r>
            <a:r>
              <a:rPr lang="en-US" dirty="0" err="1" smtClean="0">
                <a:latin typeface="Courier New" panose="02070309020205020404" pitchFamily="49" charset="0"/>
              </a:rPr>
              <a:t>say_password</a:t>
            </a:r>
            <a:r>
              <a:rPr lang="en-US" dirty="0" smtClean="0"/>
              <a:t> is called, the caller must specify the code to print.</a:t>
            </a:r>
          </a:p>
        </p:txBody>
      </p:sp>
    </p:spTree>
    <p:extLst>
      <p:ext uri="{BB962C8B-B14F-4D97-AF65-F5344CB8AC3E}">
        <p14:creationId xmlns:p14="http://schemas.microsoft.com/office/powerpoint/2010/main" xmlns="" val="3200094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Passing a parameter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idx="1"/>
          </p:nvPr>
        </p:nvSpPr>
        <p:spPr>
          <a:xfrm>
            <a:off x="838200" y="181557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Calling a function and specifying values for its parameters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b="1" i="1" dirty="0" smtClean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&lt;expression&gt;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err="1">
                <a:latin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</a:rPr>
              <a:t>ay_password</a:t>
            </a:r>
            <a:r>
              <a:rPr lang="en-US" b="1" dirty="0" smtClean="0">
                <a:latin typeface="Courier New" panose="02070309020205020404" pitchFamily="49" charset="0"/>
              </a:rPr>
              <a:t>(42)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err="1">
                <a:latin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</a:rPr>
              <a:t>ay_password</a:t>
            </a:r>
            <a:r>
              <a:rPr lang="en-US" b="1" dirty="0" smtClean="0">
                <a:latin typeface="Courier New" panose="02070309020205020404" pitchFamily="49" charset="0"/>
              </a:rPr>
              <a:t>(12345)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The password is 42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The password is 12345</a:t>
            </a:r>
          </a:p>
        </p:txBody>
      </p:sp>
    </p:spTree>
    <p:extLst>
      <p:ext uri="{BB962C8B-B14F-4D97-AF65-F5344CB8AC3E}">
        <p14:creationId xmlns:p14="http://schemas.microsoft.com/office/powerpoint/2010/main" xmlns="" val="1006590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and loops</a:t>
            </a:r>
          </a:p>
        </p:txBody>
      </p:sp>
      <p:sp>
        <p:nvSpPr>
          <p:cNvPr id="19462" name="Rectangle 6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A parameter can guide the number of repetitions of a loop.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chant(3)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chant(</a:t>
            </a:r>
            <a:r>
              <a:rPr lang="en-US" b="1" dirty="0" smtClean="0">
                <a:latin typeface="Courier New" panose="02070309020205020404" pitchFamily="49" charset="0"/>
              </a:rPr>
              <a:t>times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b="1" dirty="0" smtClean="0">
                <a:latin typeface="Courier New" panose="02070309020205020404" pitchFamily="49" charset="0"/>
              </a:rPr>
              <a:t>times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print("Just a salad...")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</a:t>
            </a:r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</p:txBody>
      </p:sp>
    </p:spTree>
    <p:extLst>
      <p:ext uri="{BB962C8B-B14F-4D97-AF65-F5344CB8AC3E}">
        <p14:creationId xmlns:p14="http://schemas.microsoft.com/office/powerpoint/2010/main" xmlns="" val="1779979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parameters are passed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When the function is called: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value is stored into the parameter variable.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function's code executes using that value.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chant(3)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chant(7)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chant(times):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times):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print("Just a salad...")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75125" y="3328988"/>
            <a:ext cx="3200400" cy="1066800"/>
            <a:chOff x="2064" y="2112"/>
            <a:chExt cx="2106" cy="624"/>
          </a:xfrm>
        </p:grpSpPr>
        <p:sp>
          <p:nvSpPr>
            <p:cNvPr id="21512" name="Line 5"/>
            <p:cNvSpPr>
              <a:spLocks noChangeShapeType="1"/>
            </p:cNvSpPr>
            <p:nvPr/>
          </p:nvSpPr>
          <p:spPr bwMode="auto">
            <a:xfrm>
              <a:off x="2064" y="2112"/>
              <a:ext cx="16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3" name="Rectangle 6"/>
            <p:cNvSpPr>
              <a:spLocks noChangeArrowheads="1"/>
            </p:cNvSpPr>
            <p:nvPr/>
          </p:nvSpPr>
          <p:spPr bwMode="auto">
            <a:xfrm>
              <a:off x="3786" y="2352"/>
              <a:ext cx="38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Tahoma" panose="020B0604030504040204" pitchFamily="34" charset="0"/>
                </a:rPr>
                <a:t>3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75126" y="3657600"/>
            <a:ext cx="3209925" cy="738188"/>
            <a:chOff x="2064" y="2304"/>
            <a:chExt cx="2112" cy="432"/>
          </a:xfrm>
        </p:grpSpPr>
        <p:sp>
          <p:nvSpPr>
            <p:cNvPr id="21510" name="Rectangle 8"/>
            <p:cNvSpPr>
              <a:spLocks noChangeArrowheads="1"/>
            </p:cNvSpPr>
            <p:nvPr/>
          </p:nvSpPr>
          <p:spPr bwMode="auto">
            <a:xfrm>
              <a:off x="3792" y="2352"/>
              <a:ext cx="38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1511" name="Line 9"/>
            <p:cNvSpPr>
              <a:spLocks noChangeShapeType="1"/>
            </p:cNvSpPr>
            <p:nvPr/>
          </p:nvSpPr>
          <p:spPr bwMode="auto">
            <a:xfrm>
              <a:off x="2064" y="2304"/>
              <a:ext cx="16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4150708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</TotalTime>
  <Words>3398</Words>
  <Application>Microsoft Office PowerPoint</Application>
  <PresentationFormat>Custom</PresentationFormat>
  <Paragraphs>709</Paragraphs>
  <Slides>57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Building Python Programs</vt:lpstr>
      <vt:lpstr>Slide 2</vt:lpstr>
      <vt:lpstr>Redundant figures</vt:lpstr>
      <vt:lpstr>A redundant solution</vt:lpstr>
      <vt:lpstr>Parameterization</vt:lpstr>
      <vt:lpstr>Declaring a parameter</vt:lpstr>
      <vt:lpstr>Passing a parameter</vt:lpstr>
      <vt:lpstr>Parameters and loops</vt:lpstr>
      <vt:lpstr>How parameters are passed</vt:lpstr>
      <vt:lpstr>Common errors</vt:lpstr>
      <vt:lpstr>Multiple parameters</vt:lpstr>
      <vt:lpstr>Multiple parameters example</vt:lpstr>
      <vt:lpstr>A "Parameter Mystery" problem</vt:lpstr>
      <vt:lpstr>Value semantics</vt:lpstr>
      <vt:lpstr>Slide 15</vt:lpstr>
      <vt:lpstr>Python's Math class</vt:lpstr>
      <vt:lpstr>No output?</vt:lpstr>
      <vt:lpstr>Return</vt:lpstr>
      <vt:lpstr>Math questions</vt:lpstr>
      <vt:lpstr>Why return and not print?</vt:lpstr>
      <vt:lpstr>Quirks of real numbers</vt:lpstr>
      <vt:lpstr>Type casting</vt:lpstr>
      <vt:lpstr>Returning a value</vt:lpstr>
      <vt:lpstr>Return examples</vt:lpstr>
      <vt:lpstr>Common error: Not storing</vt:lpstr>
      <vt:lpstr>Fixing the common error</vt:lpstr>
      <vt:lpstr>Exercise</vt:lpstr>
      <vt:lpstr>Exercise solution</vt:lpstr>
      <vt:lpstr>Exercise</vt:lpstr>
      <vt:lpstr>Ball solution</vt:lpstr>
      <vt:lpstr>Slide 31</vt:lpstr>
      <vt:lpstr>Interactive programs</vt:lpstr>
      <vt:lpstr>input</vt:lpstr>
      <vt:lpstr>input example</vt:lpstr>
      <vt:lpstr>input example</vt:lpstr>
      <vt:lpstr>Slide 36</vt:lpstr>
      <vt:lpstr>Graphical objects</vt:lpstr>
      <vt:lpstr>DrawingPanel</vt:lpstr>
      <vt:lpstr>Named colors</vt:lpstr>
      <vt:lpstr>Custom colors</vt:lpstr>
      <vt:lpstr>Drawing shapes</vt:lpstr>
      <vt:lpstr>Coordinate system</vt:lpstr>
      <vt:lpstr>Superimposing shapes</vt:lpstr>
      <vt:lpstr>Drawing with loops</vt:lpstr>
      <vt:lpstr>Loops that begin at 0</vt:lpstr>
      <vt:lpstr>Exercise: drawing with loops</vt:lpstr>
      <vt:lpstr>Drawing w/ loops answers</vt:lpstr>
      <vt:lpstr>Drawing with functions</vt:lpstr>
      <vt:lpstr>Parameterized figures</vt:lpstr>
      <vt:lpstr>Parameterized answer</vt:lpstr>
      <vt:lpstr>Drawing parameter question</vt:lpstr>
      <vt:lpstr>Drawing parameter answer</vt:lpstr>
      <vt:lpstr>Animation with sleep</vt:lpstr>
      <vt:lpstr>Slide 54</vt:lpstr>
      <vt:lpstr>Pseudo-Randomness</vt:lpstr>
      <vt:lpstr>Random </vt:lpstr>
      <vt:lpstr>Generating random numbers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Registered User</cp:lastModifiedBy>
  <cp:revision>29</cp:revision>
  <dcterms:created xsi:type="dcterms:W3CDTF">2016-08-03T04:00:44Z</dcterms:created>
  <dcterms:modified xsi:type="dcterms:W3CDTF">2024-12-30T16:25:40Z</dcterms:modified>
</cp:coreProperties>
</file>