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8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4" r:id="rId13"/>
    <p:sldId id="275" r:id="rId14"/>
    <p:sldId id="276" r:id="rId15"/>
    <p:sldId id="278" r:id="rId16"/>
    <p:sldId id="279" r:id="rId17"/>
    <p:sldId id="281" r:id="rId18"/>
    <p:sldId id="285" r:id="rId19"/>
    <p:sldId id="284" r:id="rId20"/>
    <p:sldId id="286" r:id="rId21"/>
    <p:sldId id="309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08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E407A-6B4C-4240-BEAA-B95B99020A93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07B39-61E6-417C-9810-E2A3C844F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1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E2EACFA-F85A-4E3A-9763-E9D077E5D194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0243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74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32CD163-046A-4B8D-86D9-84477669B8B4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1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11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also related to book exercise 1.10 about printing 1000 copies of "All work and no play makes Jack a dull boy"</a:t>
            </a:r>
          </a:p>
        </p:txBody>
      </p:sp>
      <p:sp>
        <p:nvSpPr>
          <p:cNvPr id="922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179FEB-7E39-485F-960C-6606A17A221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20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also related to book exercise 1.10 about printing 1000 copies of "All work and no play makes Jack a dull boy"</a:t>
            </a:r>
          </a:p>
        </p:txBody>
      </p:sp>
      <p:sp>
        <p:nvSpPr>
          <p:cNvPr id="922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179FEB-7E39-485F-960C-6606A17A221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95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B1C3C6E2-9FAE-496B-AAF8-2AB5E2486891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33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AFF362-EC89-4D67-BB65-D6311F0662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623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B1C3C6E2-9FAE-496B-AAF8-2AB5E2486891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35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AFF362-EC89-4D67-BB65-D6311F0662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901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75C2948-4C69-46E2-85A8-351E4AF9049C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50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71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0E7280-AED4-4887-9008-81C767EB37A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0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2291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0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682566F-D318-4FCE-8B92-3234A9C9E7F6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434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9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9678DEA-0BBA-4D13-87E2-373982C7E6D5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048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98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3555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F0FA292-C3FD-46C4-A948-1B80E5D36E85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Answers:</a:t>
            </a:r>
          </a:p>
          <a:p>
            <a:r>
              <a:rPr lang="en-US" smtClean="0">
                <a:latin typeface="Arial" panose="020B0604020202020204" pitchFamily="34" charset="0"/>
              </a:rPr>
              <a:t>1</a:t>
            </a:r>
          </a:p>
          <a:p>
            <a:r>
              <a:rPr lang="en-US" smtClean="0">
                <a:latin typeface="Arial" panose="020B0604020202020204" pitchFamily="34" charset="0"/>
              </a:rPr>
              <a:t>15</a:t>
            </a:r>
          </a:p>
          <a:p>
            <a:r>
              <a:rPr lang="en-US" smtClean="0">
                <a:latin typeface="Arial" panose="020B0604020202020204" pitchFamily="34" charset="0"/>
              </a:rPr>
              <a:t>37</a:t>
            </a:r>
          </a:p>
          <a:p>
            <a:r>
              <a:rPr lang="en-US" smtClean="0">
                <a:latin typeface="Arial" panose="020B0604020202020204" pitchFamily="34" charset="0"/>
              </a:rPr>
              <a:t>47</a:t>
            </a:r>
          </a:p>
          <a:p>
            <a:r>
              <a:rPr lang="en-US" smtClean="0">
                <a:latin typeface="Arial" panose="020B0604020202020204" pitchFamily="34" charset="0"/>
              </a:rPr>
              <a:t>9</a:t>
            </a:r>
          </a:p>
          <a:p>
            <a:r>
              <a:rPr lang="en-US" smtClean="0">
                <a:latin typeface="Arial" panose="020B0604020202020204" pitchFamily="34" charset="0"/>
              </a:rPr>
              <a:t>16</a:t>
            </a:r>
          </a:p>
          <a:p>
            <a:r>
              <a:rPr lang="en-US" smtClean="0">
                <a:latin typeface="Arial" panose="020B0604020202020204" pitchFamily="34" charset="0"/>
              </a:rPr>
              <a:t>-8</a:t>
            </a:r>
          </a:p>
          <a:p>
            <a:r>
              <a:rPr lang="en-US" smtClean="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560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5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729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32CD163-046A-4B8D-86D9-84477669B8B4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1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24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AF7DF9E-ACE5-4F2A-81BB-BB02BE29BE39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3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70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AEC25BE-08EE-4459-AB5D-EE0194A85508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403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7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7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5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7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9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3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0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9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5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7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E1ED-E89D-46EB-8666-BDE2D660702B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8E888-1A4D-46D6-90F4-F3D4C76DD9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939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9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2468843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smtClean="0"/>
              <a:t>Building Python Programs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34532" y="3476737"/>
            <a:ext cx="9144000" cy="62299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Chapter </a:t>
            </a:r>
            <a:r>
              <a:rPr lang="en-US" sz="3600" dirty="0" smtClean="0"/>
              <a:t>2: Data </a:t>
            </a:r>
            <a:r>
              <a:rPr lang="en-US" sz="3600" smtClean="0"/>
              <a:t>and Definite Loops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9593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examples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24000" y="1752600"/>
            <a:ext cx="43434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latin typeface="Courier New" panose="02070309020205020404" pitchFamily="49" charset="0"/>
              </a:rPr>
              <a:t>1 * </a:t>
            </a:r>
            <a:r>
              <a:rPr lang="en-US" sz="2400" dirty="0" smtClean="0">
                <a:latin typeface="Courier New" panose="02070309020205020404" pitchFamily="49" charset="0"/>
              </a:rPr>
              <a:t>2.0 </a:t>
            </a:r>
            <a:r>
              <a:rPr lang="en-US" sz="2400" dirty="0">
                <a:latin typeface="Courier New" panose="02070309020205020404" pitchFamily="49" charset="0"/>
              </a:rPr>
              <a:t>+ 3 * 5 %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\_/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2.0</a:t>
            </a:r>
            <a:r>
              <a:rPr lang="en-US" sz="2400" dirty="0" smtClean="0">
                <a:latin typeface="Courier New" panose="02070309020205020404" pitchFamily="49" charset="0"/>
              </a:rPr>
              <a:t>   </a:t>
            </a:r>
            <a:r>
              <a:rPr lang="en-US" sz="2400" dirty="0">
                <a:latin typeface="Courier New" panose="02070309020205020404" pitchFamily="49" charset="0"/>
              </a:rPr>
              <a:t>+ 3 * 5 %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\_/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</a:rPr>
              <a:t>2.0   </a:t>
            </a:r>
            <a:r>
              <a:rPr lang="en-US" sz="2400" dirty="0">
                <a:latin typeface="Courier New" panose="02070309020205020404" pitchFamily="49" charset="0"/>
              </a:rPr>
              <a:t>+  </a:t>
            </a:r>
            <a:r>
              <a:rPr 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15</a:t>
            </a:r>
            <a:r>
              <a:rPr lang="en-US" sz="2400" dirty="0">
                <a:latin typeface="Courier New" panose="02070309020205020404" pitchFamily="49" charset="0"/>
              </a:rPr>
              <a:t>   % 4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\___/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      |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</a:rPr>
              <a:t>2.0   </a:t>
            </a:r>
            <a:r>
              <a:rPr lang="en-US" sz="2400" dirty="0">
                <a:latin typeface="Courier New" panose="02070309020205020404" pitchFamily="49" charset="0"/>
              </a:rPr>
              <a:t>+      </a:t>
            </a:r>
            <a:r>
              <a:rPr lang="en-US" sz="2400" b="1" dirty="0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\________/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  <a:t>       | </a:t>
            </a:r>
            <a:br>
              <a:rPr lang="en-US" sz="24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5.0</a:t>
            </a:r>
            <a:endParaRPr lang="en-US" sz="24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</p:txBody>
      </p:sp>
      <p:sp>
        <p:nvSpPr>
          <p:cNvPr id="1419268" name="Rectangle 4"/>
          <p:cNvSpPr>
            <a:spLocks noChangeArrowheads="1"/>
          </p:cNvSpPr>
          <p:nvPr/>
        </p:nvSpPr>
        <p:spPr bwMode="auto">
          <a:xfrm>
            <a:off x="6324600" y="1752600"/>
            <a:ext cx="434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latin typeface="Courier New" panose="02070309020205020404" pitchFamily="49" charset="0"/>
              </a:rPr>
              <a:t>1 + 8 % 3 * 2 - 9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\_/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1 +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sz="2400">
                <a:latin typeface="Courier New" panose="02070309020205020404" pitchFamily="49" charset="0"/>
              </a:rPr>
              <a:t>   * 2 - 9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\___/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1 + 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 4</a:t>
            </a:r>
            <a:r>
              <a:rPr lang="en-US" sz="2400">
                <a:latin typeface="Courier New" panose="02070309020205020404" pitchFamily="49" charset="0"/>
              </a:rPr>
              <a:t>   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\______/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|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5</a:t>
            </a:r>
            <a:r>
              <a:rPr lang="en-US" sz="2400">
                <a:latin typeface="Courier New" panose="02070309020205020404" pitchFamily="49" charset="0"/>
              </a:rPr>
              <a:t>         - 9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60000"/>
            </a:pP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\_________/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  <a:t>          | </a:t>
            </a:r>
            <a:br>
              <a:rPr lang="en-US" sz="240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sz="2400">
                <a:latin typeface="Courier New" panose="02070309020205020404" pitchFamily="49" charset="0"/>
              </a:rPr>
              <a:t>          </a:t>
            </a:r>
            <a:r>
              <a:rPr lang="en-US" sz="2400" b="1">
                <a:solidFill>
                  <a:srgbClr val="800000"/>
                </a:solidFill>
                <a:latin typeface="Courier New" panose="02070309020205020404" pitchFamily="49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996879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9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9267" grpId="0" build="p" autoUpdateAnimBg="0"/>
      <p:bldP spid="1419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questions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values result from the following expressions?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9 //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695 % 20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7 + 6 *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7 * 6 + 5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248 % 100 / 5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 * 3 - 9 // 4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(5 - 7) * </a:t>
            </a:r>
            <a:r>
              <a:rPr lang="en-US" dirty="0">
                <a:latin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</a:rPr>
              <a:t> ** 2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6 + (18 % (17 - 12))</a:t>
            </a:r>
          </a:p>
        </p:txBody>
      </p:sp>
    </p:spTree>
    <p:extLst>
      <p:ext uri="{BB962C8B-B14F-4D97-AF65-F5344CB8AC3E}">
        <p14:creationId xmlns:p14="http://schemas.microsoft.com/office/powerpoint/2010/main" val="294177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2249993" y="254558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5400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3325372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053516" y="4518386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930786" y="4508338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733676" y="4518386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60896" y="3913678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60896" y="3284310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703532" y="2693412"/>
            <a:ext cx="1676400" cy="280988"/>
          </a:xfrm>
          <a:prstGeom prst="rect">
            <a:avLst/>
          </a:prstGeom>
          <a:solidFill>
            <a:srgbClr val="FFBEA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35203" name="Rectangle 3"/>
          <p:cNvSpPr>
            <a:spLocks noGrp="1"/>
          </p:cNvSpPr>
          <p:nvPr>
            <p:ph type="body" idx="1"/>
          </p:nvPr>
        </p:nvSpPr>
        <p:spPr>
          <a:xfrm>
            <a:off x="838200" y="169400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2400" dirty="0">
                <a:cs typeface="Courier New" panose="02070309020205020404" pitchFamily="49" charset="0"/>
              </a:rPr>
              <a:t>What's bad about the following code?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total owed, assuming 8% tax / 15% tip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print("Subtotal:")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print("Tax:")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print((38 + 40 + 30) * .08)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print("Tip:")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print((38 + 40 + 30) * .15)</a:t>
            </a:r>
          </a:p>
          <a:p>
            <a:pPr>
              <a:spcBef>
                <a:spcPct val="0"/>
              </a:spcBef>
              <a:buNone/>
            </a:pPr>
            <a:endParaRPr lang="en-US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print("Total:")</a:t>
            </a:r>
          </a:p>
          <a:p>
            <a:pPr>
              <a:spcBef>
                <a:spcPct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 + (38 + 40 + 30) * .15 + (38 + 40 + 30) * .08)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The subtotal expression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(38 + 40 + 30)</a:t>
            </a:r>
            <a:r>
              <a:rPr lang="en-US" dirty="0" smtClean="0">
                <a:cs typeface="Courier New" panose="02070309020205020404" pitchFamily="49" charset="0"/>
              </a:rPr>
              <a:t> is repeated</a:t>
            </a:r>
          </a:p>
          <a:p>
            <a:pPr lvl="1" eaLnBrk="1" hangingPunct="1"/>
            <a:r>
              <a:rPr lang="en-US" dirty="0" smtClean="0"/>
              <a:t>So many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/>
              <a:t> statements</a:t>
            </a:r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Receipt example</a:t>
            </a:r>
          </a:p>
        </p:txBody>
      </p:sp>
    </p:spTree>
    <p:extLst>
      <p:ext uri="{BB962C8B-B14F-4D97-AF65-F5344CB8AC3E}">
        <p14:creationId xmlns:p14="http://schemas.microsoft.com/office/powerpoint/2010/main" val="40105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tabLst>
                <a:tab pos="2514600" algn="l"/>
              </a:tabLst>
            </a:pPr>
            <a:r>
              <a:rPr lang="en-US" b="1" dirty="0" smtClean="0"/>
              <a:t>variable</a:t>
            </a:r>
            <a:r>
              <a:rPr lang="en-US" dirty="0" smtClean="0"/>
              <a:t>: A piece of the computer's memory that is given a name and type, and can store a value.</a:t>
            </a:r>
          </a:p>
          <a:p>
            <a:pPr lvl="1">
              <a:lnSpc>
                <a:spcPct val="110000"/>
              </a:lnSpc>
              <a:tabLst>
                <a:tab pos="2514600" algn="l"/>
              </a:tabLst>
            </a:pPr>
            <a:r>
              <a:rPr lang="en-US" dirty="0" smtClean="0"/>
              <a:t>Like preset stations on a car stereo, or cell phone speed dial:</a:t>
            </a:r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tabLst>
                <a:tab pos="2514600" algn="l"/>
              </a:tabLst>
            </a:pPr>
            <a:endParaRPr lang="en-US" dirty="0" smtClean="0"/>
          </a:p>
          <a:p>
            <a:pPr lvl="1">
              <a:lnSpc>
                <a:spcPct val="110000"/>
              </a:lnSpc>
              <a:tabLst>
                <a:tab pos="2514600" algn="l"/>
              </a:tabLst>
            </a:pPr>
            <a:r>
              <a:rPr lang="en-US" dirty="0" smtClean="0"/>
              <a:t>Steps for using a variable:</a:t>
            </a:r>
          </a:p>
          <a:p>
            <a:pPr lvl="2">
              <a:lnSpc>
                <a:spcPct val="110000"/>
              </a:lnSpc>
              <a:tabLst>
                <a:tab pos="2514600" algn="l"/>
              </a:tabLst>
            </a:pPr>
            <a:r>
              <a:rPr lang="en-US" i="1" dirty="0" smtClean="0"/>
              <a:t>Declare/initialize</a:t>
            </a:r>
            <a:r>
              <a:rPr lang="en-US" dirty="0" smtClean="0"/>
              <a:t> it	- state its name and type and store a value into it</a:t>
            </a:r>
          </a:p>
          <a:p>
            <a:pPr lvl="2">
              <a:lnSpc>
                <a:spcPct val="110000"/>
              </a:lnSpc>
              <a:tabLst>
                <a:tab pos="2514600" algn="l"/>
              </a:tabLst>
            </a:pPr>
            <a:r>
              <a:rPr lang="en-US" i="1" dirty="0" smtClean="0"/>
              <a:t>Use </a:t>
            </a:r>
            <a:r>
              <a:rPr lang="en-US" dirty="0" smtClean="0"/>
              <a:t>it			- print it or use it as part of an expression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2590800" y="3162300"/>
            <a:ext cx="4826000" cy="1181100"/>
            <a:chOff x="1584" y="2784"/>
            <a:chExt cx="4000" cy="1256"/>
          </a:xfrm>
        </p:grpSpPr>
        <p:pic>
          <p:nvPicPr>
            <p:cNvPr id="36869" name="Picture 5" descr="car_stere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200" b="35400"/>
            <a:stretch>
              <a:fillRect/>
            </a:stretch>
          </p:blipFill>
          <p:spPr bwMode="auto">
            <a:xfrm>
              <a:off x="1584" y="2784"/>
              <a:ext cx="4000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70" name="Oval 6"/>
            <p:cNvSpPr>
              <a:spLocks noChangeArrowheads="1"/>
            </p:cNvSpPr>
            <p:nvPr/>
          </p:nvSpPr>
          <p:spPr bwMode="auto">
            <a:xfrm>
              <a:off x="2736" y="3600"/>
              <a:ext cx="1872" cy="384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pic>
        <p:nvPicPr>
          <p:cNvPr id="368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"/>
          <a:stretch>
            <a:fillRect/>
          </a:stretch>
        </p:blipFill>
        <p:spPr bwMode="auto">
          <a:xfrm>
            <a:off x="8229600" y="2984500"/>
            <a:ext cx="15049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770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Declaration and assignment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65936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variable declaration and assignment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/>
              <a:t>Sets aside memory for storing a value and stores a value into a variable.</a:t>
            </a:r>
          </a:p>
          <a:p>
            <a:pPr lvl="1"/>
            <a:r>
              <a:rPr lang="en-US" dirty="0" smtClean="0"/>
              <a:t>Variables must be declared</a:t>
            </a:r>
            <a:r>
              <a:rPr lang="en-US" i="1" dirty="0" smtClean="0"/>
              <a:t> </a:t>
            </a:r>
            <a:r>
              <a:rPr lang="en-US" dirty="0" smtClean="0"/>
              <a:t>before they can be used.</a:t>
            </a:r>
          </a:p>
          <a:p>
            <a:pPr lvl="1" eaLnBrk="1" hangingPunct="1"/>
            <a:r>
              <a:rPr lang="en-US" dirty="0" smtClean="0"/>
              <a:t>The value can be an expression; the variable stores its result.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expression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zipcode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90210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myGPA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1.0 + 2.25</a:t>
            </a:r>
          </a:p>
        </p:txBody>
      </p:sp>
      <p:graphicFrame>
        <p:nvGraphicFramePr>
          <p:cNvPr id="439303" name="Group 7"/>
          <p:cNvGraphicFramePr>
            <a:graphicFrameLocks noGrp="1"/>
          </p:cNvGraphicFramePr>
          <p:nvPr/>
        </p:nvGraphicFramePr>
        <p:xfrm>
          <a:off x="7086600" y="4114800"/>
          <a:ext cx="3048000" cy="6604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zipcode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90210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9311" name="Group 15"/>
          <p:cNvGraphicFramePr>
            <a:graphicFrameLocks noGrp="1"/>
          </p:cNvGraphicFramePr>
          <p:nvPr/>
        </p:nvGraphicFramePr>
        <p:xfrm>
          <a:off x="7086600" y="5410200"/>
          <a:ext cx="3048000" cy="6604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3.25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767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variables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Once given a value, a variable can be used in expressions: 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3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is 3</a:t>
            </a:r>
            <a:endParaRPr lang="en-US" b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5 * 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 - 1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now y is 14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 can assign a value more than once: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x = 3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 here</a:t>
            </a: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</a:rPr>
              <a:t>x = 4 + 7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now x is 11</a:t>
            </a:r>
          </a:p>
        </p:txBody>
      </p:sp>
      <p:graphicFrame>
        <p:nvGraphicFramePr>
          <p:cNvPr id="440328" name="Group 8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0336" name="Group 16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499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ChangeArrowheads="1"/>
          </p:cNvSpPr>
          <p:nvPr/>
        </p:nvSpPr>
        <p:spPr bwMode="auto">
          <a:xfrm>
            <a:off x="1215850" y="5559493"/>
            <a:ext cx="1983713" cy="2986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and algebra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15576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Assignment uses </a:t>
            </a:r>
            <a:r>
              <a:rPr lang="en-US" dirty="0" smtClean="0">
                <a:latin typeface="Courier New" panose="02070309020205020404" pitchFamily="49" charset="0"/>
              </a:rPr>
              <a:t>=</a:t>
            </a:r>
            <a:r>
              <a:rPr lang="en-US" dirty="0" smtClean="0"/>
              <a:t> , but it is not an algebraic equation.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=</a:t>
            </a:r>
            <a:r>
              <a:rPr lang="en-US" dirty="0" smtClean="0"/>
              <a:t>	means,  </a:t>
            </a:r>
            <a:r>
              <a:rPr lang="en-US" i="1" dirty="0" smtClean="0"/>
              <a:t>"store the value at right in variable at left"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i="1" dirty="0" smtClean="0"/>
          </a:p>
          <a:p>
            <a:pPr lvl="2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The right side expression is evaluated first,</a:t>
            </a:r>
            <a:br>
              <a:rPr lang="en-US" dirty="0" smtClean="0"/>
            </a:br>
            <a:r>
              <a:rPr lang="en-US" dirty="0" smtClean="0"/>
              <a:t>and then its result is stored in the variable at left.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What happens here?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 lvl="1">
              <a:buNone/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+ 2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???</a:t>
            </a:r>
          </a:p>
        </p:txBody>
      </p:sp>
      <p:graphicFrame>
        <p:nvGraphicFramePr>
          <p:cNvPr id="442374" name="Group 6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2382" name="Group 14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835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Receipt question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dirty="0" smtClean="0">
                <a:cs typeface="Courier New" panose="02070309020205020404" pitchFamily="49" charset="0"/>
              </a:rPr>
              <a:t>Improve the receipt program using variables.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total owed, assuming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print("Subtotal:")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+ 40 + 30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7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ChangeArrowheads="1"/>
          </p:cNvSpPr>
          <p:nvPr/>
        </p:nvSpPr>
        <p:spPr bwMode="auto">
          <a:xfrm>
            <a:off x="2627985" y="2583173"/>
            <a:ext cx="5102851" cy="45097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Printing a variable's value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Use a comma to print a string and a variable's value on one line.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grade = (95.1 + 71.9 + 82.6) / 3.0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"Your grade was", grade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students = 11 + 17 + 4 + 19 + 14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"There are", students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</a:rPr>
              <a:t>       "students in the course."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Your grade was 83.2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There are 65 students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1170659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307771" y="2174422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/>
              <a:t>Data and expressions</a:t>
            </a:r>
          </a:p>
        </p:txBody>
      </p:sp>
    </p:spTree>
    <p:extLst>
      <p:ext uri="{BB962C8B-B14F-4D97-AF65-F5344CB8AC3E}">
        <p14:creationId xmlns:p14="http://schemas.microsoft.com/office/powerpoint/2010/main" val="2478290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Receipt answer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Calculate total owed, </a:t>
            </a:r>
            <a:r>
              <a:rPr lang="en-US" sz="1800" b="1" dirty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assuming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38 + 40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 err="1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* .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08   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* .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       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subtotal + tax +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   </a:t>
            </a:r>
            <a:r>
              <a:rPr lang="en-US" sz="1800" b="1" dirty="0" smtClean="0">
                <a:solidFill>
                  <a:srgbClr val="01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float</a:t>
            </a:r>
            <a:endParaRPr lang="en-US" sz="1800" b="1" dirty="0">
              <a:solidFill>
                <a:srgbClr val="01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2249993" y="254558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5400" dirty="0" smtClean="0"/>
              <a:t>for loops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90505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Getting rid of repetition</a:t>
            </a:r>
          </a:p>
        </p:txBody>
      </p:sp>
      <p:sp>
        <p:nvSpPr>
          <p:cNvPr id="4833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Functions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Variables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String Multiplication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Allows you to print multiple occurrences of the same string without typing them all out</a:t>
            </a:r>
          </a:p>
          <a:p>
            <a:pPr lvl="1" eaLnBrk="1" hangingPunct="1">
              <a:lnSpc>
                <a:spcPct val="80000"/>
              </a:lnSpc>
            </a:pPr>
            <a:endParaRPr lang="en-US" sz="700" dirty="0"/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print("meow" * 3)	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#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meowmeowmeow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</a:pPr>
            <a:r>
              <a:rPr lang="en-US" dirty="0" smtClean="0"/>
              <a:t>What if you want to repeat function calls?</a:t>
            </a:r>
            <a:endParaRPr 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81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 with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loops</a:t>
            </a:r>
          </a:p>
        </p:txBody>
      </p:sp>
      <p:sp>
        <p:nvSpPr>
          <p:cNvPr id="4833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So far, repeating an action results in redundant code:</a:t>
            </a:r>
          </a:p>
          <a:p>
            <a:pPr lvl="1" eaLnBrk="1" hangingPunct="1">
              <a:lnSpc>
                <a:spcPct val="80000"/>
              </a:lnSpc>
            </a:pPr>
            <a:endParaRPr lang="en-US" sz="700" dirty="0"/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make_batter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frost_cookies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Python's </a:t>
            </a:r>
            <a:r>
              <a:rPr lang="en-US" b="1" dirty="0" smtClean="0">
                <a:latin typeface="Courier New" panose="02070309020205020404" pitchFamily="49" charset="0"/>
              </a:rPr>
              <a:t>for</a:t>
            </a:r>
            <a:r>
              <a:rPr lang="en-US" b="1" dirty="0" smtClean="0"/>
              <a:t> loop</a:t>
            </a:r>
            <a:r>
              <a:rPr lang="en-US" dirty="0" smtClean="0"/>
              <a:t> statement performs a task many times.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mix_batter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for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range(1, 6):   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repeat 5 times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   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bake_cookies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frost_cookies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752555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3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3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33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syntax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b="1" dirty="0" smtClean="0">
                <a:cs typeface="Courier New" panose="02070309020205020404" pitchFamily="49" charset="0"/>
              </a:rPr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 </a:t>
            </a:r>
            <a:r>
              <a:rPr lang="en-US" b="1" dirty="0" smtClean="0">
                <a:cs typeface="Courier New" panose="02070309020205020404" pitchFamily="49" charset="0"/>
              </a:rPr>
              <a:t>(start, stop)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smtClean="0"/>
              <a:t>...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Set the variable equal to the start value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Repeat the following: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Check if the </a:t>
            </a:r>
            <a:r>
              <a:rPr lang="en-US" b="1" dirty="0" smtClean="0"/>
              <a:t>variable </a:t>
            </a:r>
            <a:r>
              <a:rPr lang="en-US" dirty="0" smtClean="0"/>
              <a:t>is less than the stop.  If not, stop.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Execute the </a:t>
            </a:r>
            <a:r>
              <a:rPr lang="en-US" b="1" dirty="0" smtClean="0"/>
              <a:t>statement</a:t>
            </a:r>
            <a:r>
              <a:rPr lang="en-US" dirty="0" smtClean="0"/>
              <a:t>s.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Increase the variable's value by 1.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245510" y="1825625"/>
            <a:ext cx="457200" cy="1661153"/>
            <a:chOff x="4512" y="1632"/>
            <a:chExt cx="288" cy="1056"/>
          </a:xfrm>
        </p:grpSpPr>
        <p:sp>
          <p:nvSpPr>
            <p:cNvPr id="10245" name="AutoShape 5"/>
            <p:cNvSpPr>
              <a:spLocks/>
            </p:cNvSpPr>
            <p:nvPr/>
          </p:nvSpPr>
          <p:spPr bwMode="auto">
            <a:xfrm>
              <a:off x="4512" y="1920"/>
              <a:ext cx="288" cy="768"/>
            </a:xfrm>
            <a:prstGeom prst="rightBrace">
              <a:avLst>
                <a:gd name="adj1" fmla="val 22222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latin typeface="Tahoma" panose="020B0604030504040204" pitchFamily="34" charset="0"/>
                </a:rPr>
                <a:t>      body</a:t>
              </a:r>
            </a:p>
          </p:txBody>
        </p:sp>
        <p:sp>
          <p:nvSpPr>
            <p:cNvPr id="10246" name="AutoShape 6"/>
            <p:cNvSpPr>
              <a:spLocks/>
            </p:cNvSpPr>
            <p:nvPr/>
          </p:nvSpPr>
          <p:spPr bwMode="auto">
            <a:xfrm>
              <a:off x="4512" y="1632"/>
              <a:ext cx="288" cy="2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latin typeface="Tahoma" panose="020B0604030504040204" pitchFamily="34" charset="0"/>
                </a:rPr>
                <a:t>      header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9352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structures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Control structure</a:t>
            </a:r>
            <a:r>
              <a:rPr lang="en-US" dirty="0" smtClean="0"/>
              <a:t>: a programming construct that affects the flow of a program's execution</a:t>
            </a:r>
          </a:p>
          <a:p>
            <a:endParaRPr lang="en-US" dirty="0" smtClean="0"/>
          </a:p>
          <a:p>
            <a:r>
              <a:rPr lang="en-US" dirty="0" smtClean="0"/>
              <a:t>Controlled code may include one or more statements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is an example of a looping control structure</a:t>
            </a:r>
          </a:p>
        </p:txBody>
      </p:sp>
    </p:spTree>
    <p:extLst>
      <p:ext uri="{BB962C8B-B14F-4D97-AF65-F5344CB8AC3E}">
        <p14:creationId xmlns:p14="http://schemas.microsoft.com/office/powerpoint/2010/main" val="210954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 over a range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3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4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(6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6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cs typeface="Courier New" panose="02070309020205020404" pitchFamily="49" charset="0"/>
              </a:rPr>
              <a:t>Intuition: "I want to print a line for each number from 1 to 6"</a:t>
            </a:r>
          </a:p>
          <a:p>
            <a:pPr lvl="1" eaLnBrk="1" hangingPunct="1">
              <a:lnSpc>
                <a:spcPct val="160000"/>
              </a:lnSpc>
              <a:spcBef>
                <a:spcPct val="0"/>
              </a:spcBef>
            </a:pPr>
            <a:endParaRPr lang="en-US" dirty="0" smtClean="0">
              <a:cs typeface="Courier New" panose="02070309020205020404" pitchFamily="49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cs typeface="Courier New" panose="02070309020205020404" pitchFamily="49" charset="0"/>
              </a:rPr>
              <a:t> loop does exactly that!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7):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	  </a:t>
            </a:r>
            <a:r>
              <a:rPr lang="en-US" sz="1800" dirty="0" smtClean="0">
                <a:latin typeface="Courier New" panose="02070309020205020404" pitchFamily="49" charset="0"/>
              </a:rPr>
              <a:t> 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 + " squared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"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lvl="1" eaLnBrk="1" hangingPunct="1"/>
            <a:r>
              <a:rPr lang="en-US" dirty="0" smtClean="0"/>
              <a:t>"For each integer </a:t>
            </a:r>
            <a:r>
              <a:rPr lang="en-US" b="1" dirty="0" err="1" smtClean="0"/>
              <a:t>i</a:t>
            </a:r>
            <a:r>
              <a:rPr lang="en-US" dirty="0" smtClean="0"/>
              <a:t> from 1 through 6, print ..."</a:t>
            </a:r>
          </a:p>
        </p:txBody>
      </p:sp>
    </p:spTree>
    <p:extLst>
      <p:ext uri="{BB962C8B-B14F-4D97-AF65-F5344CB8AC3E}">
        <p14:creationId xmlns:p14="http://schemas.microsoft.com/office/powerpoint/2010/main" val="3083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walkthrough</a:t>
            </a:r>
          </a:p>
        </p:txBody>
      </p:sp>
      <p:sp>
        <p:nvSpPr>
          <p:cNvPr id="1459204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5):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 + " squared =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print("</a:t>
            </a:r>
            <a:r>
              <a:rPr lang="en-US" dirty="0" err="1" smtClean="0">
                <a:latin typeface="Courier New" panose="02070309020205020404" pitchFamily="49" charset="0"/>
              </a:rPr>
              <a:t>Whoo</a:t>
            </a:r>
            <a:r>
              <a:rPr lang="en-US" dirty="0" smtClean="0">
                <a:latin typeface="Courier New" panose="02070309020205020404" pitchFamily="49" charset="0"/>
              </a:rPr>
              <a:t>!")</a:t>
            </a:r>
            <a:endParaRPr lang="en-US" sz="900" dirty="0"/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342900" indent="-342900">
              <a:buNone/>
              <a:tabLst>
                <a:tab pos="5943600" algn="l"/>
              </a:tabLst>
            </a:pPr>
            <a:r>
              <a:rPr lang="en-US" sz="2000" dirty="0"/>
              <a:t>	Output:</a:t>
            </a:r>
            <a:br>
              <a:rPr lang="en-US" sz="2000" dirty="0"/>
            </a:br>
            <a:endParaRPr lang="en-US" sz="800" dirty="0"/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1 squared = 1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2 squared = 4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3 squared = 9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4 squared = 16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</a:rPr>
              <a:t>Whoo</a:t>
            </a:r>
            <a:r>
              <a:rPr lang="en-US" sz="2000" dirty="0">
                <a:latin typeface="Courier New" panose="02070309020205020404" pitchFamily="49" charset="0"/>
              </a:rPr>
              <a:t>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3856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204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004541" y="2317036"/>
            <a:ext cx="3079925" cy="609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Multi-line loop body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print("+----+")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4):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print("\\    /")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print("/    \\")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print("+----+")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+----+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+----+</a:t>
            </a:r>
          </a:p>
        </p:txBody>
      </p:sp>
    </p:spTree>
    <p:extLst>
      <p:ext uri="{BB962C8B-B14F-4D97-AF65-F5344CB8AC3E}">
        <p14:creationId xmlns:p14="http://schemas.microsoft.com/office/powerpoint/2010/main" val="1076754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 for counter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high_temp</a:t>
            </a:r>
            <a:r>
              <a:rPr lang="en-US" dirty="0" smtClean="0">
                <a:latin typeface="Courier New" panose="02070309020205020404" pitchFamily="49" charset="0"/>
              </a:rPr>
              <a:t> = 5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</a:t>
            </a:r>
            <a:r>
              <a:rPr lang="en-US" b="1" dirty="0" smtClean="0">
                <a:latin typeface="Courier New" panose="02070309020205020404" pitchFamily="49" charset="0"/>
              </a:rPr>
              <a:t>range(-3, </a:t>
            </a:r>
            <a:r>
              <a:rPr lang="en-US" b="1" dirty="0" err="1" smtClean="0">
                <a:latin typeface="Courier New" panose="02070309020205020404" pitchFamily="49" charset="0"/>
              </a:rPr>
              <a:t>high_temp</a:t>
            </a:r>
            <a:r>
              <a:rPr lang="en-US" b="1" dirty="0" smtClean="0">
                <a:latin typeface="Courier New" panose="02070309020205020404" pitchFamily="49" charset="0"/>
              </a:rPr>
              <a:t> // 2 + 1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1.8 + 32)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26.6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28.4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30.2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32.0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33.8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35.6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155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Internally</a:t>
            </a:r>
            <a:r>
              <a:rPr lang="en-US" dirty="0">
                <a:ea typeface="ＭＳ Ｐゴシック" charset="0"/>
                <a:cs typeface="ＭＳ Ｐゴシック" charset="0"/>
              </a:rPr>
              <a:t>, computers store everything as 1s and 0s</a:t>
            </a:r>
          </a:p>
          <a:p>
            <a:pPr lvl="1" eaLnBrk="1" hangingPunct="1"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</a:rPr>
              <a:t>		</a:t>
            </a:r>
            <a:r>
              <a:rPr lang="en-US" dirty="0">
                <a:latin typeface="Courier New" charset="0"/>
                <a:ea typeface="ＭＳ Ｐゴシック" charset="0"/>
              </a:rPr>
              <a:t>104</a:t>
            </a: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ea typeface="ＭＳ Ｐゴシック" charset="0"/>
                <a:sym typeface="Wingdings" charset="0"/>
              </a:rPr>
              <a:t> </a:t>
            </a:r>
            <a:r>
              <a:rPr lang="en-US" dirty="0">
                <a:latin typeface="Courier New" charset="0"/>
                <a:ea typeface="ＭＳ Ｐゴシック" charset="0"/>
              </a:rPr>
              <a:t>01101000</a:t>
            </a:r>
            <a:endParaRPr lang="en-US" dirty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r>
              <a:rPr lang="en-US" dirty="0">
                <a:ea typeface="ＭＳ Ｐゴシック" charset="0"/>
              </a:rPr>
              <a:t>		</a:t>
            </a:r>
            <a:r>
              <a:rPr lang="en-US" dirty="0" smtClean="0">
                <a:latin typeface="Courier New" charset="0"/>
                <a:ea typeface="ＭＳ Ｐゴシック" charset="0"/>
              </a:rPr>
              <a:t>'hi'</a:t>
            </a: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ea typeface="ＭＳ Ｐゴシック" charset="0"/>
                <a:sym typeface="Wingdings" charset="0"/>
              </a:rPr>
              <a:t> </a:t>
            </a:r>
            <a:r>
              <a:rPr lang="en-US" dirty="0" smtClean="0">
                <a:latin typeface="Courier New" charset="0"/>
                <a:ea typeface="ＭＳ Ｐゴシック" charset="0"/>
              </a:rPr>
              <a:t>0110100001101001</a:t>
            </a:r>
          </a:p>
          <a:p>
            <a:pPr lvl="1" eaLnBrk="1" hangingPunct="1"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</a:t>
            </a:r>
            <a:r>
              <a:rPr lang="en-US" dirty="0" smtClean="0">
                <a:latin typeface="Courier New" charset="0"/>
                <a:ea typeface="ＭＳ Ｐゴシック" charset="0"/>
              </a:rPr>
              <a:t>	'h'	</a:t>
            </a:r>
            <a:r>
              <a:rPr lang="en-US" dirty="0" smtClean="0">
                <a:ea typeface="ＭＳ Ｐゴシック" charset="0"/>
                <a:sym typeface="Wingdings" charset="0"/>
              </a:rPr>
              <a:t> </a:t>
            </a:r>
            <a:r>
              <a:rPr lang="en-US" dirty="0" smtClean="0">
                <a:latin typeface="Courier New" charset="0"/>
                <a:ea typeface="ＭＳ Ｐゴシック" charset="0"/>
              </a:rPr>
              <a:t>01101000</a:t>
            </a: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How are </a:t>
            </a:r>
            <a:r>
              <a:rPr lang="en-US" sz="2000" dirty="0">
                <a:latin typeface="Courier New" charset="0"/>
                <a:ea typeface="ＭＳ Ｐゴシック" charset="0"/>
              </a:rPr>
              <a:t>h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and </a:t>
            </a:r>
            <a:r>
              <a:rPr lang="en-US" sz="2000" dirty="0">
                <a:latin typeface="Courier New" charset="0"/>
                <a:ea typeface="ＭＳ Ｐゴシック" charset="0"/>
              </a:rPr>
              <a:t>104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differentiated?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ea typeface="ＭＳ Ｐゴシック" charset="0"/>
                <a:cs typeface="ＭＳ Ｐゴシック" charset="0"/>
              </a:rPr>
              <a:t>type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: A category or set of data values.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Constrains the operations that can be performed on data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Many languages ask the programmer to specify types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0"/>
              </a:rPr>
              <a:t>Examples: integer, real number, string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 smtClean="0">
              <a:ea typeface="ＭＳ Ｐゴシック" charset="0"/>
            </a:endParaRPr>
          </a:p>
          <a:p>
            <a:pPr lvl="1" eaLnBrk="1" hangingPunct="1">
              <a:buFont typeface="Wingdings 2" charset="0"/>
              <a:buNone/>
              <a:defRPr/>
            </a:pPr>
            <a:endParaRPr lang="en-US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118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Rocket Exercise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1371600"/>
            <a:ext cx="8915400" cy="1295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Write a method that produces the following 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4209202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(' ', end='')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765335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Adding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,end='' </a:t>
            </a:r>
            <a:r>
              <a:rPr lang="en-US" dirty="0" smtClean="0"/>
              <a:t>allows you to print without moving to the next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allows you to print partial messages on the same line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high_temp</a:t>
            </a:r>
            <a:r>
              <a:rPr lang="en-US" dirty="0" smtClean="0">
                <a:latin typeface="Courier New" panose="02070309020205020404" pitchFamily="49" charset="0"/>
              </a:rPr>
              <a:t> = 5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range(-3, </a:t>
            </a:r>
            <a:r>
              <a:rPr lang="en-US" dirty="0" err="1" smtClean="0">
                <a:latin typeface="Courier New" panose="02070309020205020404" pitchFamily="49" charset="0"/>
              </a:rPr>
              <a:t>high_temp</a:t>
            </a:r>
            <a:r>
              <a:rPr lang="en-US" dirty="0" smtClean="0">
                <a:latin typeface="Courier New" panose="02070309020205020404" pitchFamily="49" charset="0"/>
              </a:rPr>
              <a:t> // 2 + 1):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1.8 + 32, end=' 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26.6  28.4  30.2  32.0  33.8  35.6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FontTx/>
              <a:buChar char="•"/>
            </a:pPr>
            <a:r>
              <a:rPr lang="en-US" dirty="0" smtClean="0"/>
              <a:t>Either concatenate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  ' </a:t>
            </a:r>
            <a:r>
              <a:rPr lang="en-US" dirty="0" smtClean="0"/>
              <a:t>to separate the numbers or set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end='  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28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Changing step size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Add a third number to the end of range, this is the step size</a:t>
            </a:r>
          </a:p>
          <a:p>
            <a:pPr lvl="1" eaLnBrk="1" hangingPunct="1"/>
            <a:r>
              <a:rPr lang="en-US" dirty="0" smtClean="0"/>
              <a:t>A negative number will count down instead of up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print("T-minus ")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range(10, 0, -1):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 + ", ", end="")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print("blastoff!")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end.")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2701264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4114800" algn="l"/>
              </a:tabLst>
            </a:pPr>
            <a:r>
              <a:rPr lang="en-US" smtClean="0"/>
              <a:t>Write code to output these two figures using string multiplication and loops.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	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37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constant</a:t>
            </a:r>
            <a:r>
              <a:rPr lang="en-US" dirty="0" smtClean="0"/>
              <a:t>: </a:t>
            </a:r>
            <a:r>
              <a:rPr lang="en-US" sz="2000" dirty="0"/>
              <a:t>A fixed value visible to the whole program.</a:t>
            </a:r>
          </a:p>
          <a:p>
            <a:pPr lvl="1" eaLnBrk="1" hangingPunct="1"/>
            <a:r>
              <a:rPr lang="en-US" dirty="0" smtClean="0"/>
              <a:t>value should only be set only at declaration;  shouldn't be reassigned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Just like declaring a normal variable: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800" dirty="0"/>
              <a:t>	</a:t>
            </a:r>
            <a:r>
              <a:rPr lang="en-US" sz="2300" dirty="0">
                <a:latin typeface="Courier New" panose="02070309020205020404" pitchFamily="49" charset="0"/>
              </a:rPr>
              <a:t> </a:t>
            </a:r>
            <a:r>
              <a:rPr lang="en-US" sz="2300" dirty="0" smtClean="0">
                <a:latin typeface="Courier New" panose="02070309020205020404" pitchFamily="49" charset="0"/>
              </a:rPr>
              <a:t>    </a:t>
            </a:r>
            <a:r>
              <a:rPr lang="en-US" sz="2300" b="1" dirty="0" smtClean="0"/>
              <a:t>name</a:t>
            </a:r>
            <a:r>
              <a:rPr lang="en-US" sz="2300" dirty="0" smtClean="0">
                <a:latin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</a:rPr>
              <a:t>= </a:t>
            </a:r>
            <a:r>
              <a:rPr lang="en-US" sz="2300" b="1" dirty="0" smtClean="0"/>
              <a:t>value</a:t>
            </a:r>
            <a:endParaRPr lang="en-US" sz="25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name is usually in ALL_UPPER_CASE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Examples: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DAYS_IN_WEEK = 7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INTEREST_RATE = 3.5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SSN = 658234569</a:t>
            </a:r>
          </a:p>
        </p:txBody>
      </p:sp>
    </p:spTree>
    <p:extLst>
      <p:ext uri="{BB962C8B-B14F-4D97-AF65-F5344CB8AC3E}">
        <p14:creationId xmlns:p14="http://schemas.microsoft.com/office/powerpoint/2010/main" val="9843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and figures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4114800" algn="l"/>
              </a:tabLst>
            </a:pPr>
            <a:r>
              <a:rPr lang="en-US" smtClean="0"/>
              <a:t>Consider the task of drawing the following scalable figure: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	</a:t>
            </a:r>
            <a:r>
              <a:rPr lang="en-US" sz="1800"/>
              <a:t>Multiples of 5 occur many times</a:t>
            </a: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r>
              <a:rPr lang="en-US" sz="1800"/>
              <a:t>The same figure at size 2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</p:txBody>
      </p:sp>
    </p:spTree>
    <p:extLst>
      <p:ext uri="{BB962C8B-B14F-4D97-AF65-F5344CB8AC3E}">
        <p14:creationId xmlns:p14="http://schemas.microsoft.com/office/powerpoint/2010/main" val="4102938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7100" y="355601"/>
            <a:ext cx="9283700" cy="703263"/>
          </a:xfrm>
        </p:spPr>
        <p:txBody>
          <a:bodyPr/>
          <a:lstStyle/>
          <a:p>
            <a:pPr eaLnBrk="1" hangingPunct="1"/>
            <a:r>
              <a:rPr lang="en-US" dirty="0" smtClean="0"/>
              <a:t>Constant tables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990600"/>
            <a:ext cx="8915400" cy="5562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 = ...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equation would cause the code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Courier New" panose="02070309020205020404" pitchFamily="49" charset="0"/>
              </a:rPr>
              <a:t>2 7 12 17 22</a:t>
            </a:r>
          </a:p>
          <a:p>
            <a:pPr eaLnBrk="1" hangingPunct="1">
              <a:defRPr/>
            </a:pPr>
            <a:r>
              <a:rPr lang="en-US" dirty="0" smtClean="0"/>
              <a:t>To see patterns, make a table of </a:t>
            </a:r>
            <a:r>
              <a:rPr lang="en-US" dirty="0" smtClean="0">
                <a:latin typeface="Courier New" panose="02070309020205020404" pitchFamily="49" charset="0"/>
              </a:rPr>
              <a:t>SIZE </a:t>
            </a:r>
            <a:r>
              <a:rPr lang="en-US" dirty="0" smtClean="0"/>
              <a:t>and the numbers.</a:t>
            </a:r>
          </a:p>
          <a:p>
            <a:pPr lvl="1">
              <a:defRPr/>
            </a:pPr>
            <a:r>
              <a:rPr lang="en-US" dirty="0" smtClean="0"/>
              <a:t>Each time </a:t>
            </a:r>
            <a:r>
              <a:rPr lang="en-US" dirty="0" smtClean="0">
                <a:latin typeface="Courier New" charset="0"/>
                <a:ea typeface="Times New Roman" charset="0"/>
                <a:cs typeface="Times New Roman" charset="0"/>
              </a:rPr>
              <a:t>SIZE </a:t>
            </a:r>
            <a:r>
              <a:rPr lang="en-US" dirty="0" smtClean="0"/>
              <a:t>goes up by 1, the number should go up by 5.</a:t>
            </a:r>
          </a:p>
          <a:p>
            <a:pPr lvl="1">
              <a:defRPr/>
            </a:pPr>
            <a:r>
              <a:rPr lang="en-US" dirty="0" smtClean="0"/>
              <a:t>But </a:t>
            </a:r>
            <a:r>
              <a:rPr lang="en-US" dirty="0" smtClean="0">
                <a:latin typeface="Courier New" charset="0"/>
                <a:ea typeface="Times New Roman" charset="0"/>
                <a:cs typeface="Times New Roman" charset="0"/>
              </a:rPr>
              <a:t>SIZE </a:t>
            </a:r>
            <a:r>
              <a:rPr lang="en-US" dirty="0" smtClean="0">
                <a:latin typeface="Courier New" panose="02070309020205020404" pitchFamily="49" charset="0"/>
              </a:rPr>
              <a:t>* 5</a:t>
            </a:r>
            <a:r>
              <a:rPr lang="en-US" dirty="0" smtClean="0"/>
              <a:t> is too great by 3, so we subtract 3.</a:t>
            </a:r>
          </a:p>
        </p:txBody>
      </p:sp>
      <p:graphicFrame>
        <p:nvGraphicFramePr>
          <p:cNvPr id="488452" name="Group 4"/>
          <p:cNvGraphicFramePr>
            <a:graphicFrameLocks noGrp="1"/>
          </p:cNvGraphicFramePr>
          <p:nvPr>
            <p:extLst/>
          </p:nvPr>
        </p:nvGraphicFramePr>
        <p:xfrm>
          <a:off x="2590800" y="3886200"/>
          <a:ext cx="4279900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  <a:gridCol w="14128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8482" name="Group 34"/>
          <p:cNvGraphicFramePr>
            <a:graphicFrameLocks noGrp="1"/>
          </p:cNvGraphicFramePr>
          <p:nvPr>
            <p:extLst/>
          </p:nvPr>
        </p:nvGraphicFramePr>
        <p:xfrm>
          <a:off x="6878638" y="3889375"/>
          <a:ext cx="2417762" cy="2359026"/>
        </p:xfrm>
        <a:graphic>
          <a:graphicData uri="http://schemas.openxmlformats.org/drawingml/2006/table">
            <a:tbl>
              <a:tblPr/>
              <a:tblGrid>
                <a:gridCol w="2417762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 -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715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 tables question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04562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equation would cause the code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17 13 9 5 1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Let's create the constant table together.</a:t>
            </a:r>
          </a:p>
          <a:p>
            <a:pPr lvl="1" eaLnBrk="1" hangingPunct="1"/>
            <a:r>
              <a:rPr lang="en-US" dirty="0" smtClean="0"/>
              <a:t>Each time </a:t>
            </a:r>
            <a:r>
              <a:rPr lang="en-US" dirty="0" smtClean="0">
                <a:latin typeface="Courier New" panose="02070309020205020404" pitchFamily="49" charset="0"/>
              </a:rPr>
              <a:t>SIZE </a:t>
            </a:r>
            <a:r>
              <a:rPr lang="en-US" dirty="0" smtClean="0"/>
              <a:t>goes up 1, the number printed should ...</a:t>
            </a:r>
          </a:p>
          <a:p>
            <a:pPr lvl="1" eaLnBrk="1" hangingPunct="1"/>
            <a:r>
              <a:rPr lang="en-US" dirty="0" smtClean="0"/>
              <a:t>But this multiple is off by a margin of ...</a:t>
            </a:r>
          </a:p>
        </p:txBody>
      </p:sp>
      <p:graphicFrame>
        <p:nvGraphicFramePr>
          <p:cNvPr id="489476" name="Group 4"/>
          <p:cNvGraphicFramePr>
            <a:graphicFrameLocks noGrp="1"/>
          </p:cNvGraphicFramePr>
          <p:nvPr>
            <p:extLst/>
          </p:nvPr>
        </p:nvGraphicFramePr>
        <p:xfrm>
          <a:off x="2619376" y="3886200"/>
          <a:ext cx="2867025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499" name="Group 27"/>
          <p:cNvGraphicFramePr>
            <a:graphicFrameLocks noGrp="1"/>
          </p:cNvGraphicFramePr>
          <p:nvPr>
            <p:extLst/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SIZE+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22" name="Group 50"/>
          <p:cNvGraphicFramePr>
            <a:graphicFrameLocks noGrp="1"/>
          </p:cNvGraphicFramePr>
          <p:nvPr>
            <p:extLst/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45" name="Group 73"/>
          <p:cNvGraphicFramePr>
            <a:graphicFrameLocks noGrp="1"/>
          </p:cNvGraphicFramePr>
          <p:nvPr>
            <p:extLst/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791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complex figures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loops to produce the following output.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Why draw ASCII art?</a:t>
            </a:r>
          </a:p>
          <a:p>
            <a:pPr lvl="1" eaLnBrk="1" hangingPunct="1"/>
            <a:r>
              <a:rPr lang="en-US" smtClean="0"/>
              <a:t>Real graphics require a lot of finesse</a:t>
            </a:r>
          </a:p>
          <a:p>
            <a:pPr lvl="1" eaLnBrk="1" hangingPunct="1"/>
            <a:r>
              <a:rPr lang="en-US" smtClean="0"/>
              <a:t>ASCII art has complex patterns</a:t>
            </a:r>
          </a:p>
          <a:p>
            <a:pPr lvl="1" eaLnBrk="1" hangingPunct="1"/>
            <a:r>
              <a:rPr lang="en-US" smtClean="0"/>
              <a:t>Can focus on the algorithms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5501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717541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Recommendations for managing complexity: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1. Design the program  (think about steps or methods needed).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write an English description of steps required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this description to decide the functions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2. Create a table of patterns of characters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table to write your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501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2784551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Python's number types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dirty="0" smtClean="0"/>
          </a:p>
          <a:p>
            <a:pPr marL="742950" lvl="1" indent="-285750">
              <a:lnSpc>
                <a:spcPct val="120000"/>
              </a:lnSpc>
              <a:buNone/>
              <a:tabLst>
                <a:tab pos="2286000" algn="l"/>
                <a:tab pos="4114800" algn="l"/>
                <a:tab pos="5834063" algn="l"/>
              </a:tabLst>
            </a:pPr>
            <a:r>
              <a:rPr lang="en-US" b="1" dirty="0"/>
              <a:t>	Name	Description		Examples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dirty="0" err="1">
                <a:latin typeface="Courier New" panose="02070309020205020404" pitchFamily="49" charset="0"/>
              </a:rPr>
              <a:t>int</a:t>
            </a:r>
            <a:r>
              <a:rPr lang="en-US" dirty="0"/>
              <a:t>	integers		</a:t>
            </a:r>
            <a:r>
              <a:rPr lang="en-US" dirty="0">
                <a:latin typeface="Courier New" panose="02070309020205020404" pitchFamily="49" charset="0"/>
              </a:rPr>
              <a:t>42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-3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0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926394</a:t>
            </a: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float</a:t>
            </a:r>
            <a:r>
              <a:rPr lang="en-US" dirty="0"/>
              <a:t>	real numbers		</a:t>
            </a:r>
            <a:r>
              <a:rPr lang="en-US" dirty="0">
                <a:latin typeface="Courier New" panose="02070309020205020404" pitchFamily="49" charset="0"/>
              </a:rPr>
              <a:t>3.1</a:t>
            </a:r>
            <a:r>
              <a:rPr lang="en-US" dirty="0"/>
              <a:t>,  </a:t>
            </a:r>
            <a:r>
              <a:rPr lang="en-US" dirty="0">
                <a:latin typeface="Courier New" panose="02070309020205020404" pitchFamily="49" charset="0"/>
              </a:rPr>
              <a:t>-</a:t>
            </a:r>
            <a:r>
              <a:rPr lang="en-US" dirty="0" smtClean="0">
                <a:latin typeface="Courier New" panose="02070309020205020404" pitchFamily="49" charset="0"/>
              </a:rPr>
              <a:t>0.25</a:t>
            </a:r>
            <a:endParaRPr lang="en-US" dirty="0" smtClean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120000"/>
              </a:lnSpc>
              <a:buClr>
                <a:schemeClr val="bg1"/>
              </a:buClr>
              <a:tabLst>
                <a:tab pos="2286000" algn="l"/>
                <a:tab pos="4114800" algn="l"/>
                <a:tab pos="5834063" algn="l"/>
              </a:tabLst>
            </a:pPr>
            <a:r>
              <a:rPr lang="en-US" dirty="0" smtClean="0">
                <a:solidFill>
                  <a:srgbClr val="9090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>
                <a:solidFill>
                  <a:srgbClr val="909090"/>
                </a:solidFill>
              </a:rPr>
              <a:t>			</a:t>
            </a:r>
            <a:endParaRPr lang="en-US" dirty="0">
              <a:solidFill>
                <a:srgbClr val="90909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Clr>
                <a:schemeClr val="bg1"/>
              </a:buClr>
              <a:buNone/>
              <a:tabLst>
                <a:tab pos="2286000" algn="l"/>
                <a:tab pos="4114800" algn="l"/>
                <a:tab pos="5834063" algn="l"/>
              </a:tabLst>
            </a:pPr>
            <a:endParaRPr lang="en-US" dirty="0">
              <a:solidFill>
                <a:srgbClr val="90909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05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Pseudo-code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pseudo-code</a:t>
            </a:r>
            <a:r>
              <a:rPr lang="en-US" dirty="0" smtClean="0"/>
              <a:t>: An English description of an algorithm.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Example: Drawing a 12 wide by 7 tall box of stars</a:t>
            </a:r>
            <a:br>
              <a:rPr lang="en-US" dirty="0" smtClean="0"/>
            </a:b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i="1" dirty="0" smtClean="0"/>
              <a:t>	</a:t>
            </a:r>
            <a:r>
              <a:rPr lang="en-US" sz="1800" i="1" dirty="0"/>
              <a:t>print 12 stars.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for (each of 5 lines) </a:t>
            </a:r>
            <a:r>
              <a:rPr lang="en-US" sz="1800" i="1" dirty="0" smtClean="0"/>
              <a:t>:</a:t>
            </a:r>
            <a:endParaRPr lang="en-US" sz="18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a star.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10 spaces.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a star</a:t>
            </a:r>
            <a:r>
              <a:rPr lang="en-US" sz="1800" i="1" dirty="0" smtClean="0"/>
              <a:t>.</a:t>
            </a:r>
            <a:endParaRPr lang="en-US" sz="18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print 12 stars.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239000" y="3505200"/>
            <a:ext cx="2133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************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************</a:t>
            </a:r>
          </a:p>
        </p:txBody>
      </p:sp>
    </p:spTree>
    <p:extLst>
      <p:ext uri="{BB962C8B-B14F-4D97-AF65-F5344CB8AC3E}">
        <p14:creationId xmlns:p14="http://schemas.microsoft.com/office/powerpoint/2010/main" val="4209599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Pseudo-code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1.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latin typeface="Courier New" panose="02070309020205020404" pitchFamily="49" charset="0"/>
              </a:rPr>
              <a:t>#</a:t>
            </a:r>
            <a:r>
              <a:rPr lang="en-US" smtClean="0"/>
              <a:t> , 16 </a:t>
            </a:r>
            <a:r>
              <a:rPr lang="en-US" smtClean="0">
                <a:latin typeface="Courier New" panose="02070309020205020404" pitchFamily="49" charset="0"/>
              </a:rPr>
              <a:t>=</a:t>
            </a:r>
            <a:r>
              <a:rPr lang="en-US" smtClean="0"/>
              <a:t>, </a:t>
            </a:r>
            <a:r>
              <a:rPr lang="en-US" smtClean="0">
                <a:latin typeface="Courier New" panose="02070309020205020404" pitchFamily="49" charset="0"/>
              </a:rPr>
              <a:t>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003399"/>
                </a:solidFill>
              </a:rPr>
              <a:t>2. Top half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spaces (decreasing)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dots (increasing)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spaces (same as above)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3. Bottom half (top half upside-down)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4.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latin typeface="Courier New" panose="02070309020205020404" pitchFamily="49" charset="0"/>
              </a:rPr>
              <a:t>#</a:t>
            </a:r>
            <a:r>
              <a:rPr lang="en-US" smtClean="0"/>
              <a:t> , 16 </a:t>
            </a:r>
            <a:r>
              <a:rPr lang="en-US" smtClean="0">
                <a:latin typeface="Courier New" panose="02070309020205020404" pitchFamily="49" charset="0"/>
              </a:rPr>
              <a:t>=</a:t>
            </a:r>
            <a:r>
              <a:rPr lang="en-US" smtClean="0"/>
              <a:t>, </a:t>
            </a:r>
            <a:r>
              <a:rPr lang="en-US" smtClean="0">
                <a:latin typeface="Courier New" panose="02070309020205020404" pitchFamily="49" charset="0"/>
              </a:rPr>
              <a:t>#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429227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from </a:t>
            </a:r>
            <a:r>
              <a:rPr lang="en-US" dirty="0" err="1" smtClean="0"/>
              <a:t>pseudocode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>
                <a:latin typeface="Courier New" panose="02070309020205020404" pitchFamily="49" charset="0"/>
              </a:rPr>
              <a:t>() {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line():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...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83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Tables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/>
            <a:r>
              <a:rPr lang="en-US" dirty="0" smtClean="0"/>
              <a:t>A table for the top half:</a:t>
            </a:r>
          </a:p>
          <a:p>
            <a:pPr lvl="1" eaLnBrk="1" hangingPunct="1"/>
            <a:r>
              <a:rPr lang="en-US" dirty="0" smtClean="0"/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 * -2 + 8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 * line - 4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2" name="Text Box 4"/>
          <p:cNvSpPr txBox="1">
            <a:spLocks noChangeArrowheads="1"/>
          </p:cNvSpPr>
          <p:nvPr/>
        </p:nvSpPr>
        <p:spPr bwMode="auto">
          <a:xfrm>
            <a:off x="76263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624854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Writing the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Useful questions about the top half:</a:t>
            </a:r>
          </a:p>
          <a:p>
            <a:pPr lvl="1" eaLnBrk="1" hangingPunct="1"/>
            <a:r>
              <a:rPr lang="en-US" dirty="0" smtClean="0"/>
              <a:t>Number of (nested) loops per line?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18323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solution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325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expanding pattern of &lt;&gt; for the top half of the figure.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smtClean="0">
                <a:latin typeface="Courier New" panose="02070309020205020404" pitchFamily="49" charset="0"/>
              </a:rPr>
              <a:t>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+ 9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dot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4 - 3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print(".",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line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* -2 +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8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93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Scaling the mirror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idx="4294967295"/>
          </p:nvPr>
        </p:nvSpPr>
        <p:spPr>
          <a:xfrm>
            <a:off x="838200" y="1443788"/>
            <a:ext cx="10515600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Let's modify our Mirror program so that it can scale.</a:t>
            </a:r>
          </a:p>
          <a:p>
            <a:pPr lvl="1" eaLnBrk="1" hangingPunct="1"/>
            <a:r>
              <a:rPr lang="en-US" dirty="0" smtClean="0"/>
              <a:t>The current mirror (left) is at size 4; the right is at size 3.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We'd like to structure the code so we can scale the figure by changing the code in just one place.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68551" y="3216275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326314" y="3200401"/>
            <a:ext cx="2579687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418412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figure w/ constant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Modify the Mirror code to be resizable using a constant.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mtClean="0"/>
              <a:t>A mirror of size 4: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#================#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11914" y="2211388"/>
            <a:ext cx="2808287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/>
              <a:t>A mirror of size 3: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#============#</a:t>
            </a:r>
          </a:p>
        </p:txBody>
      </p:sp>
    </p:spTree>
    <p:extLst>
      <p:ext uri="{BB962C8B-B14F-4D97-AF65-F5344CB8AC3E}">
        <p14:creationId xmlns:p14="http://schemas.microsoft.com/office/powerpoint/2010/main" val="2669901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tables and constant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27668" y="1650496"/>
            <a:ext cx="10515600" cy="478045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Let's modify our loop table to use </a:t>
            </a:r>
            <a:r>
              <a:rPr lang="en-US" dirty="0" smtClean="0">
                <a:latin typeface="Courier New" panose="02070309020205020404" pitchFamily="49" charset="0"/>
              </a:rPr>
              <a:t>SIZE</a:t>
            </a:r>
            <a:endParaRPr lang="en-US" dirty="0" smtClean="0"/>
          </a:p>
          <a:p>
            <a:pPr lvl="1" eaLnBrk="1" hangingPunct="1"/>
            <a:r>
              <a:rPr lang="en-US" dirty="0" smtClean="0"/>
              <a:t>This can change the amount added in the loop expression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#================#	</a:t>
            </a:r>
            <a:r>
              <a:rPr lang="en-US" sz="2000" dirty="0" smtClean="0">
                <a:latin typeface="Courier New" panose="02070309020205020404" pitchFamily="49" charset="0"/>
              </a:rPr>
              <a:t>  #============#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  &lt;&gt;&lt;&gt;    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&lt;&gt;....&lt;&gt;    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&lt;&gt;........&lt;&gt;  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|&lt;&gt;............&lt;&gt;|      |&lt;&gt;........&lt;&gt;|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|&lt;&gt;............&lt;&gt;|      |  &lt;&gt;....&lt;&gt;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&lt;&gt;........&lt;&gt;  |      |    &lt;&gt;&lt;&gt;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&lt;&gt;....&lt;&gt;    |      #============#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|      &lt;&gt;&lt;&gt;      |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#================#</a:t>
            </a:r>
          </a:p>
        </p:txBody>
      </p:sp>
      <p:graphicFrame>
        <p:nvGraphicFramePr>
          <p:cNvPr id="1521892" name="Group 228"/>
          <p:cNvGraphicFramePr>
            <a:graphicFrameLocks noGrp="1"/>
          </p:cNvGraphicFramePr>
          <p:nvPr/>
        </p:nvGraphicFramePr>
        <p:xfrm>
          <a:off x="2133600" y="2209801"/>
          <a:ext cx="8077201" cy="1573213"/>
        </p:xfrm>
        <a:graphic>
          <a:graphicData uri="http://schemas.openxmlformats.org/drawingml/2006/table">
            <a:tbl>
              <a:tblPr/>
              <a:tblGrid>
                <a:gridCol w="758866"/>
                <a:gridCol w="1044460"/>
                <a:gridCol w="1042071"/>
                <a:gridCol w="2444402"/>
                <a:gridCol w="1194601"/>
                <a:gridCol w="1592801"/>
              </a:tblGrid>
              <a:tr h="5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SIZE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1,2,3,4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6,4,2,0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0,4,8,12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4,2,0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0,4,8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442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solution</a:t>
            </a:r>
          </a:p>
        </p:txBody>
      </p:sp>
      <p:sp>
        <p:nvSpPr>
          <p:cNvPr id="348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SIZE </a:t>
            </a:r>
            <a:r>
              <a:rPr lang="en-US" sz="1600" b="1" dirty="0">
                <a:latin typeface="Courier New" panose="02070309020205020404" pitchFamily="49" charset="0"/>
              </a:rPr>
              <a:t>= 4;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expanding pattern of &lt;&gt; for the top half of the figure.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</a:t>
            </a:r>
            <a:r>
              <a:rPr lang="en-US" sz="1600" dirty="0" err="1" smtClean="0">
                <a:latin typeface="Courier New" panose="02070309020205020404" pitchFamily="49" charset="0"/>
              </a:rPr>
              <a:t>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>
                <a:latin typeface="Courier New" panose="02070309020205020404" pitchFamily="49" charset="0"/>
              </a:rPr>
              <a:t>()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smtClean="0">
                <a:latin typeface="Courier New" panose="02070309020205020404" pitchFamily="49" charset="0"/>
              </a:rPr>
              <a:t>line in range(1, </a:t>
            </a:r>
            <a:r>
              <a:rPr lang="en-US" sz="1600" b="1" dirty="0" smtClean="0">
                <a:latin typeface="Courier New" panose="02070309020205020404" pitchFamily="49" charset="0"/>
              </a:rPr>
              <a:t>SIZE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-2 + </a:t>
            </a:r>
            <a:r>
              <a:rPr lang="en-US" sz="1600" b="1" dirty="0">
                <a:latin typeface="Courier New" panose="02070309020205020404" pitchFamily="49" charset="0"/>
              </a:rPr>
              <a:t>(2*SIZE</a:t>
            </a:r>
            <a:r>
              <a:rPr lang="en-US" sz="1600" b="1" dirty="0" smtClean="0">
                <a:latin typeface="Courier New" panose="02070309020205020404" pitchFamily="49" charset="0"/>
              </a:rPr>
              <a:t>) + 1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dot in range(1, line </a:t>
            </a:r>
            <a:r>
              <a:rPr lang="en-US" sz="1600" dirty="0">
                <a:latin typeface="Courier New" panose="02070309020205020404" pitchFamily="49" charset="0"/>
              </a:rPr>
              <a:t>* 4 - </a:t>
            </a:r>
            <a:r>
              <a:rPr lang="en-US" sz="1600" b="1" dirty="0" smtClean="0">
                <a:latin typeface="Courier New" panose="02070309020205020404" pitchFamily="49" charset="0"/>
              </a:rPr>
              <a:t>3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print(".",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print("&lt;&gt;",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-2 + </a:t>
            </a:r>
            <a:r>
              <a:rPr lang="en-US" sz="1600" b="1" dirty="0">
                <a:latin typeface="Courier New" panose="02070309020205020404" pitchFamily="49" charset="0"/>
              </a:rPr>
              <a:t>(2*SIZE</a:t>
            </a:r>
            <a:r>
              <a:rPr lang="en-US" sz="1600" b="1" dirty="0" smtClean="0">
                <a:latin typeface="Courier New" panose="02070309020205020404" pitchFamily="49" charset="0"/>
              </a:rPr>
              <a:t>) + 1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print("|")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9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</a:t>
            </a:r>
          </a:p>
        </p:txBody>
      </p:sp>
      <p:sp>
        <p:nvSpPr>
          <p:cNvPr id="16386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tabLst>
                <a:tab pos="1376363" algn="l"/>
                <a:tab pos="2514600" algn="l"/>
              </a:tabLst>
            </a:pPr>
            <a:r>
              <a:rPr lang="en-US" b="1" dirty="0" smtClean="0"/>
              <a:t>expression</a:t>
            </a:r>
            <a:r>
              <a:rPr lang="en-US" dirty="0" smtClean="0"/>
              <a:t>: A value or operation that computes a value.</a:t>
            </a:r>
          </a:p>
          <a:p>
            <a:pPr lvl="1">
              <a:tabLst>
                <a:tab pos="1376363" algn="l"/>
                <a:tab pos="2514600" algn="l"/>
              </a:tabLst>
            </a:pPr>
            <a:endParaRPr lang="en-US" sz="800" dirty="0"/>
          </a:p>
          <a:p>
            <a:pPr lvl="1">
              <a:buFontTx/>
              <a:buChar char="•"/>
              <a:tabLst>
                <a:tab pos="1376363" algn="l"/>
                <a:tab pos="2514600" algn="l"/>
              </a:tabLst>
            </a:pPr>
            <a:r>
              <a:rPr lang="en-US" dirty="0" smtClean="0"/>
              <a:t>Examples:	</a:t>
            </a:r>
            <a:r>
              <a:rPr lang="en-US" dirty="0" smtClean="0">
                <a:latin typeface="Courier New" panose="02070309020205020404" pitchFamily="49" charset="0"/>
              </a:rPr>
              <a:t>1 + 4 * 5</a:t>
            </a:r>
          </a:p>
          <a:p>
            <a:pPr lvl="1">
              <a:buNone/>
              <a:tabLst>
                <a:tab pos="1376363" algn="l"/>
                <a:tab pos="2514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		(7 + 2) * 6 / 3</a:t>
            </a:r>
          </a:p>
          <a:p>
            <a:pPr lvl="1">
              <a:buNone/>
              <a:tabLst>
                <a:tab pos="1376363" algn="l"/>
                <a:tab pos="2514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		42.0</a:t>
            </a:r>
          </a:p>
          <a:p>
            <a:pPr lvl="1">
              <a:tabLst>
                <a:tab pos="1376363" algn="l"/>
                <a:tab pos="2514600" algn="l"/>
              </a:tabLst>
            </a:pPr>
            <a:endParaRPr lang="en-US" sz="800" dirty="0"/>
          </a:p>
          <a:p>
            <a:pPr lvl="1">
              <a:tabLst>
                <a:tab pos="1376363" algn="l"/>
                <a:tab pos="2514600" algn="l"/>
              </a:tabLst>
            </a:pPr>
            <a:r>
              <a:rPr lang="en-US" dirty="0" smtClean="0"/>
              <a:t>The simplest expression is a </a:t>
            </a:r>
            <a:r>
              <a:rPr lang="en-US" i="1" dirty="0" smtClean="0"/>
              <a:t>literal value</a:t>
            </a:r>
            <a:r>
              <a:rPr lang="en-US" dirty="0" smtClean="0"/>
              <a:t>.</a:t>
            </a:r>
          </a:p>
          <a:p>
            <a:pPr lvl="1">
              <a:tabLst>
                <a:tab pos="1376363" algn="l"/>
                <a:tab pos="2514600" algn="l"/>
              </a:tabLst>
            </a:pPr>
            <a:r>
              <a:rPr lang="en-US" dirty="0" smtClean="0"/>
              <a:t>A complex expression can use operators and parentheses.</a:t>
            </a:r>
          </a:p>
        </p:txBody>
      </p:sp>
    </p:spTree>
    <p:extLst>
      <p:ext uri="{BB962C8B-B14F-4D97-AF65-F5344CB8AC3E}">
        <p14:creationId xmlns:p14="http://schemas.microsoft.com/office/powerpoint/2010/main" val="239391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Observations about constant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constant can change the "intercept" in an expression.</a:t>
            </a:r>
          </a:p>
          <a:p>
            <a:pPr lvl="1" eaLnBrk="1" hangingPunct="1"/>
            <a:r>
              <a:rPr lang="en-US" dirty="0" smtClean="0"/>
              <a:t>Usually the "slope" is unchanged.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SIZE </a:t>
            </a:r>
            <a:r>
              <a:rPr lang="en-US" sz="1600" dirty="0">
                <a:latin typeface="Courier New" panose="02070309020205020404" pitchFamily="49" charset="0"/>
              </a:rPr>
              <a:t>= 4;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for </a:t>
            </a:r>
            <a:r>
              <a:rPr lang="en-US" sz="1600" dirty="0" smtClean="0">
                <a:latin typeface="Courier New" panose="02070309020205020404" pitchFamily="49" charset="0"/>
              </a:rPr>
              <a:t>space in range(1, line </a:t>
            </a:r>
            <a:r>
              <a:rPr lang="en-US" sz="1600" dirty="0">
                <a:latin typeface="Courier New" panose="02070309020205020404" pitchFamily="49" charset="0"/>
              </a:rPr>
              <a:t>* </a:t>
            </a:r>
            <a:r>
              <a:rPr lang="en-US" sz="1600" dirty="0">
                <a:solidFill>
                  <a:srgbClr val="808080"/>
                </a:solidFill>
                <a:latin typeface="Courier New" panose="02070309020205020404" pitchFamily="49" charset="0"/>
              </a:rPr>
              <a:t>-2</a:t>
            </a:r>
            <a:r>
              <a:rPr lang="en-US" sz="1600" dirty="0">
                <a:latin typeface="Courier New" panose="02070309020205020404" pitchFamily="49" charset="0"/>
              </a:rPr>
              <a:t> +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(2 * SIZE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 </a:t>
            </a:r>
            <a:r>
              <a:rPr lang="en-US" sz="1600" dirty="0" smtClean="0">
                <a:latin typeface="Courier New" panose="02070309020205020404" pitchFamily="49" charset="0"/>
              </a:rPr>
              <a:t>", end="")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17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It doesn't replace </a:t>
            </a:r>
            <a:r>
              <a:rPr lang="en-US" i="1" dirty="0" smtClean="0"/>
              <a:t>every </a:t>
            </a:r>
            <a:r>
              <a:rPr lang="en-US" dirty="0" smtClean="0"/>
              <a:t>occurrence of the original value.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smtClean="0">
                <a:latin typeface="Courier New" panose="02070309020205020404" pitchFamily="49" charset="0"/>
              </a:rPr>
              <a:t>dot in range(1, line </a:t>
            </a:r>
            <a:r>
              <a:rPr lang="en-US" sz="1800" dirty="0">
                <a:latin typeface="Courier New" panose="02070309020205020404" pitchFamily="49" charset="0"/>
              </a:rPr>
              <a:t>* </a:t>
            </a:r>
            <a:r>
              <a:rPr lang="en-US" sz="1800" b="1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– </a:t>
            </a:r>
            <a:r>
              <a:rPr lang="en-US" sz="1800" b="1" dirty="0" smtClean="0">
                <a:solidFill>
                  <a:srgbClr val="808080"/>
                </a:solidFill>
                <a:latin typeface="Courier New" panose="02070309020205020404" pitchFamily="49" charset="0"/>
              </a:rPr>
              <a:t>4 </a:t>
            </a:r>
            <a:r>
              <a:rPr lang="en-US" sz="1800" dirty="0" smtClean="0">
                <a:latin typeface="Courier New" panose="02070309020205020404" pitchFamily="49" charset="0"/>
              </a:rPr>
              <a:t>+ 1):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print(".",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04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Modify-and-assign operators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607736"/>
            <a:ext cx="10515600" cy="4569227"/>
          </a:xfrm>
        </p:spPr>
        <p:txBody>
          <a:bodyPr>
            <a:normAutofit fontScale="92500" lnSpcReduction="20000"/>
          </a:bodyPr>
          <a:lstStyle/>
          <a:p>
            <a:pPr marL="342900" indent="-342900" algn="ctr">
              <a:buNone/>
              <a:tabLst>
                <a:tab pos="4113213" algn="l"/>
              </a:tabLst>
            </a:pPr>
            <a:r>
              <a:rPr lang="en-US" sz="2400" i="1" dirty="0"/>
              <a:t>shortcuts to modify a variable's value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1600" b="1" i="1" dirty="0"/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u="sng" dirty="0" smtClean="0"/>
              <a:t>Shorthand</a:t>
            </a:r>
            <a:r>
              <a:rPr lang="en-US" b="1" i="1" dirty="0" smtClean="0"/>
              <a:t>	</a:t>
            </a:r>
            <a:r>
              <a:rPr lang="en-US" u="sng" dirty="0" smtClean="0"/>
              <a:t>Equivalent longer version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+=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+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-=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-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*=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*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/=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/ </a:t>
            </a:r>
            <a:r>
              <a:rPr lang="en-US" b="1" dirty="0" smtClean="0"/>
              <a:t>value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/>
              <a:t>variable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//= </a:t>
            </a:r>
            <a:r>
              <a:rPr lang="en-US" b="1" dirty="0"/>
              <a:t>value</a:t>
            </a:r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b="1" dirty="0"/>
              <a:t>variable</a:t>
            </a:r>
            <a:r>
              <a:rPr lang="en-US" dirty="0">
                <a:latin typeface="Courier New" panose="02070309020205020404" pitchFamily="49" charset="0"/>
              </a:rPr>
              <a:t> = </a:t>
            </a:r>
            <a:r>
              <a:rPr lang="en-US" b="1" dirty="0"/>
              <a:t>variable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//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%=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%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x += 3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= x + 3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err="1" smtClean="0">
                <a:latin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</a:rPr>
              <a:t> -= 0.5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- 0.5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number *= 2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number = number * 2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314930" y="237476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16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Arithmetic operators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1376363" algn="l"/>
              </a:tabLst>
            </a:pPr>
            <a:r>
              <a:rPr lang="en-US" b="1" dirty="0" smtClean="0"/>
              <a:t>operator</a:t>
            </a:r>
            <a:r>
              <a:rPr lang="en-US" dirty="0" smtClean="0"/>
              <a:t>: Combines multiple values or expressions.</a:t>
            </a:r>
          </a:p>
          <a:p>
            <a:pPr lvl="1">
              <a:buNone/>
              <a:tabLst>
                <a:tab pos="1376363" algn="l"/>
              </a:tabLst>
            </a:pPr>
            <a:endParaRPr lang="en-US" sz="800" dirty="0"/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+</a:t>
            </a:r>
            <a:r>
              <a:rPr lang="en-US" dirty="0" smtClean="0"/>
              <a:t>	addition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-</a:t>
            </a:r>
            <a:r>
              <a:rPr lang="en-US" dirty="0" smtClean="0"/>
              <a:t> 	subtraction (or negation)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*</a:t>
            </a:r>
            <a:r>
              <a:rPr lang="en-US" dirty="0" smtClean="0"/>
              <a:t>	multiplication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/</a:t>
            </a:r>
            <a:r>
              <a:rPr lang="en-US" dirty="0" smtClean="0"/>
              <a:t> 	division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/>
              <a:t>// 	integer division (a.k.a. leave off any remainder)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%</a:t>
            </a:r>
            <a:r>
              <a:rPr lang="en-US" dirty="0" smtClean="0"/>
              <a:t> 	modulus (a.k.a. remainder)</a:t>
            </a:r>
          </a:p>
          <a:p>
            <a:pPr lvl="1">
              <a:buClr>
                <a:schemeClr val="bg1"/>
              </a:buClr>
              <a:tabLst>
                <a:tab pos="1376363" algn="l"/>
              </a:tabLst>
            </a:pPr>
            <a:r>
              <a:rPr lang="en-US" dirty="0" smtClean="0"/>
              <a:t>** 	exponent</a:t>
            </a:r>
          </a:p>
          <a:p>
            <a:pPr lvl="1">
              <a:buClr>
                <a:schemeClr val="bg1"/>
              </a:buClr>
              <a:buNone/>
              <a:tabLst>
                <a:tab pos="1376363" algn="l"/>
              </a:tabLst>
            </a:pPr>
            <a:endParaRPr lang="en-US" dirty="0" smtClean="0"/>
          </a:p>
          <a:p>
            <a:pPr lvl="1">
              <a:buClr>
                <a:schemeClr val="bg1"/>
              </a:buClr>
              <a:buNone/>
              <a:tabLst>
                <a:tab pos="1376363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1376363" algn="l"/>
              </a:tabLst>
            </a:pPr>
            <a:r>
              <a:rPr lang="en-US" dirty="0" smtClean="0"/>
              <a:t>As a program runs, its expressions are </a:t>
            </a:r>
            <a:r>
              <a:rPr lang="en-US" i="1" dirty="0" smtClean="0"/>
              <a:t>evaluated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  <a:tabLst>
                <a:tab pos="13763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 + 1</a:t>
            </a:r>
            <a:r>
              <a:rPr lang="en-US" dirty="0" smtClean="0"/>
              <a:t> evaluates to </a:t>
            </a:r>
            <a:r>
              <a:rPr lang="en-US" dirty="0" smtClean="0">
                <a:latin typeface="Courier New" panose="02070309020205020404" pitchFamily="49" charset="0"/>
              </a:rPr>
              <a:t>2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247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Integer division with </a:t>
            </a:r>
            <a:r>
              <a:rPr lang="en-US" dirty="0" smtClean="0">
                <a:latin typeface="Courier New" panose="02070309020205020404" pitchFamily="49" charset="0"/>
              </a:rPr>
              <a:t>//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2286000" algn="l"/>
              </a:tabLst>
            </a:pPr>
            <a:r>
              <a:rPr lang="en-US" dirty="0" smtClean="0"/>
              <a:t>When we divide integers with //, the quotient is also an integer.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14 // 4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3</a:t>
            </a:r>
            <a:r>
              <a:rPr lang="en-US" dirty="0" smtClean="0"/>
              <a:t>, not </a:t>
            </a:r>
            <a:r>
              <a:rPr lang="en-US" dirty="0" smtClean="0">
                <a:latin typeface="Courier New" panose="02070309020205020404" pitchFamily="49" charset="0"/>
              </a:rPr>
              <a:t>3.5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endParaRPr 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b="1" dirty="0">
                <a:latin typeface="Courier New" panose="02070309020205020404" pitchFamily="49" charset="0"/>
              </a:rPr>
              <a:t>     </a:t>
            </a:r>
            <a:r>
              <a:rPr lang="en-US" sz="2000" b="1" u="sng" dirty="0">
                <a:latin typeface="Courier New" panose="02070309020205020404" pitchFamily="49" charset="0"/>
              </a:rPr>
              <a:t>   3</a:t>
            </a:r>
            <a:r>
              <a:rPr lang="en-US" sz="2000" b="1" dirty="0">
                <a:latin typeface="Courier New" panose="02070309020205020404" pitchFamily="49" charset="0"/>
              </a:rPr>
              <a:t>              </a:t>
            </a:r>
            <a:r>
              <a:rPr lang="en-US" sz="2000" b="1" u="sng" dirty="0">
                <a:latin typeface="Courier New" panose="02070309020205020404" pitchFamily="49" charset="0"/>
              </a:rPr>
              <a:t>   4</a:t>
            </a:r>
            <a:r>
              <a:rPr lang="en-US" sz="2000" b="1" dirty="0">
                <a:latin typeface="Courier New" panose="02070309020205020404" pitchFamily="49" charset="0"/>
              </a:rPr>
              <a:t>                  </a:t>
            </a:r>
            <a:r>
              <a:rPr lang="en-US" sz="2000" b="1" u="sng" dirty="0">
                <a:latin typeface="Courier New" panose="02070309020205020404" pitchFamily="49" charset="0"/>
              </a:rPr>
              <a:t>    52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4 ) 14           10 ) 45               27 ) 1425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</a:t>
            </a:r>
            <a:r>
              <a:rPr lang="en-US" sz="2000" u="sng" dirty="0">
                <a:latin typeface="Courier New" panose="02070309020205020404" pitchFamily="49" charset="0"/>
              </a:rPr>
              <a:t>12</a:t>
            </a:r>
            <a:r>
              <a:rPr lang="en-US" sz="2000" dirty="0">
                <a:latin typeface="Courier New" panose="02070309020205020404" pitchFamily="49" charset="0"/>
              </a:rPr>
              <a:t>                </a:t>
            </a:r>
            <a:r>
              <a:rPr lang="en-US" sz="2000" u="sng" dirty="0">
                <a:latin typeface="Courier New" panose="02070309020205020404" pitchFamily="49" charset="0"/>
              </a:rPr>
              <a:t>40</a:t>
            </a:r>
            <a:r>
              <a:rPr lang="en-US" sz="2000" dirty="0">
                <a:latin typeface="Courier New" panose="02070309020205020404" pitchFamily="49" charset="0"/>
              </a:rPr>
              <a:t>                    </a:t>
            </a:r>
            <a:r>
              <a:rPr lang="en-US" sz="2000" u="sng" dirty="0">
                <a:latin typeface="Courier New" panose="02070309020205020404" pitchFamily="49" charset="0"/>
              </a:rPr>
              <a:t>135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2                 5                      75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                                         </a:t>
            </a:r>
            <a:r>
              <a:rPr lang="en-US" sz="2000" u="sng" dirty="0">
                <a:latin typeface="Courier New" panose="02070309020205020404" pitchFamily="49" charset="0"/>
              </a:rPr>
              <a:t>54</a:t>
            </a:r>
          </a:p>
          <a:p>
            <a:pPr>
              <a:lnSpc>
                <a:spcPct val="70000"/>
              </a:lnSpc>
              <a:buNone/>
              <a:tabLst>
                <a:tab pos="22860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                                                 21</a:t>
            </a:r>
            <a:endParaRPr lang="en-US" sz="800" dirty="0">
              <a:latin typeface="Courier New" panose="02070309020205020404" pitchFamily="49" charset="0"/>
            </a:endParaRPr>
          </a:p>
          <a:p>
            <a:pPr>
              <a:tabLst>
                <a:tab pos="2286000" algn="l"/>
              </a:tabLst>
            </a:pPr>
            <a:r>
              <a:rPr lang="en-US" dirty="0" smtClean="0"/>
              <a:t>More examples:	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32 // 5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6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84 // 10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8</a:t>
            </a:r>
          </a:p>
          <a:p>
            <a:pPr lvl="1">
              <a:tabLst>
                <a:tab pos="2286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156 // 100</a:t>
            </a:r>
            <a:r>
              <a:rPr lang="en-US" dirty="0" smtClean="0"/>
              <a:t>	is  </a:t>
            </a:r>
            <a:r>
              <a:rPr lang="en-US" dirty="0" smtClean="0">
                <a:latin typeface="Courier New" panose="02070309020205020404" pitchFamily="49" charset="0"/>
              </a:rPr>
              <a:t>1</a:t>
            </a:r>
          </a:p>
          <a:p>
            <a:pPr lvl="2">
              <a:tabLst>
                <a:tab pos="2286000" algn="l"/>
              </a:tabLst>
            </a:pPr>
            <a:endParaRPr lang="en-US" dirty="0" smtClean="0"/>
          </a:p>
          <a:p>
            <a:pPr lvl="1">
              <a:tabLst>
                <a:tab pos="2286000" algn="l"/>
              </a:tabLst>
            </a:pPr>
            <a:r>
              <a:rPr lang="en-US" dirty="0" smtClean="0"/>
              <a:t>Dividing by 0 causes an error when your program runs.</a:t>
            </a:r>
          </a:p>
        </p:txBody>
      </p:sp>
    </p:spTree>
    <p:extLst>
      <p:ext uri="{BB962C8B-B14F-4D97-AF65-F5344CB8AC3E}">
        <p14:creationId xmlns:p14="http://schemas.microsoft.com/office/powerpoint/2010/main" val="11870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Integer remainder with </a:t>
            </a:r>
            <a:r>
              <a:rPr lang="en-US" smtClean="0">
                <a:latin typeface="Courier New" panose="02070309020205020404" pitchFamily="49" charset="0"/>
              </a:rPr>
              <a:t>%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290763" algn="l"/>
                <a:tab pos="4799013" algn="l"/>
              </a:tabLst>
            </a:pPr>
            <a:r>
              <a:rPr lang="en-US" sz="2000"/>
              <a:t>The </a:t>
            </a:r>
            <a:r>
              <a:rPr lang="en-US" sz="2000">
                <a:latin typeface="Courier New" panose="02070309020205020404" pitchFamily="49" charset="0"/>
              </a:rPr>
              <a:t>%</a:t>
            </a:r>
            <a:r>
              <a:rPr lang="en-US" sz="2000"/>
              <a:t> operator computes the remainder from integer division.</a:t>
            </a:r>
          </a:p>
          <a:p>
            <a:pPr lvl="1">
              <a:tabLst>
                <a:tab pos="2290763" algn="l"/>
                <a:tab pos="4799013" algn="l"/>
              </a:tabLst>
            </a:pPr>
            <a:r>
              <a:rPr lang="en-US" smtClean="0">
                <a:latin typeface="Courier New" panose="02070309020205020404" pitchFamily="49" charset="0"/>
              </a:rPr>
              <a:t>14 % 4</a:t>
            </a:r>
            <a:r>
              <a:rPr lang="en-US" smtClean="0"/>
              <a:t>	is  </a:t>
            </a:r>
            <a:r>
              <a:rPr lang="en-US" smtClean="0">
                <a:latin typeface="Courier New" panose="02070309020205020404" pitchFamily="49" charset="0"/>
              </a:rPr>
              <a:t>2</a:t>
            </a:r>
          </a:p>
          <a:p>
            <a:pPr lvl="1">
              <a:tabLst>
                <a:tab pos="2290763" algn="l"/>
                <a:tab pos="4799013" algn="l"/>
              </a:tabLst>
            </a:pPr>
            <a:r>
              <a:rPr lang="en-US" smtClean="0">
                <a:latin typeface="Courier New" panose="02070309020205020404" pitchFamily="49" charset="0"/>
              </a:rPr>
              <a:t>218 % 5</a:t>
            </a:r>
            <a:r>
              <a:rPr lang="en-US" smtClean="0"/>
              <a:t>	is  </a:t>
            </a:r>
            <a:r>
              <a:rPr lang="en-US" smtClean="0">
                <a:latin typeface="Courier New" panose="02070309020205020404" pitchFamily="49" charset="0"/>
              </a:rPr>
              <a:t>3</a:t>
            </a:r>
            <a:r>
              <a:rPr lang="en-US" sz="700">
                <a:latin typeface="Courier New" panose="02070309020205020404" pitchFamily="49" charset="0"/>
              </a:rPr>
              <a:t/>
            </a:r>
            <a:br>
              <a:rPr lang="en-US" sz="700">
                <a:latin typeface="Courier New" panose="02070309020205020404" pitchFamily="49" charset="0"/>
              </a:rPr>
            </a:br>
            <a:r>
              <a:rPr lang="en-US" sz="700">
                <a:latin typeface="Courier New" panose="02070309020205020404" pitchFamily="49" charset="0"/>
              </a:rPr>
              <a:t> </a:t>
            </a:r>
            <a:br>
              <a:rPr lang="en-US" sz="7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</a:t>
            </a:r>
            <a:r>
              <a:rPr lang="en-US" sz="1800" u="sng">
                <a:latin typeface="Courier New" panose="02070309020205020404" pitchFamily="49" charset="0"/>
              </a:rPr>
              <a:t>   3</a:t>
            </a:r>
            <a:r>
              <a:rPr lang="en-US" sz="1800">
                <a:latin typeface="Courier New" panose="02070309020205020404" pitchFamily="49" charset="0"/>
              </a:rPr>
              <a:t>                </a:t>
            </a:r>
            <a:r>
              <a:rPr lang="en-US" sz="1800" u="sng">
                <a:latin typeface="Courier New" panose="02070309020205020404" pitchFamily="49" charset="0"/>
              </a:rPr>
              <a:t>   43</a:t>
            </a:r>
            <a:br>
              <a:rPr lang="en-US" sz="1800" u="sng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4 ) 14              5 ) 218</a:t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</a:t>
            </a:r>
            <a:r>
              <a:rPr lang="en-US" sz="1800" u="sng">
                <a:latin typeface="Courier New" panose="02070309020205020404" pitchFamily="49" charset="0"/>
              </a:rPr>
              <a:t>12</a:t>
            </a:r>
            <a:r>
              <a:rPr lang="en-US" sz="1800">
                <a:latin typeface="Courier New" panose="02070309020205020404" pitchFamily="49" charset="0"/>
              </a:rPr>
              <a:t>                  </a:t>
            </a:r>
            <a:r>
              <a:rPr lang="en-US" sz="1800" u="sng">
                <a:latin typeface="Courier New" panose="02070309020205020404" pitchFamily="49" charset="0"/>
              </a:rPr>
              <a:t>20</a:t>
            </a:r>
            <a:r>
              <a:rPr lang="en-US" sz="1800">
                <a:latin typeface="Courier New" panose="02070309020205020404" pitchFamily="49" charset="0"/>
              </a:rPr>
              <a:t/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</a:t>
            </a:r>
            <a:r>
              <a:rPr lang="en-US" sz="1800" b="1">
                <a:latin typeface="Courier New" panose="02070309020205020404" pitchFamily="49" charset="0"/>
              </a:rPr>
              <a:t>2</a:t>
            </a:r>
            <a:r>
              <a:rPr lang="en-US" sz="1800">
                <a:latin typeface="Courier New" panose="02070309020205020404" pitchFamily="49" charset="0"/>
              </a:rPr>
              <a:t>                   18</a:t>
            </a:r>
            <a:br>
              <a:rPr lang="en-US" sz="1800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                    </a:t>
            </a:r>
            <a:r>
              <a:rPr lang="en-US" sz="1800" u="sng">
                <a:latin typeface="Courier New" panose="02070309020205020404" pitchFamily="49" charset="0"/>
              </a:rPr>
              <a:t>15</a:t>
            </a:r>
            <a:br>
              <a:rPr lang="en-US" sz="1800" u="sng">
                <a:latin typeface="Courier New" panose="02070309020205020404" pitchFamily="49" charset="0"/>
              </a:rPr>
            </a:br>
            <a:r>
              <a:rPr lang="en-US" sz="1800">
                <a:latin typeface="Courier New" panose="02070309020205020404" pitchFamily="49" charset="0"/>
              </a:rPr>
              <a:t>                             </a:t>
            </a:r>
            <a:r>
              <a:rPr lang="en-US" sz="1800" b="1">
                <a:latin typeface="Courier New" panose="02070309020205020404" pitchFamily="49" charset="0"/>
              </a:rPr>
              <a:t>3</a:t>
            </a:r>
          </a:p>
          <a:p>
            <a:pPr>
              <a:buNone/>
              <a:tabLst>
                <a:tab pos="2290763" algn="l"/>
                <a:tab pos="4799013" algn="l"/>
              </a:tabLst>
            </a:pPr>
            <a:endParaRPr lang="en-US" sz="800"/>
          </a:p>
          <a:p>
            <a:pPr>
              <a:buNone/>
              <a:tabLst>
                <a:tab pos="2290763" algn="l"/>
                <a:tab pos="4799013" algn="l"/>
              </a:tabLst>
            </a:pPr>
            <a:endParaRPr lang="en-US" sz="800"/>
          </a:p>
          <a:p>
            <a:pPr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Applications of </a:t>
            </a:r>
            <a:r>
              <a:rPr lang="en-US" smtClean="0">
                <a:latin typeface="Courier New" panose="02070309020205020404" pitchFamily="49" charset="0"/>
              </a:rPr>
              <a:t>%</a:t>
            </a:r>
            <a:r>
              <a:rPr lang="en-US" smtClean="0"/>
              <a:t> operator: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Obtain last digit of a number:</a:t>
            </a:r>
            <a:r>
              <a:rPr lang="en-US" i="1" smtClean="0"/>
              <a:t>	</a:t>
            </a:r>
            <a:r>
              <a:rPr lang="en-US" smtClean="0">
                <a:latin typeface="Courier New" panose="02070309020205020404" pitchFamily="49" charset="0"/>
              </a:rPr>
              <a:t>230857 % 10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7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Obtain last 4 digits:	</a:t>
            </a:r>
            <a:r>
              <a:rPr lang="en-US" smtClean="0">
                <a:latin typeface="Courier New" panose="02070309020205020404" pitchFamily="49" charset="0"/>
              </a:rPr>
              <a:t>658236489 % 10000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6489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smtClean="0"/>
              <a:t>See whether a number is odd:	</a:t>
            </a:r>
            <a:r>
              <a:rPr lang="en-US" smtClean="0">
                <a:latin typeface="Courier New" panose="02070309020205020404" pitchFamily="49" charset="0"/>
              </a:rPr>
              <a:t>7 % 2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1</a:t>
            </a:r>
            <a:r>
              <a:rPr lang="en-US" smtClean="0"/>
              <a:t>,  </a:t>
            </a:r>
            <a:r>
              <a:rPr lang="en-US" smtClean="0">
                <a:latin typeface="Courier New" panose="02070309020205020404" pitchFamily="49" charset="0"/>
              </a:rPr>
              <a:t>42 % 2</a:t>
            </a:r>
            <a:r>
              <a:rPr lang="en-US" smtClean="0"/>
              <a:t> is </a:t>
            </a:r>
            <a:r>
              <a:rPr lang="en-US" smtClean="0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420869" name="Text Box 5"/>
          <p:cNvSpPr txBox="1">
            <a:spLocks noChangeArrowheads="1"/>
          </p:cNvSpPr>
          <p:nvPr/>
        </p:nvSpPr>
        <p:spPr bwMode="auto">
          <a:xfrm>
            <a:off x="7620000" y="2006600"/>
            <a:ext cx="28194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/>
              <a:t>What is the result?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45 % 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2 %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8 % 20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11 % 0</a:t>
            </a:r>
          </a:p>
        </p:txBody>
      </p:sp>
    </p:spTree>
    <p:extLst>
      <p:ext uri="{BB962C8B-B14F-4D97-AF65-F5344CB8AC3E}">
        <p14:creationId xmlns:p14="http://schemas.microsoft.com/office/powerpoint/2010/main" val="1796224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2550825" y="3768849"/>
            <a:ext cx="1106487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167444" y="3555225"/>
            <a:ext cx="936625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140457" y="3118374"/>
            <a:ext cx="9906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Precedence</a:t>
            </a:r>
          </a:p>
        </p:txBody>
      </p:sp>
      <p:sp>
        <p:nvSpPr>
          <p:cNvPr id="4229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tabLst>
                <a:tab pos="3657600" algn="l"/>
              </a:tabLst>
            </a:pPr>
            <a:r>
              <a:rPr lang="en-US" b="1" dirty="0" smtClean="0"/>
              <a:t>precedence</a:t>
            </a:r>
            <a:r>
              <a:rPr lang="en-US" dirty="0" smtClean="0"/>
              <a:t>: Order in which operators are evaluated.</a:t>
            </a:r>
            <a:endParaRPr lang="en-US" sz="900" dirty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Generally operators evaluate left-to-right.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1 - 2 - 3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(1 - 2) - 3</a:t>
            </a:r>
            <a:r>
              <a:rPr lang="en-US" dirty="0" smtClean="0"/>
              <a:t>  which is  </a:t>
            </a:r>
            <a:r>
              <a:rPr lang="en-US" dirty="0" smtClean="0">
                <a:latin typeface="Courier New" panose="02070309020205020404" pitchFamily="49" charset="0"/>
              </a:rPr>
              <a:t>-4</a:t>
            </a:r>
            <a:endParaRPr lang="en-US" dirty="0" smtClean="0"/>
          </a:p>
          <a:p>
            <a:pPr lvl="1">
              <a:tabLst>
                <a:tab pos="3657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tabLst>
                <a:tab pos="3657600" algn="l"/>
              </a:tabLst>
            </a:pPr>
            <a:r>
              <a:rPr lang="en-US" dirty="0" smtClean="0"/>
              <a:t>But </a:t>
            </a:r>
            <a:r>
              <a:rPr lang="en-US" dirty="0" smtClean="0">
                <a:latin typeface="Courier New" panose="02070309020205020404" pitchFamily="49" charset="0"/>
              </a:rPr>
              <a:t>*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/</a:t>
            </a:r>
            <a:r>
              <a:rPr lang="en-US" dirty="0" smtClean="0"/>
              <a:t>  // </a:t>
            </a:r>
            <a:r>
              <a:rPr lang="en-US" dirty="0" smtClean="0">
                <a:latin typeface="Courier New" panose="02070309020205020404" pitchFamily="49" charset="0"/>
              </a:rPr>
              <a:t>%</a:t>
            </a:r>
            <a:r>
              <a:rPr lang="en-US" dirty="0" smtClean="0"/>
              <a:t> have a higher level of precedence than </a:t>
            </a:r>
            <a:r>
              <a:rPr lang="en-US" dirty="0" smtClean="0">
                <a:latin typeface="Courier New" panose="02070309020205020404" pitchFamily="49" charset="0"/>
              </a:rPr>
              <a:t>+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dirty="0" smtClean="0">
                <a:latin typeface="Courier New" panose="02070309020205020404" pitchFamily="49" charset="0"/>
              </a:rPr>
              <a:t>1 + </a:t>
            </a:r>
            <a:r>
              <a:rPr lang="en-US" b="1" dirty="0" smtClean="0">
                <a:latin typeface="Courier New" panose="02070309020205020404" pitchFamily="49" charset="0"/>
              </a:rPr>
              <a:t>3 * 4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13</a:t>
            </a: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sz="800" dirty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6 + </a:t>
            </a:r>
            <a:r>
              <a:rPr lang="en-US" b="1" dirty="0" smtClean="0">
                <a:latin typeface="Courier New" panose="02070309020205020404" pitchFamily="49" charset="0"/>
              </a:rPr>
              <a:t>8 // 2</a:t>
            </a:r>
            <a:r>
              <a:rPr lang="en-US" dirty="0" smtClean="0">
                <a:latin typeface="Courier New" panose="02070309020205020404" pitchFamily="49" charset="0"/>
              </a:rPr>
              <a:t> * 3</a:t>
            </a: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6 +   </a:t>
            </a:r>
            <a:r>
              <a:rPr lang="en-US" b="1" dirty="0" smtClean="0">
                <a:latin typeface="Courier New" panose="02070309020205020404" pitchFamily="49" charset="0"/>
              </a:rPr>
              <a:t>4   * 3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6 +     12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18</a:t>
            </a:r>
          </a:p>
          <a:p>
            <a:pPr lvl="1">
              <a:lnSpc>
                <a:spcPct val="70000"/>
              </a:lnSpc>
              <a:tabLst>
                <a:tab pos="3657600" algn="l"/>
              </a:tabLst>
            </a:pPr>
            <a:endParaRPr lang="en-US" dirty="0" smtClean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Parentheses can force a certain order of evaluation: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(1 + 3) * 4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16</a:t>
            </a:r>
            <a:endParaRPr lang="en-US" dirty="0" smtClean="0"/>
          </a:p>
          <a:p>
            <a:pPr lvl="1">
              <a:buNone/>
              <a:tabLst>
                <a:tab pos="3657600" algn="l"/>
              </a:tabLst>
            </a:pPr>
            <a:endParaRPr lang="en-US" sz="800" dirty="0"/>
          </a:p>
          <a:p>
            <a:pPr lvl="1">
              <a:lnSpc>
                <a:spcPct val="110000"/>
              </a:lnSpc>
              <a:tabLst>
                <a:tab pos="3657600" algn="l"/>
              </a:tabLst>
            </a:pPr>
            <a:r>
              <a:rPr lang="en-US" dirty="0" smtClean="0"/>
              <a:t>Spacing does not affect order of evaluation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1+3 * 4-2</a:t>
            </a:r>
            <a:r>
              <a:rPr lang="en-US" dirty="0" smtClean="0"/>
              <a:t>	is </a:t>
            </a:r>
            <a:r>
              <a:rPr lang="en-US" dirty="0" smtClean="0">
                <a:latin typeface="Courier New" panose="02070309020205020404" pitchFamily="49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699075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29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29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2134</Words>
  <Application>Microsoft Office PowerPoint</Application>
  <PresentationFormat>Widescreen</PresentationFormat>
  <Paragraphs>827</Paragraphs>
  <Slides>51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3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Building Python Programs</vt:lpstr>
      <vt:lpstr>Data and expressions</vt:lpstr>
      <vt:lpstr>Data types</vt:lpstr>
      <vt:lpstr>Python's number types</vt:lpstr>
      <vt:lpstr>Expressions</vt:lpstr>
      <vt:lpstr>Arithmetic operators</vt:lpstr>
      <vt:lpstr>Integer division with //</vt:lpstr>
      <vt:lpstr>Integer remainder with %</vt:lpstr>
      <vt:lpstr>Precedence</vt:lpstr>
      <vt:lpstr>Precedence examples</vt:lpstr>
      <vt:lpstr>Precedence questions</vt:lpstr>
      <vt:lpstr>Variables</vt:lpstr>
      <vt:lpstr>Receipt example</vt:lpstr>
      <vt:lpstr>Variables</vt:lpstr>
      <vt:lpstr>Declaration and assignment</vt:lpstr>
      <vt:lpstr>Using variables</vt:lpstr>
      <vt:lpstr>Assignment and algebra</vt:lpstr>
      <vt:lpstr>Receipt question</vt:lpstr>
      <vt:lpstr>Printing a variable's value</vt:lpstr>
      <vt:lpstr>Receipt answer</vt:lpstr>
      <vt:lpstr>for loops</vt:lpstr>
      <vt:lpstr>Getting rid of repetition</vt:lpstr>
      <vt:lpstr>Repetition with for loops</vt:lpstr>
      <vt:lpstr>for loop syntax</vt:lpstr>
      <vt:lpstr>Control structures</vt:lpstr>
      <vt:lpstr>Repetition over a range</vt:lpstr>
      <vt:lpstr>Loop walkthrough</vt:lpstr>
      <vt:lpstr>Multi-line loop body</vt:lpstr>
      <vt:lpstr>Expressions for counter</vt:lpstr>
      <vt:lpstr>Rocket Exercise</vt:lpstr>
      <vt:lpstr>print (' ', end='')</vt:lpstr>
      <vt:lpstr>Changing step size</vt:lpstr>
      <vt:lpstr>Exercise</vt:lpstr>
      <vt:lpstr>Constants</vt:lpstr>
      <vt:lpstr>Constants and figures</vt:lpstr>
      <vt:lpstr>Constant tables</vt:lpstr>
      <vt:lpstr>Constant tables question</vt:lpstr>
      <vt:lpstr>Drawing complex figures</vt:lpstr>
      <vt:lpstr>Development strategy</vt:lpstr>
      <vt:lpstr>1. Pseudo-code</vt:lpstr>
      <vt:lpstr>Pseudo-code algorithm</vt:lpstr>
      <vt:lpstr>Functions from pseudocode</vt:lpstr>
      <vt:lpstr>2. Tables</vt:lpstr>
      <vt:lpstr>3. Writing the code</vt:lpstr>
      <vt:lpstr>Partial solution</vt:lpstr>
      <vt:lpstr>Scaling the mirror</vt:lpstr>
      <vt:lpstr>Complex figure w/ constant</vt:lpstr>
      <vt:lpstr>Loop tables and constant</vt:lpstr>
      <vt:lpstr>Partial solution</vt:lpstr>
      <vt:lpstr>Observations about constant</vt:lpstr>
      <vt:lpstr>Modify-and-assign operators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14</cp:revision>
  <dcterms:created xsi:type="dcterms:W3CDTF">2016-08-02T23:56:15Z</dcterms:created>
  <dcterms:modified xsi:type="dcterms:W3CDTF">2018-09-29T09:05:33Z</dcterms:modified>
</cp:coreProperties>
</file>