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60" r:id="rId3"/>
    <p:sldId id="262" r:id="rId4"/>
    <p:sldId id="261" r:id="rId5"/>
    <p:sldId id="263" r:id="rId6"/>
    <p:sldId id="264" r:id="rId7"/>
    <p:sldId id="266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4" r:id="rId17"/>
    <p:sldId id="280" r:id="rId18"/>
    <p:sldId id="281" r:id="rId19"/>
    <p:sldId id="282" r:id="rId20"/>
    <p:sldId id="283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269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4301-ADEE-4A3D-82BD-3D2872510AD6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7E67D-C974-4BB7-B066-457632414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B2B454A-1855-4429-861B-425A4B2244A4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8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3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D2D98B-4F4D-43C3-9627-CBBE7069C13E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07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14C9B7-FB26-44C2-919D-D0C5DCE9B54C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0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8435" name="Text Box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6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594100" y="7981950"/>
            <a:ext cx="27495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62" tIns="42131" rIns="84262" bIns="42131" anchor="b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7CD56E72-63A2-4C97-8107-5D0E43B4DC7C}" type="slidenum">
              <a:rPr kumimoji="0" lang="en-US" sz="11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10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57275" y="630238"/>
            <a:ext cx="4229100" cy="315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62" tIns="42131" rIns="84262" bIns="42131" anchor="ctr"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463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1800">
              <a:latin typeface="Verdana" panose="020B0604030504040204" pitchFamily="34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/>
          </p:nvPr>
        </p:nvSpPr>
        <p:spPr>
          <a:xfrm>
            <a:off x="846138" y="3990975"/>
            <a:ext cx="4649787" cy="3781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819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F06C9-70C9-4394-A4D9-C83C6C880805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93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0243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4D1651-3017-4B7D-9B87-C9656CDD92A8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8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331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C83A7-4423-4CD0-9A03-45F754CB4F4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9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638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ABB84D-E486-4F42-8555-7DD74A2687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63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12B1-DB50-4844-876C-38534FD311C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15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72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9/29/2018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5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8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8FF6-8AC1-4F9C-B12D-BD39AAFD4204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70D62-F614-407F-B9AD-7962E841F7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939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nford.edu/~pgbovine/what-is-computer-scienc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</a:t>
            </a:r>
            <a:r>
              <a:rPr lang="en-US" sz="3600" dirty="0" smtClean="0"/>
              <a:t>1: Introduction to Python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266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/>
              <a:t>Strings</a:t>
            </a:r>
            <a:endParaRPr lang="en-US" sz="4000"/>
          </a:p>
        </p:txBody>
      </p:sp>
      <p:sp>
        <p:nvSpPr>
          <p:cNvPr id="35533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8200" y="1337912"/>
            <a:ext cx="10515600" cy="483905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b="1" dirty="0" smtClean="0"/>
              <a:t>string</a:t>
            </a:r>
            <a:r>
              <a:rPr lang="en-GB" dirty="0" smtClean="0"/>
              <a:t>: A sequence of characters to be printed.</a:t>
            </a:r>
          </a:p>
          <a:p>
            <a:pPr lvl="1" eaLnBrk="1" hangingPunct="1"/>
            <a:r>
              <a:rPr lang="en-GB" dirty="0" smtClean="0"/>
              <a:t>Starts and ends with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quote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 or a ' quote ' character.</a:t>
            </a:r>
          </a:p>
          <a:p>
            <a:pPr lvl="2"/>
            <a:r>
              <a:rPr lang="en-GB" dirty="0" smtClean="0"/>
              <a:t>The quotes do not appear in the output.</a:t>
            </a:r>
          </a:p>
          <a:p>
            <a:pPr lvl="1" eaLnBrk="1" hangingPunct="1"/>
            <a:endParaRPr lang="en-GB" sz="800" dirty="0"/>
          </a:p>
          <a:p>
            <a:pPr lvl="1" eaLnBrk="1" hangingPunct="1"/>
            <a:r>
              <a:rPr lang="en-GB" dirty="0" smtClean="0"/>
              <a:t>Examples:</a:t>
            </a:r>
            <a:br>
              <a:rPr lang="en-GB" dirty="0" smtClean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dirty="0" smtClean="0">
                <a:latin typeface="Courier New" panose="02070309020205020404" pitchFamily="49" charset="0"/>
              </a:rPr>
              <a:t>"hello"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"This is a string.  It's very long!"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'Here is "another" with quotes in'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"""I can span multiple lines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because I'm surrounded by 3 quotes"""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Strings surrounded by " " or ' ' may not span multiple lines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" " may not contain a </a:t>
            </a:r>
            <a:r>
              <a:rPr lang="en-GB" dirty="0" smtClean="0">
                <a:latin typeface="Courier New" panose="02070309020205020404" pitchFamily="49" charset="0"/>
              </a:rPr>
              <a:t>"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18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</a:t>
            </a: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."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GB" sz="1800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dirty="0" smtClean="0"/>
              <a:t>Strings surrounded by ' ' may not contain a </a:t>
            </a:r>
            <a:r>
              <a:rPr lang="en-GB" dirty="0" smtClean="0">
                <a:latin typeface="Courier New" panose="02070309020205020404" pitchFamily="49" charset="0"/>
              </a:rPr>
              <a:t>'</a:t>
            </a:r>
            <a:r>
              <a:rPr lang="en-GB" dirty="0" smtClean="0"/>
              <a:t> character.</a:t>
            </a:r>
            <a:br>
              <a:rPr lang="en-GB" dirty="0" smtClean="0"/>
            </a:b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'This is not a 'legal' String either.'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602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 \'   </a:t>
            </a:r>
            <a:r>
              <a:rPr lang="en-GB" dirty="0"/>
              <a:t>quotation mark </a:t>
            </a:r>
            <a:r>
              <a:rPr lang="en-GB" dirty="0" smtClean="0"/>
              <a:t>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45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21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73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This quote is from 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Irish poet Oscar Wilde: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"</a:t>
            </a:r>
            <a:r>
              <a:rPr lang="en-US" sz="1800" dirty="0">
                <a:latin typeface="Courier New" panose="02070309020205020404" pitchFamily="49" charset="0"/>
              </a:rPr>
              <a:t>Music makes one feel so romantic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- at least it always gets on one's nerves –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which is the same thing nowadays.</a:t>
            </a:r>
            <a:r>
              <a:rPr lang="en-GB" sz="1800" dirty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6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What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'' is not the same as "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02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This quote is from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Irish poet Oscar Wilde:</a:t>
            </a:r>
            <a:r>
              <a:rPr lang="ja-JP" altLang="en-US" sz="1600" dirty="0">
                <a:latin typeface="Courier New" panose="02070309020205020404" pitchFamily="49" charset="0"/>
              </a:rPr>
              <a:t>”</a:t>
            </a:r>
            <a:r>
              <a:rPr lang="en-US" altLang="ja-JP" sz="1600" dirty="0" smtClean="0">
                <a:latin typeface="Courier New" panose="02070309020205020404" pitchFamily="49" charset="0"/>
              </a:rPr>
              <a:t>)</a:t>
            </a:r>
            <a:endParaRPr lang="en-US" altLang="ja-JP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print("\"</a:t>
            </a:r>
            <a:r>
              <a:rPr lang="en-US" sz="1600" dirty="0">
                <a:latin typeface="Courier New" panose="02070309020205020404" pitchFamily="49" charset="0"/>
              </a:rPr>
              <a:t>Music makes one feel so romantic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print("- </a:t>
            </a:r>
            <a:r>
              <a:rPr lang="en-US" sz="1600" dirty="0">
                <a:latin typeface="Courier New" panose="02070309020205020404" pitchFamily="49" charset="0"/>
              </a:rPr>
              <a:t>at least it always gets on one's nerves </a:t>
            </a:r>
            <a:r>
              <a:rPr lang="en-US" sz="1600" dirty="0" smtClean="0">
                <a:latin typeface="Courier New" panose="02070309020205020404" pitchFamily="49" charset="0"/>
              </a:rPr>
              <a:t>-")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which is the same thing nowadays</a:t>
            </a:r>
            <a:r>
              <a:rPr lang="en-US" sz="1600" dirty="0" smtClean="0">
                <a:latin typeface="Courier New" panose="02070309020205020404" pitchFamily="49" charset="0"/>
              </a:rPr>
              <a:t>.\"")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 to generate the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 \"quoted\" String is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'much' better if you learn</a:t>
            </a:r>
            <a:r>
              <a:rPr lang="en-GB" sz="1700" dirty="0" smtClean="0">
                <a:latin typeface="Courier New" panose="02070309020205020404" pitchFamily="49" charset="0"/>
              </a:rPr>
              <a:t>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the rules of \"escape sequences</a:t>
            </a:r>
            <a:r>
              <a:rPr lang="en-GB" sz="1700" dirty="0" smtClean="0">
                <a:latin typeface="Courier New" panose="02070309020205020404" pitchFamily="49" charset="0"/>
              </a:rPr>
              <a:t>.\"")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Also, \"\" represents an empty String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</a:t>
            </a:r>
            <a:r>
              <a:rPr lang="en-GB" sz="1700" dirty="0">
                <a:latin typeface="Courier New" panose="02070309020205020404" pitchFamily="49" charset="0"/>
              </a:rPr>
              <a:t>Don't forget: use \\\" instead of \" </a:t>
            </a:r>
            <a:r>
              <a:rPr lang="en-GB" sz="1700" dirty="0" smtClean="0">
                <a:latin typeface="Courier New" panose="02070309020205020404" pitchFamily="49" charset="0"/>
              </a:rPr>
              <a:t>!")</a:t>
            </a:r>
            <a:endParaRPr lang="en-GB" sz="1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print("'' </a:t>
            </a:r>
            <a:r>
              <a:rPr lang="en-GB" sz="1700" dirty="0">
                <a:latin typeface="Courier New" panose="02070309020205020404" pitchFamily="49" charset="0"/>
              </a:rPr>
              <a:t>is not the same as </a:t>
            </a:r>
            <a:r>
              <a:rPr lang="en-GB" sz="1700" dirty="0" smtClean="0">
                <a:latin typeface="Courier New" panose="02070309020205020404" pitchFamily="49" charset="0"/>
              </a:rPr>
              <a:t>\"")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689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Creating a Python Program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0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1848416"/>
            <a:ext cx="8990476" cy="4165079"/>
          </a:xfrm>
        </p:spPr>
      </p:pic>
    </p:spTree>
    <p:extLst>
      <p:ext uri="{BB962C8B-B14F-4D97-AF65-F5344CB8AC3E}">
        <p14:creationId xmlns:p14="http://schemas.microsoft.com/office/powerpoint/2010/main" val="216674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063" y="1459576"/>
            <a:ext cx="8990476" cy="2451947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4230103"/>
            <a:ext cx="8977777" cy="247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89" y="3860771"/>
            <a:ext cx="474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Run -&gt; Run Module is selected: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</a:t>
            </a:r>
            <a:endParaRPr 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b="1" dirty="0" smtClean="0"/>
              <a:t>comment</a:t>
            </a:r>
            <a:r>
              <a:rPr lang="en-GB" dirty="0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dirty="0" smtClean="0"/>
              <a:t>Comments are not executed when your program runs.</a:t>
            </a:r>
          </a:p>
          <a:p>
            <a:pPr lvl="1" eaLnBrk="1" hangingPunct="1"/>
            <a:endParaRPr lang="en-GB" sz="800" dirty="0"/>
          </a:p>
          <a:p>
            <a:pPr eaLnBrk="1" hangingPunct="1"/>
            <a:r>
              <a:rPr lang="en-GB" dirty="0" smtClean="0"/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sz="2000" dirty="0"/>
              <a:t>	</a:t>
            </a:r>
            <a:r>
              <a:rPr lang="en-GB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/>
              <a:t>comment </a:t>
            </a:r>
            <a:r>
              <a:rPr lang="en-GB" sz="2000" b="1" dirty="0" smtClean="0"/>
              <a:t>text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i="1" dirty="0"/>
              <a:t>	</a:t>
            </a:r>
            <a:r>
              <a:rPr lang="en-GB" sz="800" dirty="0"/>
              <a:t>	</a:t>
            </a:r>
          </a:p>
          <a:p>
            <a:pPr eaLnBrk="1" hangingPunct="1"/>
            <a:r>
              <a:rPr lang="en-GB" dirty="0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one-line comment.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sz="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very long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multi-line comment. </a:t>
            </a:r>
          </a:p>
        </p:txBody>
      </p:sp>
    </p:spTree>
    <p:extLst>
      <p:ext uri="{BB962C8B-B14F-4D97-AF65-F5344CB8AC3E}">
        <p14:creationId xmlns:p14="http://schemas.microsoft.com/office/powerpoint/2010/main" val="63667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CS is about PROCESS – describing how to accomplish tasks</a:t>
            </a:r>
          </a:p>
          <a:p>
            <a:pPr lvl="1"/>
            <a:r>
              <a:rPr lang="en-US" smtClean="0"/>
              <a:t>"efficiently implementing automated abstractions" (</a:t>
            </a:r>
            <a:r>
              <a:rPr lang="en-US" smtClean="0">
                <a:hlinkClick r:id="rId2"/>
              </a:rPr>
              <a:t>Philip Guo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Computers are a tool</a:t>
            </a:r>
          </a:p>
          <a:p>
            <a:pPr lvl="1"/>
            <a:r>
              <a:rPr lang="en-US" smtClean="0"/>
              <a:t>Currently the best implementation platform</a:t>
            </a:r>
          </a:p>
          <a:p>
            <a:pPr lvl="1"/>
            <a:r>
              <a:rPr lang="en-US" smtClean="0"/>
              <a:t>What kinds of problems can they solve?</a:t>
            </a:r>
          </a:p>
          <a:p>
            <a:pPr lvl="1"/>
            <a:r>
              <a:rPr lang="en-US" smtClean="0"/>
              <a:t>How can they be made faster, cheaper, more efficient…?</a:t>
            </a:r>
          </a:p>
          <a:p>
            <a:endParaRPr lang="en-US" smtClean="0"/>
          </a:p>
          <a:p>
            <a:r>
              <a:rPr lang="en-US" smtClean="0"/>
              <a:t>Science?</a:t>
            </a:r>
          </a:p>
          <a:p>
            <a:pPr lvl="1"/>
            <a:r>
              <a:rPr lang="en-US" smtClean="0"/>
              <a:t>More like engineering, art, magic…</a:t>
            </a:r>
          </a:p>
          <a:p>
            <a:pPr lvl="1"/>
            <a:r>
              <a:rPr lang="en-US" smtClean="0"/>
              <a:t>Hypothesis creation, testing, refinement important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smtClean="0"/>
              <a:t>CS is still a young field finding itself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80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 example</a:t>
            </a:r>
            <a:endParaRPr lang="en-US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Suzy Student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 err="1" smtClean="0">
                <a:solidFill>
                  <a:srgbClr val="006666"/>
                </a:solidFill>
                <a:latin typeface="Courier New" panose="02070309020205020404" pitchFamily="49" charset="0"/>
              </a:rPr>
              <a:t>CSc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110,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Fall 2019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Displays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lyrics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first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When I first got into magic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it was an underground phenomenon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second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Now everybody's like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pick a card, any card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64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functions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6672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Algorithms</a:t>
            </a:r>
            <a:endParaRPr lang="en-US" smtClean="0"/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algorithm</a:t>
            </a:r>
            <a:r>
              <a:rPr lang="en-GB" smtClean="0"/>
              <a:t>: A list of steps for solving a problem.</a:t>
            </a:r>
          </a:p>
          <a:p>
            <a:pPr>
              <a:spcBef>
                <a:spcPts val="150"/>
              </a:spcBef>
              <a:buNone/>
            </a:pPr>
            <a:endParaRPr lang="en-GB" sz="800"/>
          </a:p>
          <a:p>
            <a:pPr>
              <a:spcBef>
                <a:spcPts val="600"/>
              </a:spcBef>
            </a:pPr>
            <a:r>
              <a:rPr lang="en-GB" smtClean="0"/>
              <a:t>Example algorithm: "Bake sugar cookies"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Cream the butter and sugar.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Beat in the eggs.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Stir in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Place the cookies into the oven.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Allow the cookies to bake.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Spread frosting and sprinkles onto the cookies.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...</a:t>
            </a:r>
            <a:endParaRPr lang="en-US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57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algorithms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i="1" smtClean="0"/>
              <a:t>lack of structure</a:t>
            </a:r>
            <a:r>
              <a:rPr lang="en-US" smtClean="0"/>
              <a:t>: Many steps; tough to follow.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i="1" smtClean="0"/>
              <a:t>redundancy</a:t>
            </a:r>
            <a:r>
              <a:rPr lang="en-US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10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Structured algorithms</a:t>
            </a: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structured algorithm</a:t>
            </a:r>
            <a:r>
              <a:rPr lang="en-GB" smtClean="0"/>
              <a:t>: Split into coherent tasks.</a:t>
            </a:r>
          </a:p>
          <a:p>
            <a:pPr lvl="1">
              <a:buNone/>
            </a:pPr>
            <a:r>
              <a:rPr lang="en-GB" sz="1800" b="1" u="sng"/>
              <a:t>1</a:t>
            </a:r>
            <a:r>
              <a:rPr lang="en-GB" sz="1800" u="sng"/>
              <a:t>	Make the batter.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2</a:t>
            </a:r>
            <a:r>
              <a:rPr lang="en-GB" sz="18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3</a:t>
            </a:r>
            <a:r>
              <a:rPr lang="en-GB" sz="1800" u="sng"/>
              <a:t>	Decorate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Spread frosting and sprinkles onto the cookies.</a:t>
            </a: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redundancy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A well-structured algorithm can describe repeated tasks with less redundancy.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1</a:t>
            </a:r>
            <a:r>
              <a:rPr lang="en-GB" u="sng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  <a:endParaRPr lang="en-GB" sz="80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2a</a:t>
            </a:r>
            <a:r>
              <a:rPr lang="en-GB" u="sng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2b</a:t>
            </a:r>
            <a:r>
              <a:rPr lang="en-GB" u="sng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Repeat Step 2a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3</a:t>
            </a:r>
            <a:r>
              <a:rPr lang="en-GB" u="sng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946322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b="1" dirty="0" smtClean="0"/>
              <a:t>function</a:t>
            </a:r>
            <a:r>
              <a:rPr lang="en-GB" dirty="0" smtClean="0"/>
              <a:t>: A named group of statements.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denotes the </a:t>
            </a:r>
            <a:r>
              <a:rPr lang="en-GB" i="1" dirty="0" smtClean="0"/>
              <a:t>structure</a:t>
            </a:r>
            <a:r>
              <a:rPr lang="en-GB" dirty="0" smtClean="0"/>
              <a:t> of a program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eliminates </a:t>
            </a:r>
            <a:r>
              <a:rPr lang="en-GB" i="1" dirty="0" smtClean="0"/>
              <a:t>redundancy</a:t>
            </a:r>
            <a:r>
              <a:rPr lang="en-GB" dirty="0" smtClean="0"/>
              <a:t> by code reuse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GB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GB" b="1" dirty="0" smtClean="0"/>
              <a:t>procedural decomposition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dividing a problem into functions</a:t>
            </a:r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Writing a function is like adding </a:t>
            </a:r>
            <a:br>
              <a:rPr lang="en-GB" dirty="0" smtClean="0"/>
            </a:br>
            <a:r>
              <a:rPr lang="en-GB" dirty="0" smtClean="0"/>
              <a:t>a new command to Python.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467600" y="1928813"/>
            <a:ext cx="3048000" cy="4572000"/>
            <a:chOff x="3744" y="1344"/>
            <a:chExt cx="1920" cy="288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endParaRPr lang="en-US" sz="2000" b="1" dirty="0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A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B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C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355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4846584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This product causes cancer</a:t>
            </a:r>
            <a:r>
              <a:rPr lang="en-GB" sz="1900" dirty="0" smtClean="0">
                <a:latin typeface="Courier New" panose="02070309020205020404" pitchFamily="49" charset="0"/>
              </a:rPr>
              <a:t>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in lab rats and humans</a:t>
            </a:r>
            <a:r>
              <a:rPr lang="en-GB" sz="1900" dirty="0" smtClean="0">
                <a:latin typeface="Courier New" panose="02070309020205020404" pitchFamily="49" charset="0"/>
              </a:rPr>
              <a:t>.")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0283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function’s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#separate multiple words with underscores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2498917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Using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1. </a:t>
            </a:r>
            <a:r>
              <a:rPr lang="en-GB" b="1" dirty="0" smtClean="0"/>
              <a:t>Design </a:t>
            </a:r>
            <a:r>
              <a:rPr lang="en-GB" dirty="0" smtClean="0"/>
              <a:t>(think about) the algorithm.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Look at the structure, and which commands are repeated.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Decide what are the important overall tasks.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2. </a:t>
            </a:r>
            <a:r>
              <a:rPr lang="en-GB" b="1" dirty="0" smtClean="0"/>
              <a:t>Declare</a:t>
            </a:r>
            <a:r>
              <a:rPr lang="en-GB" dirty="0" smtClean="0"/>
              <a:t> (write down) the functions.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Arrange statements into groups and give each group a name.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3. </a:t>
            </a:r>
            <a:r>
              <a:rPr lang="en-GB" b="1" dirty="0" smtClean="0"/>
              <a:t>Call</a:t>
            </a:r>
            <a:r>
              <a:rPr lang="en-GB" dirty="0" smtClean="0"/>
              <a:t> (run) the function.</a:t>
            </a:r>
          </a:p>
          <a:p>
            <a:pPr marL="457200" lvl="1" indent="0">
              <a:lnSpc>
                <a:spcPct val="110000"/>
              </a:lnSpc>
              <a:buNone/>
              <a:tabLst>
                <a:tab pos="32004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57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take Computer Science?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like solving tricky problems</a:t>
            </a:r>
          </a:p>
          <a:p>
            <a:endParaRPr lang="en-US" dirty="0" smtClean="0"/>
          </a:p>
          <a:p>
            <a:r>
              <a:rPr lang="en-US" dirty="0" smtClean="0"/>
              <a:t>… like building things</a:t>
            </a:r>
          </a:p>
          <a:p>
            <a:endParaRPr lang="en-US" dirty="0" smtClean="0"/>
          </a:p>
          <a:p>
            <a:r>
              <a:rPr lang="en-US" dirty="0" smtClean="0"/>
              <a:t>… (will) work with large data sets</a:t>
            </a:r>
          </a:p>
          <a:p>
            <a:endParaRPr lang="en-US" dirty="0" smtClean="0"/>
          </a:p>
          <a:p>
            <a:r>
              <a:rPr lang="en-US" dirty="0" smtClean="0"/>
              <a:t>… are curious about how Facebook, Google, </a:t>
            </a:r>
            <a:r>
              <a:rPr lang="en-US" dirty="0" err="1" smtClean="0"/>
              <a:t>etc</a:t>
            </a:r>
            <a:r>
              <a:rPr lang="en-US" dirty="0" smtClean="0"/>
              <a:t>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 are shopping around for a major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795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with functions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lyrics to my </a:t>
            </a:r>
            <a:r>
              <a:rPr lang="en-GB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favorite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err="1" smtClean="0">
                <a:latin typeface="Courier New" panose="02070309020205020404" pitchFamily="49" charset="0"/>
              </a:rPr>
              <a:t>def</a:t>
            </a:r>
            <a:r>
              <a:rPr lang="en-GB" sz="1600" b="1" dirty="0" smtClean="0">
                <a:latin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</a:rPr>
              <a:t>rap</a:t>
            </a:r>
            <a:r>
              <a:rPr lang="en-GB" sz="1600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print("Now this is the story all about how")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</a:t>
            </a: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r>
              <a:rPr lang="en-GB" sz="16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Calling (running) the rap function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print()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Calling the rap function again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69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 calling functions</a:t>
            </a:r>
            <a:endParaRPr lang="en-US" dirty="0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</a:t>
            </a:r>
            <a:r>
              <a:rPr lang="en-GB" sz="1800" dirty="0">
                <a:latin typeface="Courier New" panose="02070309020205020404" pitchFamily="49" charset="0"/>
              </a:rPr>
              <a:t>This is message1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</a:rPr>
              <a:t>message2</a:t>
            </a:r>
            <a:r>
              <a:rPr lang="en-GB" sz="1800" dirty="0" smtClean="0">
                <a:latin typeface="Courier New" panose="02070309020205020404" pitchFamily="49" charset="0"/>
              </a:rPr>
              <a:t>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</a:t>
            </a:r>
            <a:r>
              <a:rPr lang="en-GB" sz="1800" dirty="0" smtClean="0">
                <a:latin typeface="Courier New" panose="02070309020205020404" pitchFamily="49" charset="0"/>
              </a:rPr>
              <a:t> print("</a:t>
            </a:r>
            <a:r>
              <a:rPr lang="en-GB" sz="1800" dirty="0">
                <a:latin typeface="Courier New" panose="02070309020205020404" pitchFamily="49" charset="0"/>
              </a:rPr>
              <a:t>This is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</a:t>
            </a:r>
            <a:r>
              <a:rPr lang="en-GB" sz="1800" b="1" dirty="0" smtClean="0">
                <a:latin typeface="Courier New" panose="02070309020205020404" pitchFamily="49" charset="0"/>
              </a:rPr>
              <a:t>message1()</a:t>
            </a:r>
            <a:endParaRPr lang="en-GB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dirty="0">
                <a:latin typeface="Courier New" panose="02070309020205020404" pitchFamily="49" charset="0"/>
              </a:rPr>
              <a:t>Done with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message1()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print("Done with everything.")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GB" dirty="0" smtClean="0"/>
              <a:t>Output: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main.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0369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a function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into that function,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back to the point where the function was called.</a:t>
            </a:r>
          </a:p>
          <a:p>
            <a:pPr>
              <a:spcBef>
                <a:spcPts val="450"/>
              </a:spcBef>
              <a:buNone/>
            </a:pPr>
            <a:endParaRPr lang="en-GB" sz="15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b="1" dirty="0" smtClean="0">
                <a:latin typeface="Courier New" panose="02070309020205020404" pitchFamily="49" charset="0"/>
              </a:rPr>
              <a:t>            message1()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</a:t>
            </a:r>
            <a:r>
              <a:rPr lang="en-GB" sz="1700" b="1" dirty="0" smtClean="0">
                <a:latin typeface="Courier New" panose="02070309020205020404" pitchFamily="49" charset="0"/>
              </a:rPr>
              <a:t>message2()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print("</a:t>
            </a:r>
            <a:r>
              <a:rPr lang="en-GB" sz="1700" dirty="0">
                <a:latin typeface="Courier New" panose="02070309020205020404" pitchFamily="49" charset="0"/>
              </a:rPr>
              <a:t>Done with main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</a:p>
          <a:p>
            <a:pPr>
              <a:spcBef>
                <a:spcPts val="450"/>
              </a:spcBef>
              <a:buNone/>
            </a:pPr>
            <a:endParaRPr lang="en-GB" sz="1700" dirty="0" smtClean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            ...</a:t>
            </a:r>
            <a:endParaRPr lang="en-GB" sz="1700" dirty="0"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4300" y="3244848"/>
            <a:ext cx="6667500" cy="501650"/>
            <a:chOff x="1416" y="2135"/>
            <a:chExt cx="4200" cy="316"/>
          </a:xfrm>
        </p:grpSpPr>
        <p:sp>
          <p:nvSpPr>
            <p:cNvPr id="2868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6" name="Line 5"/>
            <p:cNvSpPr>
              <a:spLocks noChangeShapeType="1"/>
            </p:cNvSpPr>
            <p:nvPr/>
          </p:nvSpPr>
          <p:spPr bwMode="auto">
            <a:xfrm flipV="1">
              <a:off x="1416" y="2197"/>
              <a:ext cx="984" cy="66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6"/>
            <p:cNvSpPr>
              <a:spLocks noChangeShapeType="1"/>
            </p:cNvSpPr>
            <p:nvPr/>
          </p:nvSpPr>
          <p:spPr bwMode="auto">
            <a:xfrm flipH="1" flipV="1">
              <a:off x="1416" y="2380"/>
              <a:ext cx="943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message2():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b="1" dirty="0">
                  <a:latin typeface="Courier New" panose="02070309020205020404" pitchFamily="49" charset="0"/>
                </a:rPr>
                <a:t>    message1</a:t>
              </a:r>
              <a:r>
                <a:rPr lang="en-GB" sz="1400" b="1" dirty="0" smtClean="0">
                  <a:latin typeface="Courier New" panose="02070309020205020404" pitchFamily="49" charset="0"/>
                </a:rPr>
                <a:t>()</a:t>
              </a:r>
              <a:endParaRPr lang="en-GB" sz="1400" b="1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Done with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823" cy="4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45175" y="4827590"/>
            <a:ext cx="4746625" cy="1376363"/>
            <a:chOff x="2626" y="3132"/>
            <a:chExt cx="2990" cy="867"/>
          </a:xfrm>
        </p:grpSpPr>
        <p:sp>
          <p:nvSpPr>
            <p:cNvPr id="28679" name="Text Box 12"/>
            <p:cNvSpPr txBox="1">
              <a:spLocks noChangeArrowheads="1"/>
            </p:cNvSpPr>
            <p:nvPr/>
          </p:nvSpPr>
          <p:spPr bwMode="auto">
            <a:xfrm>
              <a:off x="2626" y="3683"/>
              <a:ext cx="2990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0" name="Line 13"/>
            <p:cNvSpPr>
              <a:spLocks noChangeShapeType="1"/>
            </p:cNvSpPr>
            <p:nvPr/>
          </p:nvSpPr>
          <p:spPr bwMode="auto">
            <a:xfrm flipH="1">
              <a:off x="2760" y="3132"/>
              <a:ext cx="212" cy="577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V="1">
              <a:off x="2626" y="3161"/>
              <a:ext cx="134" cy="52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8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Control flow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729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691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 code should be placed outside a function. Instead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one exception is a call to your main function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3376245"/>
            <a:ext cx="10515600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everything.")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69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Only blank lines.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</p:spTree>
    <p:extLst>
      <p:ext uri="{BB962C8B-B14F-4D97-AF65-F5344CB8AC3E}">
        <p14:creationId xmlns:p14="http://schemas.microsoft.com/office/powerpoint/2010/main" val="42584650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17828612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296671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First 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Create an empty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2700738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63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Second version (structured, with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1677020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program</a:t>
            </a:r>
            <a:r>
              <a:rPr lang="en-GB" smtClean="0"/>
              <a:t>: A set of instructions</a:t>
            </a:r>
            <a:br>
              <a:rPr lang="en-GB" smtClean="0"/>
            </a:br>
            <a:r>
              <a:rPr lang="en-GB" smtClean="0"/>
              <a:t>to be carried out by a computer.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b="1" smtClean="0"/>
              <a:t>program execution</a:t>
            </a:r>
            <a:r>
              <a:rPr lang="en-GB" smtClean="0"/>
              <a:t>: The act of</a:t>
            </a:r>
            <a:br>
              <a:rPr lang="en-GB" smtClean="0"/>
            </a:br>
            <a:r>
              <a:rPr lang="en-GB" smtClean="0"/>
              <a:t>carrying out the instructions </a:t>
            </a:r>
            <a:br>
              <a:rPr lang="en-GB" smtClean="0"/>
            </a:br>
            <a:r>
              <a:rPr lang="en-GB" smtClean="0"/>
              <a:t>contained in a program.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smtClean="0"/>
          </a:p>
          <a:p>
            <a:pPr eaLnBrk="1" hangingPunct="1"/>
            <a:r>
              <a:rPr lang="en-GB" b="1" smtClean="0"/>
              <a:t>programming language</a:t>
            </a:r>
            <a:r>
              <a:rPr lang="en-GB" smtClean="0"/>
              <a:t>: A systematic set of rules used to describe computations in a format that is editable by humans.</a:t>
            </a:r>
          </a:p>
        </p:txBody>
      </p:sp>
      <p:pic>
        <p:nvPicPr>
          <p:cNvPr id="9220" name="Picture 5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8001000" y="15240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50526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7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redundancy 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3914266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redundancy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413928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methods 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15438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Keywords</a:t>
            </a:r>
            <a:endParaRPr lang="en-US" smtClean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 smtClean="0"/>
              <a:t>keyword</a:t>
            </a:r>
            <a:r>
              <a:rPr lang="en-GB" dirty="0" smtClean="0"/>
              <a:t>: An identifier that you cannot use because it already has a reserved meaning in Python.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sz="800" dirty="0"/>
          </a:p>
          <a:p>
            <a:pPr>
              <a:spcBef>
                <a:spcPts val="400"/>
              </a:spcBef>
              <a:buNone/>
            </a:pPr>
            <a:r>
              <a:rPr lang="en-GB" sz="1800" dirty="0">
                <a:latin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and 		del		from	 	not 		while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 	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		global 	or 		with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assert 	else 		if 		pass 		yield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break 		except 	import 	print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class 		exec 		in 		raise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continue 	finally 	is 		return </a:t>
            </a:r>
          </a:p>
          <a:p>
            <a:pPr>
              <a:spcBef>
                <a:spcPts val="4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		for 		lambda 	try </a:t>
            </a:r>
          </a:p>
          <a:p>
            <a:pPr>
              <a:spcBef>
                <a:spcPts val="400"/>
              </a:spcBef>
              <a:buNone/>
            </a:pPr>
            <a:endParaRPr lang="en-GB" sz="1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643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procedural languages</a:t>
            </a:r>
            <a:r>
              <a:rPr lang="en-US" sz="20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Pascal</a:t>
            </a:r>
            <a:r>
              <a:rPr lang="en-US" sz="18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</a:t>
            </a:r>
            <a:r>
              <a:rPr lang="en-US" sz="18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functional programming</a:t>
            </a:r>
            <a:r>
              <a:rPr lang="en-US" sz="20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Lisp</a:t>
            </a:r>
            <a:r>
              <a:rPr lang="en-US" sz="1800" dirty="0"/>
              <a:t> (1958) / </a:t>
            </a:r>
            <a:r>
              <a:rPr lang="en-US" sz="1800" b="1" dirty="0"/>
              <a:t>Scheme</a:t>
            </a:r>
            <a:r>
              <a:rPr lang="en-US" sz="1800" dirty="0"/>
              <a:t> (1975), </a:t>
            </a:r>
            <a:r>
              <a:rPr lang="en-US" sz="1800" b="1" dirty="0"/>
              <a:t>ML</a:t>
            </a:r>
            <a:r>
              <a:rPr lang="en-US" sz="1800" dirty="0"/>
              <a:t> (1973), </a:t>
            </a:r>
            <a:r>
              <a:rPr lang="en-US" sz="1800" b="1" dirty="0"/>
              <a:t>Haskell</a:t>
            </a:r>
            <a:r>
              <a:rPr lang="en-US" sz="18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sz="6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2000" i="1" dirty="0"/>
              <a:t>object-oriented languages</a:t>
            </a:r>
            <a:r>
              <a:rPr lang="en-US" sz="20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Smalltalk</a:t>
            </a:r>
            <a:r>
              <a:rPr lang="en-US" sz="18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/>
              <a:t>C++</a:t>
            </a:r>
            <a:r>
              <a:rPr lang="en-US" sz="18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/>
              <a:t>successful in industry; used to build major </a:t>
            </a:r>
            <a:r>
              <a:rPr lang="en-US" sz="1600" dirty="0" err="1"/>
              <a:t>OSes</a:t>
            </a:r>
            <a:r>
              <a:rPr lang="en-US" sz="1600" dirty="0"/>
              <a:t>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sz="1800" b="1" dirty="0" smtClean="0"/>
              <a:t>Python </a:t>
            </a:r>
            <a:r>
              <a:rPr lang="en-US" sz="1800" dirty="0" smtClean="0"/>
              <a:t>(1991):</a:t>
            </a:r>
            <a:r>
              <a:rPr lang="en-US" sz="1800" dirty="0"/>
              <a:t>	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sz="1600" dirty="0" smtClean="0"/>
              <a:t>The </a:t>
            </a:r>
            <a:r>
              <a:rPr lang="en-US" sz="1600" dirty="0"/>
              <a:t>language taught in this </a:t>
            </a:r>
            <a:r>
              <a:rPr lang="en-US" sz="1600" dirty="0" smtClean="0"/>
              <a:t>course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2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Python?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Relatively simple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Pre-written software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Widely used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8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Python program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Hello, world</a:t>
            </a:r>
            <a:r>
              <a:rPr lang="en-GB" sz="2000" dirty="0" smtClean="0">
                <a:latin typeface="Courier New" panose="02070309020205020404" pitchFamily="49" charset="0"/>
              </a:rPr>
              <a:t>!")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This program produces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sz="2000" dirty="0" smtClean="0">
                <a:latin typeface="Courier New" panose="02070309020205020404" pitchFamily="49" charset="0"/>
              </a:rPr>
              <a:t>print("</a:t>
            </a:r>
            <a:r>
              <a:rPr lang="en-GB" sz="2000" dirty="0">
                <a:latin typeface="Courier New" panose="02070309020205020404" pitchFamily="49" charset="0"/>
              </a:rPr>
              <a:t>four lines of output</a:t>
            </a:r>
            <a:r>
              <a:rPr lang="en-GB" sz="2000" dirty="0" smtClean="0">
                <a:latin typeface="Courier New" panose="02070309020205020404" pitchFamily="49" charset="0"/>
              </a:rPr>
              <a:t>")</a:t>
            </a: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endParaRPr lang="en-GB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sz="8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dirty="0" smtClean="0"/>
          </a:p>
          <a:p>
            <a:pPr eaLnBrk="1" hangingPunct="1">
              <a:lnSpc>
                <a:spcPct val="80000"/>
              </a:lnSpc>
            </a:pPr>
            <a:r>
              <a:rPr lang="en-GB" b="1" dirty="0" smtClean="0"/>
              <a:t>console</a:t>
            </a:r>
            <a:r>
              <a:rPr lang="en-GB" dirty="0" smtClean="0"/>
              <a:t>: Text box into which </a:t>
            </a:r>
            <a:br>
              <a:rPr lang="en-GB" dirty="0" smtClean="0"/>
            </a:br>
            <a:r>
              <a:rPr lang="en-GB" dirty="0" smtClean="0"/>
              <a:t>the program's output is printed.</a:t>
            </a:r>
            <a:endParaRPr lang="en-US" sz="2600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1975" y="3599849"/>
            <a:ext cx="3909537" cy="199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901961"/>
            <a:ext cx="8229600" cy="703262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Courier New" panose="02070309020205020404" pitchFamily="49" charset="0"/>
              </a:rPr>
              <a:t>print</a:t>
            </a:r>
            <a:endParaRPr lang="en-US" sz="4000" dirty="0">
              <a:latin typeface="Courier New" panose="02070309020205020404" pitchFamily="49" charset="0"/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dirty="0" smtClean="0"/>
              <a:t>A statement that prints a line of output on the console.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sz="2000" dirty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Two ways to use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print("</a:t>
            </a:r>
            <a:r>
              <a:rPr lang="en-GB" b="1" dirty="0" smtClean="0"/>
              <a:t>text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dirty="0" smtClean="0">
                <a:latin typeface="Courier New" panose="02070309020205020404" pitchFamily="49" charset="0"/>
              </a:rPr>
              <a:t>print()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GB" dirty="0" smtClean="0"/>
              <a:t>	Prints a blank line of output.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83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>
                <a:solidFill>
                  <a:schemeClr val="tx2"/>
                </a:solidFill>
              </a:rPr>
              <a:t>Strings and escape sequences</a:t>
            </a:r>
          </a:p>
        </p:txBody>
      </p:sp>
    </p:spTree>
    <p:extLst>
      <p:ext uri="{BB962C8B-B14F-4D97-AF65-F5344CB8AC3E}">
        <p14:creationId xmlns:p14="http://schemas.microsoft.com/office/powerpoint/2010/main" val="2065217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2215</Words>
  <Application>Microsoft Office PowerPoint</Application>
  <PresentationFormat>Widescreen</PresentationFormat>
  <Paragraphs>700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MS PGothic</vt:lpstr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Building Python Programs</vt:lpstr>
      <vt:lpstr>Computer Science</vt:lpstr>
      <vt:lpstr>Why should you take Computer Science?</vt:lpstr>
      <vt:lpstr>Programming</vt:lpstr>
      <vt:lpstr>Some modern languages</vt:lpstr>
      <vt:lpstr>Why Python?</vt:lpstr>
      <vt:lpstr>A Python program</vt:lpstr>
      <vt:lpstr>print</vt:lpstr>
      <vt:lpstr>PowerPoint Presentation</vt:lpstr>
      <vt:lpstr>Strings</vt:lpstr>
      <vt:lpstr>Escape sequences</vt:lpstr>
      <vt:lpstr>Questions</vt:lpstr>
      <vt:lpstr>Answers</vt:lpstr>
      <vt:lpstr>Questions</vt:lpstr>
      <vt:lpstr>Answers</vt:lpstr>
      <vt:lpstr>PowerPoint Presentation</vt:lpstr>
      <vt:lpstr>Creating a Python Program File</vt:lpstr>
      <vt:lpstr>Creating a Python Program File</vt:lpstr>
      <vt:lpstr>Comments</vt:lpstr>
      <vt:lpstr>Comments example</vt:lpstr>
      <vt:lpstr>functions</vt:lpstr>
      <vt:lpstr>Algorithms</vt:lpstr>
      <vt:lpstr>Problems with algorithms</vt:lpstr>
      <vt:lpstr>Structured algorithms</vt:lpstr>
      <vt:lpstr>Removing redundancy</vt:lpstr>
      <vt:lpstr>functions</vt:lpstr>
      <vt:lpstr>Declaring a function</vt:lpstr>
      <vt:lpstr>Calling a function</vt:lpstr>
      <vt:lpstr>Using functions</vt:lpstr>
      <vt:lpstr>Program with functions</vt:lpstr>
      <vt:lpstr>Functions calling functions</vt:lpstr>
      <vt:lpstr>Control flow</vt:lpstr>
      <vt:lpstr>Structure of a program</vt:lpstr>
      <vt:lpstr>When to use functions (besides main)</vt:lpstr>
      <vt:lpstr>Drawing complex figures with functions</vt:lpstr>
      <vt:lpstr>Functions question</vt:lpstr>
      <vt:lpstr>Development strategy</vt:lpstr>
      <vt:lpstr>Program version 1</vt:lpstr>
      <vt:lpstr>Development strategy 2</vt:lpstr>
      <vt:lpstr>Output structure</vt:lpstr>
      <vt:lpstr>Program version 2</vt:lpstr>
      <vt:lpstr>Development strategy 3</vt:lpstr>
      <vt:lpstr>Output redundancy</vt:lpstr>
      <vt:lpstr>Program version 3</vt:lpstr>
      <vt:lpstr>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25</cp:revision>
  <dcterms:created xsi:type="dcterms:W3CDTF">2016-08-01T21:05:20Z</dcterms:created>
  <dcterms:modified xsi:type="dcterms:W3CDTF">2018-09-29T09:05:13Z</dcterms:modified>
</cp:coreProperties>
</file>