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7"/>
  </p:notesMasterIdLst>
  <p:sldIdLst>
    <p:sldId id="257" r:id="rId2"/>
    <p:sldId id="260" r:id="rId3"/>
    <p:sldId id="262" r:id="rId4"/>
    <p:sldId id="261" r:id="rId5"/>
    <p:sldId id="263" r:id="rId6"/>
    <p:sldId id="264" r:id="rId7"/>
    <p:sldId id="266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84" r:id="rId17"/>
    <p:sldId id="280" r:id="rId18"/>
    <p:sldId id="281" r:id="rId19"/>
    <p:sldId id="282" r:id="rId20"/>
    <p:sldId id="283" r:id="rId21"/>
    <p:sldId id="285" r:id="rId22"/>
    <p:sldId id="286" r:id="rId23"/>
    <p:sldId id="287" r:id="rId24"/>
    <p:sldId id="288" r:id="rId25"/>
    <p:sldId id="289" r:id="rId26"/>
    <p:sldId id="290" r:id="rId27"/>
    <p:sldId id="291" r:id="rId28"/>
    <p:sldId id="292" r:id="rId29"/>
    <p:sldId id="293" r:id="rId30"/>
    <p:sldId id="294" r:id="rId31"/>
    <p:sldId id="295" r:id="rId32"/>
    <p:sldId id="296" r:id="rId33"/>
    <p:sldId id="297" r:id="rId34"/>
    <p:sldId id="298" r:id="rId35"/>
    <p:sldId id="299" r:id="rId36"/>
    <p:sldId id="300" r:id="rId37"/>
    <p:sldId id="301" r:id="rId38"/>
    <p:sldId id="302" r:id="rId39"/>
    <p:sldId id="303" r:id="rId40"/>
    <p:sldId id="304" r:id="rId41"/>
    <p:sldId id="305" r:id="rId42"/>
    <p:sldId id="306" r:id="rId43"/>
    <p:sldId id="307" r:id="rId44"/>
    <p:sldId id="308" r:id="rId45"/>
    <p:sldId id="269" r:id="rId4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3" d="100"/>
          <a:sy n="63" d="100"/>
        </p:scale>
        <p:origin x="74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782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604301-ADEE-4A3D-82BD-3D2872510AD6}" type="datetimeFigureOut">
              <a:rPr lang="en-US" smtClean="0"/>
              <a:t>9/29/2018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07E67D-C974-4BB7-B066-4576324142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2439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 txBox="1">
            <a:spLocks noGrp="1" noChangeArrowheads="1"/>
          </p:cNvSpPr>
          <p:nvPr/>
        </p:nvSpPr>
        <p:spPr bwMode="auto">
          <a:xfrm>
            <a:off x="3594100" y="7981950"/>
            <a:ext cx="2749550" cy="42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262" tIns="42131" rIns="84262" bIns="42131" anchor="b"/>
          <a:lstStyle>
            <a:lvl1pPr defTabSz="8429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8429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8429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8429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8429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8429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8429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8429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8429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</a:pPr>
            <a:fld id="{AB2B454A-1855-4429-861B-425A4B2244A4}" type="slidenum">
              <a:rPr kumimoji="0" lang="en-US" sz="1100">
                <a:latin typeface="Times New Roman" panose="02020603050405020304" pitchFamily="18" charset="0"/>
              </a:rPr>
              <a:pPr algn="r">
                <a:spcBef>
                  <a:spcPct val="0"/>
                </a:spcBef>
              </a:pPr>
              <a:t>8</a:t>
            </a:fld>
            <a:endParaRPr kumimoji="0" lang="en-US" sz="1100">
              <a:latin typeface="Times New Roman" panose="02020603050405020304" pitchFamily="18" charset="0"/>
            </a:endParaRPr>
          </a:p>
        </p:txBody>
      </p:sp>
      <p:sp>
        <p:nvSpPr>
          <p:cNvPr id="23555" name="Text Box 2"/>
          <p:cNvSpPr txBox="1">
            <a:spLocks noChangeArrowheads="1"/>
          </p:cNvSpPr>
          <p:nvPr/>
        </p:nvSpPr>
        <p:spPr bwMode="auto">
          <a:xfrm>
            <a:off x="1057275" y="630238"/>
            <a:ext cx="4229100" cy="31511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4262" tIns="42131" rIns="84262" bIns="42131" anchor="ctr"/>
          <a:lstStyle>
            <a:lvl1pPr defTabSz="8429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8429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8429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8429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8429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8429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8429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8429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8429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ts val="463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endParaRPr kumimoji="0" lang="en-US" sz="1800">
              <a:latin typeface="Verdana" panose="020B0604030504040204" pitchFamily="34" charset="0"/>
            </a:endParaRP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/>
          </p:nvPr>
        </p:nvSpPr>
        <p:spPr>
          <a:xfrm>
            <a:off x="846138" y="3990975"/>
            <a:ext cx="4649787" cy="37814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30836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ate Placeholder 1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4DD2D98B-4F4D-43C3-9627-CBBE7069C13E}" type="datetime1">
              <a:rPr kumimoji="0" lang="en-US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9/29/2018</a:t>
            </a:fld>
            <a:endParaRPr kumimoji="0" 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70796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Date Placeholder 1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DE14C9B7-FB26-44C2-919D-D0C5DCE9B54C}" type="datetime1">
              <a:rPr kumimoji="0" lang="en-US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9/29/2018</a:t>
            </a:fld>
            <a:endParaRPr kumimoji="0" 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65047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1057275" y="630238"/>
            <a:ext cx="4229100" cy="31511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endParaRPr kumimoji="0" lang="en-US" sz="2000">
              <a:latin typeface="Verdana" panose="020B0604030504040204" pitchFamily="34" charset="0"/>
            </a:endParaRPr>
          </a:p>
        </p:txBody>
      </p:sp>
      <p:sp>
        <p:nvSpPr>
          <p:cNvPr id="18435" name="Text Box 3"/>
          <p:cNvSpPr>
            <a:spLocks noGrp="1" noChangeArrowheads="1"/>
          </p:cNvSpPr>
          <p:nvPr>
            <p:ph type="body"/>
          </p:nvPr>
        </p:nvSpPr>
        <p:spPr>
          <a:xfrm>
            <a:off x="846138" y="3990975"/>
            <a:ext cx="4649787" cy="37814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20626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 txBox="1">
            <a:spLocks noGrp="1" noChangeArrowheads="1"/>
          </p:cNvSpPr>
          <p:nvPr/>
        </p:nvSpPr>
        <p:spPr bwMode="auto">
          <a:xfrm>
            <a:off x="3594100" y="7981950"/>
            <a:ext cx="2749550" cy="42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262" tIns="42131" rIns="84262" bIns="42131" anchor="b"/>
          <a:lstStyle>
            <a:lvl1pPr defTabSz="8429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8429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8429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8429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8429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8429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8429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8429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8429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</a:pPr>
            <a:fld id="{7CD56E72-63A2-4C97-8107-5D0E43B4DC7C}" type="slidenum">
              <a:rPr kumimoji="0" lang="en-US" sz="1100">
                <a:latin typeface="Times New Roman" panose="02020603050405020304" pitchFamily="18" charset="0"/>
              </a:rPr>
              <a:pPr algn="r">
                <a:spcBef>
                  <a:spcPct val="0"/>
                </a:spcBef>
              </a:pPr>
              <a:t>10</a:t>
            </a:fld>
            <a:endParaRPr kumimoji="0" lang="en-US" sz="1100">
              <a:latin typeface="Times New Roman" panose="02020603050405020304" pitchFamily="18" charset="0"/>
            </a:endParaRPr>
          </a:p>
        </p:txBody>
      </p:sp>
      <p:sp>
        <p:nvSpPr>
          <p:cNvPr id="26627" name="Text Box 2"/>
          <p:cNvSpPr txBox="1">
            <a:spLocks noChangeArrowheads="1"/>
          </p:cNvSpPr>
          <p:nvPr/>
        </p:nvSpPr>
        <p:spPr bwMode="auto">
          <a:xfrm>
            <a:off x="1057275" y="630238"/>
            <a:ext cx="4229100" cy="31511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4262" tIns="42131" rIns="84262" bIns="42131" anchor="ctr"/>
          <a:lstStyle>
            <a:lvl1pPr defTabSz="8429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8429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8429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8429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8429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8429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8429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8429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8429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ts val="463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endParaRPr kumimoji="0" lang="en-US" sz="1800">
              <a:latin typeface="Verdana" panose="020B0604030504040204" pitchFamily="34" charset="0"/>
            </a:endParaRP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/>
          </p:nvPr>
        </p:nvSpPr>
        <p:spPr>
          <a:xfrm>
            <a:off x="846138" y="3990975"/>
            <a:ext cx="4649787" cy="37814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44093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endParaRPr kumimoji="0" lang="en-US" sz="2000">
              <a:latin typeface="Verdana" panose="020B0604030504040204" pitchFamily="34" charset="0"/>
            </a:endParaRPr>
          </a:p>
        </p:txBody>
      </p:sp>
      <p:sp>
        <p:nvSpPr>
          <p:cNvPr id="8195" name="Text Box 3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7613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  <p:sp>
        <p:nvSpPr>
          <p:cNvPr id="8196" name="Date Placeholder 1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402F06C9-70C9-4394-A4D9-C83C6C880805}" type="datetime1">
              <a:rPr kumimoji="0" lang="en-US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9/29/2018</a:t>
            </a:fld>
            <a:endParaRPr kumimoji="0" 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97930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endParaRPr kumimoji="0" lang="en-US" sz="2000">
              <a:latin typeface="Verdana" panose="020B0604030504040204" pitchFamily="34" charset="0"/>
            </a:endParaRPr>
          </a:p>
        </p:txBody>
      </p:sp>
      <p:sp>
        <p:nvSpPr>
          <p:cNvPr id="10243" name="Text Box 3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7613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  <p:sp>
        <p:nvSpPr>
          <p:cNvPr id="10244" name="Date Placeholder 1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7B4D1651-3017-4B7D-9B87-C9656CDD92A8}" type="datetime1">
              <a:rPr kumimoji="0" lang="en-US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9/29/2018</a:t>
            </a:fld>
            <a:endParaRPr kumimoji="0" 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26818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endParaRPr kumimoji="0" lang="en-US" sz="2000">
              <a:latin typeface="Verdana" panose="020B0604030504040204" pitchFamily="34" charset="0"/>
            </a:endParaRPr>
          </a:p>
        </p:txBody>
      </p:sp>
      <p:sp>
        <p:nvSpPr>
          <p:cNvPr id="13315" name="Text Box 3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7613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  <p:sp>
        <p:nvSpPr>
          <p:cNvPr id="13316" name="Date Placeholder 1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DA5C83A7-4423-4CD0-9A03-45F754CB4F44}" type="datetime1">
              <a:rPr kumimoji="0" lang="en-US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9/29/2018</a:t>
            </a:fld>
            <a:endParaRPr kumimoji="0" 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07976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endParaRPr kumimoji="0" lang="en-US" sz="2000">
              <a:latin typeface="Verdana" panose="020B0604030504040204" pitchFamily="34" charset="0"/>
            </a:endParaRPr>
          </a:p>
        </p:txBody>
      </p:sp>
      <p:sp>
        <p:nvSpPr>
          <p:cNvPr id="16387" name="Text Box 3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7613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  <p:sp>
        <p:nvSpPr>
          <p:cNvPr id="16388" name="Date Placeholder 1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D9ABB84D-E486-4F42-8555-7DD74A268737}" type="datetime1">
              <a:rPr kumimoji="0" lang="en-US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9/29/2018</a:t>
            </a:fld>
            <a:endParaRPr kumimoji="0" 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93636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1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C67E12B1-DB50-4844-876C-38534FD311CF}" type="datetime1">
              <a:rPr kumimoji="0" lang="en-US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9/29/2018</a:t>
            </a:fld>
            <a:endParaRPr kumimoji="0" 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44152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endParaRPr kumimoji="0" lang="en-US" sz="2000">
              <a:latin typeface="Verdana" panose="020B0604030504040204" pitchFamily="34" charset="0"/>
            </a:endParaRPr>
          </a:p>
        </p:txBody>
      </p:sp>
      <p:sp>
        <p:nvSpPr>
          <p:cNvPr id="21507" name="Text Box 3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7613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  <p:sp>
        <p:nvSpPr>
          <p:cNvPr id="21508" name="Date Placeholder 1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20EAF5D6-7BAF-4947-81A0-0AA9150698EF}" type="datetime1">
              <a:rPr kumimoji="0" lang="en-US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9/29/2018</a:t>
            </a:fld>
            <a:endParaRPr kumimoji="0" 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95729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e Placeholder 1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141D9150-16F9-4CD7-BFEC-F1E47EC17A9A}" type="datetime1">
              <a:rPr kumimoji="0" lang="en-US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9/29/2018</a:t>
            </a:fld>
            <a:endParaRPr kumimoji="0" 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49578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D8FF6-8AC1-4F9C-B12D-BD39AAFD4204}" type="datetimeFigureOut">
              <a:rPr lang="en-US" smtClean="0"/>
              <a:t>9/29/2018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70D62-F614-407F-B9AD-7962E841F71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-29817"/>
            <a:ext cx="12192000" cy="34787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410129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6791050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890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D8FF6-8AC1-4F9C-B12D-BD39AAFD4204}" type="datetimeFigureOut">
              <a:rPr lang="en-US" smtClean="0"/>
              <a:t>9/29/2018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70D62-F614-407F-B9AD-7962E841F7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036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D8FF6-8AC1-4F9C-B12D-BD39AAFD4204}" type="datetimeFigureOut">
              <a:rPr lang="en-US" smtClean="0"/>
              <a:t>9/29/2018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70D62-F614-407F-B9AD-7962E841F7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819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D8FF6-8AC1-4F9C-B12D-BD39AAFD4204}" type="datetimeFigureOut">
              <a:rPr lang="en-US" smtClean="0"/>
              <a:t>9/29/2018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70D62-F614-407F-B9AD-7962E841F7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781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D8FF6-8AC1-4F9C-B12D-BD39AAFD4204}" type="datetimeFigureOut">
              <a:rPr lang="en-US" smtClean="0"/>
              <a:t>9/29/2018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70D62-F614-407F-B9AD-7962E841F7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3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D8FF6-8AC1-4F9C-B12D-BD39AAFD4204}" type="datetimeFigureOut">
              <a:rPr lang="en-US" smtClean="0"/>
              <a:t>9/29/2018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70D62-F614-407F-B9AD-7962E841F7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114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D8FF6-8AC1-4F9C-B12D-BD39AAFD4204}" type="datetimeFigureOut">
              <a:rPr lang="en-US" smtClean="0"/>
              <a:t>9/29/2018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70D62-F614-407F-B9AD-7962E841F7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023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D8FF6-8AC1-4F9C-B12D-BD39AAFD4204}" type="datetimeFigureOut">
              <a:rPr lang="en-US" smtClean="0"/>
              <a:t>9/29/2018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70D62-F614-407F-B9AD-7962E841F7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076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D8FF6-8AC1-4F9C-B12D-BD39AAFD4204}" type="datetimeFigureOut">
              <a:rPr lang="en-US" smtClean="0"/>
              <a:t>9/29/2018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70D62-F614-407F-B9AD-7962E841F7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301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D8FF6-8AC1-4F9C-B12D-BD39AAFD4204}" type="datetimeFigureOut">
              <a:rPr lang="en-US" smtClean="0"/>
              <a:t>9/29/2018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70D62-F614-407F-B9AD-7962E841F7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643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D8FF6-8AC1-4F9C-B12D-BD39AAFD4204}" type="datetimeFigureOut">
              <a:rPr lang="en-US" smtClean="0"/>
              <a:t>9/29/2018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70D62-F614-407F-B9AD-7962E841F7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27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DD8FF6-8AC1-4F9C-B12D-BD39AAFD4204}" type="datetimeFigureOut">
              <a:rPr lang="en-US" smtClean="0"/>
              <a:t>9/29/2018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70D62-F614-407F-B9AD-7962E841F71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-9939"/>
            <a:ext cx="12192000" cy="34787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410129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6791050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794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anford.edu/~pgbovine/what-is-computer-science.htm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/>
          </p:cNvSpPr>
          <p:nvPr>
            <p:ph type="ctrTitle"/>
          </p:nvPr>
        </p:nvSpPr>
        <p:spPr>
          <a:xfrm>
            <a:off x="1634532" y="2468843"/>
            <a:ext cx="9144000" cy="937549"/>
          </a:xfrm>
        </p:spPr>
        <p:txBody>
          <a:bodyPr/>
          <a:lstStyle/>
          <a:p>
            <a:pPr eaLnBrk="1" hangingPunct="1"/>
            <a:r>
              <a:rPr lang="en-US" dirty="0" smtClean="0"/>
              <a:t>Building Python Programs</a:t>
            </a:r>
          </a:p>
        </p:txBody>
      </p:sp>
      <p:sp>
        <p:nvSpPr>
          <p:cNvPr id="5123" name="Rectangle 3"/>
          <p:cNvSpPr>
            <a:spLocks noGrp="1"/>
          </p:cNvSpPr>
          <p:nvPr>
            <p:ph type="subTitle" idx="1"/>
          </p:nvPr>
        </p:nvSpPr>
        <p:spPr>
          <a:xfrm>
            <a:off x="1634532" y="3476737"/>
            <a:ext cx="9144000" cy="622998"/>
          </a:xfrm>
        </p:spPr>
        <p:txBody>
          <a:bodyPr>
            <a:normAutofit/>
          </a:bodyPr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n-US" sz="3600" dirty="0" smtClean="0"/>
              <a:t>Chapter </a:t>
            </a:r>
            <a:r>
              <a:rPr lang="en-US" sz="3600" dirty="0" smtClean="0"/>
              <a:t>1: Introduction to Python</a:t>
            </a:r>
            <a:endParaRPr lang="en-US" sz="3600" b="1" dirty="0" smtClean="0"/>
          </a:p>
        </p:txBody>
      </p:sp>
    </p:spTree>
    <p:extLst>
      <p:ext uri="{BB962C8B-B14F-4D97-AF65-F5344CB8AC3E}">
        <p14:creationId xmlns:p14="http://schemas.microsoft.com/office/powerpoint/2010/main" val="2526628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439738"/>
            <a:ext cx="8229600" cy="703262"/>
          </a:xfrm>
        </p:spPr>
        <p:txBody>
          <a:bodyPr/>
          <a:lstStyle/>
          <a:p>
            <a:pPr eaLnBrk="1" hangingPunct="1"/>
            <a:r>
              <a:rPr lang="en-GB" sz="4000"/>
              <a:t>Strings</a:t>
            </a:r>
            <a:endParaRPr lang="en-US" sz="4000"/>
          </a:p>
        </p:txBody>
      </p:sp>
      <p:sp>
        <p:nvSpPr>
          <p:cNvPr id="355331" name="Rectangle 5"/>
          <p:cNvSpPr>
            <a:spLocks noGrp="1" noChangeArrowheads="1"/>
          </p:cNvSpPr>
          <p:nvPr>
            <p:ph idx="4294967295"/>
          </p:nvPr>
        </p:nvSpPr>
        <p:spPr>
          <a:xfrm>
            <a:off x="838200" y="1337912"/>
            <a:ext cx="10515600" cy="4839051"/>
          </a:xfrm>
        </p:spPr>
        <p:txBody>
          <a:bodyPr>
            <a:normAutofit fontScale="77500" lnSpcReduction="20000"/>
          </a:bodyPr>
          <a:lstStyle/>
          <a:p>
            <a:pPr eaLnBrk="1" hangingPunct="1"/>
            <a:r>
              <a:rPr lang="en-GB" b="1" dirty="0" smtClean="0"/>
              <a:t>string</a:t>
            </a:r>
            <a:r>
              <a:rPr lang="en-GB" dirty="0" smtClean="0"/>
              <a:t>: A sequence of characters to be printed.</a:t>
            </a:r>
          </a:p>
          <a:p>
            <a:pPr lvl="1" eaLnBrk="1" hangingPunct="1"/>
            <a:r>
              <a:rPr lang="en-GB" dirty="0" smtClean="0"/>
              <a:t>Starts and ends with a </a:t>
            </a:r>
            <a:r>
              <a:rPr lang="en-GB" dirty="0" smtClean="0">
                <a:latin typeface="Courier New" panose="02070309020205020404" pitchFamily="49" charset="0"/>
              </a:rPr>
              <a:t>"</a:t>
            </a:r>
            <a:r>
              <a:rPr lang="en-GB" dirty="0" smtClean="0"/>
              <a:t> quote </a:t>
            </a:r>
            <a:r>
              <a:rPr lang="en-GB" dirty="0" smtClean="0">
                <a:latin typeface="Courier New" panose="02070309020205020404" pitchFamily="49" charset="0"/>
              </a:rPr>
              <a:t>"</a:t>
            </a:r>
            <a:r>
              <a:rPr lang="en-GB" dirty="0" smtClean="0"/>
              <a:t> character or a ' quote ' character.</a:t>
            </a:r>
          </a:p>
          <a:p>
            <a:pPr lvl="2"/>
            <a:r>
              <a:rPr lang="en-GB" dirty="0" smtClean="0"/>
              <a:t>The quotes do not appear in the output.</a:t>
            </a:r>
          </a:p>
          <a:p>
            <a:pPr lvl="1" eaLnBrk="1" hangingPunct="1"/>
            <a:endParaRPr lang="en-GB" sz="800" dirty="0"/>
          </a:p>
          <a:p>
            <a:pPr lvl="1" eaLnBrk="1" hangingPunct="1"/>
            <a:r>
              <a:rPr lang="en-GB" dirty="0" smtClean="0"/>
              <a:t>Examples:</a:t>
            </a:r>
            <a:br>
              <a:rPr lang="en-GB" dirty="0" smtClean="0"/>
            </a:br>
            <a:r>
              <a:rPr lang="en-GB" sz="800" dirty="0"/>
              <a:t/>
            </a:r>
            <a:br>
              <a:rPr lang="en-GB" sz="800" dirty="0"/>
            </a:br>
            <a:r>
              <a:rPr lang="en-GB" dirty="0" smtClean="0">
                <a:latin typeface="Courier New" panose="02070309020205020404" pitchFamily="49" charset="0"/>
              </a:rPr>
              <a:t>"hello"</a:t>
            </a:r>
            <a:br>
              <a:rPr lang="en-GB" dirty="0" smtClean="0">
                <a:latin typeface="Courier New" panose="02070309020205020404" pitchFamily="49" charset="0"/>
              </a:rPr>
            </a:br>
            <a:r>
              <a:rPr lang="en-GB" dirty="0" smtClean="0">
                <a:latin typeface="Courier New" panose="02070309020205020404" pitchFamily="49" charset="0"/>
              </a:rPr>
              <a:t>"This is a string.  It's very long!"</a:t>
            </a:r>
            <a:br>
              <a:rPr lang="en-GB" dirty="0" smtClean="0">
                <a:latin typeface="Courier New" panose="02070309020205020404" pitchFamily="49" charset="0"/>
              </a:rPr>
            </a:br>
            <a:r>
              <a:rPr lang="en-GB" dirty="0" smtClean="0">
                <a:latin typeface="Courier New" panose="02070309020205020404" pitchFamily="49" charset="0"/>
              </a:rPr>
              <a:t>'Here is "another" with quotes in'</a:t>
            </a:r>
            <a:br>
              <a:rPr lang="en-GB" dirty="0" smtClean="0">
                <a:latin typeface="Courier New" panose="02070309020205020404" pitchFamily="49" charset="0"/>
              </a:rPr>
            </a:br>
            <a:r>
              <a:rPr lang="en-GB" dirty="0" smtClean="0">
                <a:latin typeface="Courier New" panose="02070309020205020404" pitchFamily="49" charset="0"/>
              </a:rPr>
              <a:t>"""I can span multiple lines</a:t>
            </a:r>
            <a:br>
              <a:rPr lang="en-GB" dirty="0" smtClean="0">
                <a:latin typeface="Courier New" panose="02070309020205020404" pitchFamily="49" charset="0"/>
              </a:rPr>
            </a:br>
            <a:r>
              <a:rPr lang="en-GB" dirty="0" smtClean="0">
                <a:latin typeface="Courier New" panose="02070309020205020404" pitchFamily="49" charset="0"/>
              </a:rPr>
              <a:t>because I'm surrounded by 3 quotes""" 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GB" dirty="0" smtClean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GB" dirty="0" smtClean="0"/>
              <a:t>Restrictions:</a:t>
            </a:r>
          </a:p>
          <a:p>
            <a:pPr lvl="1">
              <a:spcBef>
                <a:spcPts val="600"/>
              </a:spcBef>
            </a:pPr>
            <a:r>
              <a:rPr lang="en-GB" dirty="0" smtClean="0"/>
              <a:t>Strings surrounded by " " or ' ' may not span multiple lines</a:t>
            </a:r>
            <a:br>
              <a:rPr lang="en-GB" dirty="0" smtClean="0"/>
            </a:br>
            <a:r>
              <a:rPr lang="en-GB" sz="700" dirty="0"/>
              <a:t/>
            </a:r>
            <a:br>
              <a:rPr lang="en-GB" sz="700" dirty="0"/>
            </a:br>
            <a:r>
              <a:rPr lang="en-GB" sz="1800" dirty="0">
                <a:solidFill>
                  <a:srgbClr val="800000"/>
                </a:solidFill>
                <a:latin typeface="Courier New" panose="02070309020205020404" pitchFamily="49" charset="0"/>
              </a:rPr>
              <a:t>"This is not</a:t>
            </a:r>
            <a:br>
              <a:rPr lang="en-GB" sz="1800" dirty="0">
                <a:solidFill>
                  <a:srgbClr val="800000"/>
                </a:solidFill>
                <a:latin typeface="Courier New" panose="02070309020205020404" pitchFamily="49" charset="0"/>
              </a:rPr>
            </a:br>
            <a:r>
              <a:rPr lang="en-GB" sz="1800" dirty="0">
                <a:solidFill>
                  <a:srgbClr val="800000"/>
                </a:solidFill>
                <a:latin typeface="Courier New" panose="02070309020205020404" pitchFamily="49" charset="0"/>
              </a:rPr>
              <a:t>a legal String."</a:t>
            </a:r>
          </a:p>
          <a:p>
            <a:pPr lvl="1">
              <a:spcBef>
                <a:spcPts val="600"/>
              </a:spcBef>
              <a:buNone/>
            </a:pPr>
            <a:endParaRPr lang="en-GB" sz="800" dirty="0">
              <a:solidFill>
                <a:srgbClr val="800000"/>
              </a:solidFill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spcBef>
                <a:spcPts val="600"/>
              </a:spcBef>
            </a:pPr>
            <a:r>
              <a:rPr lang="en-GB" dirty="0" smtClean="0"/>
              <a:t>Strings surrounded by " " may not contain a </a:t>
            </a:r>
            <a:r>
              <a:rPr lang="en-GB" dirty="0" smtClean="0">
                <a:latin typeface="Courier New" panose="02070309020205020404" pitchFamily="49" charset="0"/>
              </a:rPr>
              <a:t>"</a:t>
            </a:r>
            <a:r>
              <a:rPr lang="en-GB" dirty="0" smtClean="0"/>
              <a:t> character.</a:t>
            </a:r>
            <a:br>
              <a:rPr lang="en-GB" dirty="0" smtClean="0"/>
            </a:br>
            <a:r>
              <a:rPr lang="en-GB" sz="700" dirty="0"/>
              <a:t/>
            </a:r>
            <a:br>
              <a:rPr lang="en-GB" sz="700" dirty="0"/>
            </a:br>
            <a:r>
              <a:rPr lang="en-GB" sz="1800" dirty="0">
                <a:solidFill>
                  <a:srgbClr val="800000"/>
                </a:solidFill>
                <a:latin typeface="Courier New" panose="02070309020205020404" pitchFamily="49" charset="0"/>
              </a:rPr>
              <a:t>"This is not a "legal" String either</a:t>
            </a:r>
            <a:r>
              <a:rPr lang="en-GB" sz="1800" dirty="0" smtClean="0">
                <a:solidFill>
                  <a:srgbClr val="800000"/>
                </a:solidFill>
                <a:latin typeface="Courier New" panose="02070309020205020404" pitchFamily="49" charset="0"/>
              </a:rPr>
              <a:t>."</a:t>
            </a:r>
          </a:p>
          <a:p>
            <a:pPr lvl="1">
              <a:lnSpc>
                <a:spcPct val="80000"/>
              </a:lnSpc>
              <a:spcBef>
                <a:spcPts val="600"/>
              </a:spcBef>
            </a:pPr>
            <a:endParaRPr lang="en-GB" sz="1800" dirty="0" smtClean="0">
              <a:solidFill>
                <a:srgbClr val="800000"/>
              </a:solidFill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spcBef>
                <a:spcPts val="600"/>
              </a:spcBef>
            </a:pPr>
            <a:r>
              <a:rPr lang="en-GB" dirty="0" smtClean="0"/>
              <a:t>Strings surrounded by ' ' may not contain a </a:t>
            </a:r>
            <a:r>
              <a:rPr lang="en-GB" dirty="0" smtClean="0">
                <a:latin typeface="Courier New" panose="02070309020205020404" pitchFamily="49" charset="0"/>
              </a:rPr>
              <a:t>'</a:t>
            </a:r>
            <a:r>
              <a:rPr lang="en-GB" dirty="0" smtClean="0"/>
              <a:t> character.</a:t>
            </a:r>
            <a:br>
              <a:rPr lang="en-GB" dirty="0" smtClean="0"/>
            </a:br>
            <a:r>
              <a:rPr lang="en-GB" sz="700" dirty="0" smtClean="0"/>
              <a:t/>
            </a:r>
            <a:br>
              <a:rPr lang="en-GB" sz="700" dirty="0" smtClean="0"/>
            </a:br>
            <a:r>
              <a:rPr lang="en-GB" sz="1800" dirty="0" smtClean="0">
                <a:solidFill>
                  <a:srgbClr val="800000"/>
                </a:solidFill>
                <a:latin typeface="Courier New" panose="02070309020205020404" pitchFamily="49" charset="0"/>
              </a:rPr>
              <a:t>'This is not a 'legal' String either.'</a:t>
            </a:r>
            <a:endParaRPr lang="en-US" dirty="0" smtClean="0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spcBef>
                <a:spcPts val="600"/>
              </a:spcBef>
            </a:pPr>
            <a:endParaRPr lang="en-US" dirty="0" smtClean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796021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439738"/>
            <a:ext cx="8229600" cy="703262"/>
          </a:xfrm>
        </p:spPr>
        <p:txBody>
          <a:bodyPr/>
          <a:lstStyle/>
          <a:p>
            <a:pPr eaLnBrk="1" hangingPunct="1"/>
            <a:r>
              <a:rPr lang="en-US" sz="4000"/>
              <a:t>Escape sequences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ts val="600"/>
              </a:spcBef>
            </a:pPr>
            <a:r>
              <a:rPr lang="en-GB" b="1" dirty="0" smtClean="0"/>
              <a:t>escape sequence</a:t>
            </a:r>
            <a:r>
              <a:rPr lang="en-GB" dirty="0" smtClean="0"/>
              <a:t>: A special sequence of characters used to represent certain special characters in a string.</a:t>
            </a:r>
            <a:br>
              <a:rPr lang="en-GB" dirty="0" smtClean="0"/>
            </a:br>
            <a:endParaRPr lang="en-GB" sz="800" dirty="0"/>
          </a:p>
          <a:p>
            <a:pPr lvl="1">
              <a:buNone/>
            </a:pPr>
            <a:r>
              <a:rPr lang="en-GB" dirty="0" smtClean="0">
                <a:latin typeface="Courier New" panose="02070309020205020404" pitchFamily="49" charset="0"/>
              </a:rPr>
              <a:t>	\t   </a:t>
            </a:r>
            <a:r>
              <a:rPr lang="en-GB" dirty="0" smtClean="0"/>
              <a:t>tab character</a:t>
            </a:r>
          </a:p>
          <a:p>
            <a:pPr lvl="1">
              <a:buNone/>
            </a:pPr>
            <a:r>
              <a:rPr lang="en-GB" dirty="0" smtClean="0">
                <a:latin typeface="Courier New" panose="02070309020205020404" pitchFamily="49" charset="0"/>
              </a:rPr>
              <a:t>	\n   </a:t>
            </a:r>
            <a:r>
              <a:rPr lang="en-GB" dirty="0" smtClean="0"/>
              <a:t>new line character</a:t>
            </a:r>
          </a:p>
          <a:p>
            <a:pPr lvl="1">
              <a:buNone/>
            </a:pPr>
            <a:r>
              <a:rPr lang="en-GB" dirty="0" smtClean="0">
                <a:latin typeface="Courier New" panose="02070309020205020404" pitchFamily="49" charset="0"/>
              </a:rPr>
              <a:t>	\"   </a:t>
            </a:r>
            <a:r>
              <a:rPr lang="en-GB" dirty="0" smtClean="0"/>
              <a:t>quotation mark character</a:t>
            </a:r>
          </a:p>
          <a:p>
            <a:pPr lvl="1">
              <a:buNone/>
            </a:pPr>
            <a:r>
              <a:rPr lang="en-GB" dirty="0" smtClean="0">
                <a:latin typeface="Courier New" panose="02070309020205020404" pitchFamily="49" charset="0"/>
              </a:rPr>
              <a:t> \'   </a:t>
            </a:r>
            <a:r>
              <a:rPr lang="en-GB" dirty="0"/>
              <a:t>quotation mark </a:t>
            </a:r>
            <a:r>
              <a:rPr lang="en-GB" dirty="0" smtClean="0"/>
              <a:t>character</a:t>
            </a:r>
          </a:p>
          <a:p>
            <a:pPr lvl="1">
              <a:buNone/>
            </a:pPr>
            <a:r>
              <a:rPr lang="en-GB" dirty="0" smtClean="0">
                <a:latin typeface="Courier New" panose="02070309020205020404" pitchFamily="49" charset="0"/>
              </a:rPr>
              <a:t>	\\   </a:t>
            </a:r>
            <a:r>
              <a:rPr lang="en-GB" dirty="0" smtClean="0"/>
              <a:t>backslash character</a:t>
            </a:r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Example:</a:t>
            </a:r>
            <a:br>
              <a:rPr lang="en-GB" dirty="0" smtClean="0"/>
            </a:br>
            <a:r>
              <a:rPr lang="en-GB" sz="1800" dirty="0" smtClean="0">
                <a:latin typeface="Courier New" panose="02070309020205020404" pitchFamily="49" charset="0"/>
              </a:rPr>
              <a:t>print("</a:t>
            </a:r>
            <a:r>
              <a:rPr lang="en-GB" sz="1800" b="1" dirty="0" smtClean="0">
                <a:latin typeface="Courier New" panose="02070309020205020404" pitchFamily="49" charset="0"/>
              </a:rPr>
              <a:t>\\</a:t>
            </a:r>
            <a:r>
              <a:rPr lang="en-GB" sz="1800" dirty="0">
                <a:latin typeface="Courier New" panose="02070309020205020404" pitchFamily="49" charset="0"/>
              </a:rPr>
              <a:t>hello</a:t>
            </a:r>
            <a:r>
              <a:rPr lang="en-GB" sz="1800" b="1" dirty="0">
                <a:latin typeface="Courier New" panose="02070309020205020404" pitchFamily="49" charset="0"/>
              </a:rPr>
              <a:t>\n</a:t>
            </a:r>
            <a:r>
              <a:rPr lang="en-GB" sz="1800" dirty="0">
                <a:latin typeface="Courier New" panose="02070309020205020404" pitchFamily="49" charset="0"/>
              </a:rPr>
              <a:t>how</a:t>
            </a:r>
            <a:r>
              <a:rPr lang="en-GB" sz="1800" b="1" dirty="0">
                <a:latin typeface="Courier New" panose="02070309020205020404" pitchFamily="49" charset="0"/>
              </a:rPr>
              <a:t>\t</a:t>
            </a:r>
            <a:r>
              <a:rPr lang="en-GB" sz="1800" dirty="0">
                <a:latin typeface="Courier New" panose="02070309020205020404" pitchFamily="49" charset="0"/>
              </a:rPr>
              <a:t>are </a:t>
            </a:r>
            <a:r>
              <a:rPr lang="en-GB" sz="1800" b="1" dirty="0">
                <a:latin typeface="Courier New" panose="02070309020205020404" pitchFamily="49" charset="0"/>
              </a:rPr>
              <a:t>\"</a:t>
            </a:r>
            <a:r>
              <a:rPr lang="en-GB" sz="1800" dirty="0">
                <a:latin typeface="Courier New" panose="02070309020205020404" pitchFamily="49" charset="0"/>
              </a:rPr>
              <a:t>you</a:t>
            </a:r>
            <a:r>
              <a:rPr lang="en-GB" sz="1800" b="1" dirty="0" smtClean="0">
                <a:latin typeface="Courier New" panose="02070309020205020404" pitchFamily="49" charset="0"/>
              </a:rPr>
              <a:t>\"</a:t>
            </a:r>
            <a:r>
              <a:rPr lang="en-GB" sz="1800" dirty="0" smtClean="0">
                <a:latin typeface="Courier New" panose="02070309020205020404" pitchFamily="49" charset="0"/>
              </a:rPr>
              <a:t>?</a:t>
            </a:r>
            <a:r>
              <a:rPr lang="en-GB" sz="1800" b="1" dirty="0" smtClean="0">
                <a:latin typeface="Courier New" panose="02070309020205020404" pitchFamily="49" charset="0"/>
              </a:rPr>
              <a:t>\\\\</a:t>
            </a:r>
            <a:r>
              <a:rPr lang="en-GB" sz="1800" dirty="0" smtClean="0">
                <a:latin typeface="Courier New" panose="02070309020205020404" pitchFamily="49" charset="0"/>
              </a:rPr>
              <a:t>")</a:t>
            </a:r>
            <a:r>
              <a:rPr lang="en-GB" sz="1800" dirty="0">
                <a:latin typeface="Courier New" panose="02070309020205020404" pitchFamily="49" charset="0"/>
              </a:rPr>
              <a:t/>
            </a:r>
            <a:br>
              <a:rPr lang="en-GB" sz="1800" dirty="0">
                <a:latin typeface="Courier New" panose="02070309020205020404" pitchFamily="49" charset="0"/>
              </a:rPr>
            </a:br>
            <a:endParaRPr lang="en-GB" sz="800" dirty="0">
              <a:latin typeface="Courier New" panose="02070309020205020404" pitchFamily="49" charset="0"/>
            </a:endParaRPr>
          </a:p>
          <a:p>
            <a:pPr lvl="1"/>
            <a:r>
              <a:rPr lang="en-GB" dirty="0" smtClean="0"/>
              <a:t>Output:</a:t>
            </a:r>
            <a:br>
              <a:rPr lang="en-GB" dirty="0" smtClean="0"/>
            </a:br>
            <a:r>
              <a:rPr lang="en-GB" dirty="0" smtClean="0">
                <a:latin typeface="Courier New" panose="02070309020205020404" pitchFamily="49" charset="0"/>
              </a:rPr>
              <a:t>\hello</a:t>
            </a:r>
            <a:br>
              <a:rPr lang="en-GB" dirty="0" smtClean="0">
                <a:latin typeface="Courier New" panose="02070309020205020404" pitchFamily="49" charset="0"/>
              </a:rPr>
            </a:br>
            <a:r>
              <a:rPr lang="en-GB" dirty="0" smtClean="0">
                <a:latin typeface="Courier New" panose="02070309020205020404" pitchFamily="49" charset="0"/>
              </a:rPr>
              <a:t>how	are "you"?\\</a:t>
            </a:r>
            <a:endParaRPr lang="en-US" dirty="0" smtClean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44569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Questions</a:t>
            </a:r>
          </a:p>
        </p:txBody>
      </p:sp>
      <p:sp>
        <p:nvSpPr>
          <p:cNvPr id="28675" name="Rectangle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500"/>
              </a:spcBef>
            </a:pPr>
            <a:r>
              <a:rPr lang="en-GB" dirty="0" smtClean="0"/>
              <a:t>What is the output of the following </a:t>
            </a:r>
            <a:r>
              <a:rPr lang="en-GB" dirty="0" smtClean="0">
                <a:latin typeface="Courier New" panose="02070309020205020404" pitchFamily="49" charset="0"/>
              </a:rPr>
              <a:t>print</a:t>
            </a:r>
            <a:r>
              <a:rPr lang="en-GB" dirty="0" smtClean="0"/>
              <a:t> statements?</a:t>
            </a:r>
          </a:p>
          <a:p>
            <a:pPr lvl="1">
              <a:lnSpc>
                <a:spcPct val="120000"/>
              </a:lnSpc>
              <a:buNone/>
            </a:pPr>
            <a:endParaRPr lang="en-GB" sz="800" dirty="0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None/>
            </a:pPr>
            <a:r>
              <a:rPr lang="en-GB" dirty="0" smtClean="0">
                <a:latin typeface="Courier New" panose="02070309020205020404" pitchFamily="49" charset="0"/>
              </a:rPr>
              <a:t>print("\ta\</a:t>
            </a:r>
            <a:r>
              <a:rPr lang="en-GB" dirty="0" err="1" smtClean="0">
                <a:latin typeface="Courier New" panose="02070309020205020404" pitchFamily="49" charset="0"/>
              </a:rPr>
              <a:t>tb</a:t>
            </a:r>
            <a:r>
              <a:rPr lang="en-GB" dirty="0" smtClean="0">
                <a:latin typeface="Courier New" panose="02070309020205020404" pitchFamily="49" charset="0"/>
              </a:rPr>
              <a:t>\</a:t>
            </a:r>
            <a:r>
              <a:rPr lang="en-GB" dirty="0" err="1" smtClean="0">
                <a:latin typeface="Courier New" panose="02070309020205020404" pitchFamily="49" charset="0"/>
              </a:rPr>
              <a:t>tc</a:t>
            </a:r>
            <a:r>
              <a:rPr lang="en-GB" dirty="0" smtClean="0">
                <a:latin typeface="Courier New" panose="02070309020205020404" pitchFamily="49" charset="0"/>
              </a:rPr>
              <a:t>")</a:t>
            </a:r>
          </a:p>
          <a:p>
            <a:pPr lvl="1">
              <a:lnSpc>
                <a:spcPct val="80000"/>
              </a:lnSpc>
              <a:buNone/>
            </a:pPr>
            <a:r>
              <a:rPr lang="en-GB" dirty="0" smtClean="0">
                <a:latin typeface="Courier New" panose="02070309020205020404" pitchFamily="49" charset="0"/>
              </a:rPr>
              <a:t>print("\\\\")</a:t>
            </a:r>
          </a:p>
          <a:p>
            <a:pPr lvl="1">
              <a:lnSpc>
                <a:spcPct val="80000"/>
              </a:lnSpc>
              <a:buNone/>
            </a:pPr>
            <a:r>
              <a:rPr lang="en-GB" dirty="0" smtClean="0">
                <a:latin typeface="Courier New" panose="02070309020205020404" pitchFamily="49" charset="0"/>
              </a:rPr>
              <a:t>print("'")</a:t>
            </a:r>
          </a:p>
          <a:p>
            <a:pPr lvl="1">
              <a:lnSpc>
                <a:spcPct val="80000"/>
              </a:lnSpc>
              <a:buNone/>
            </a:pPr>
            <a:r>
              <a:rPr lang="en-GB" dirty="0" smtClean="0">
                <a:latin typeface="Courier New" panose="02070309020205020404" pitchFamily="49" charset="0"/>
              </a:rPr>
              <a:t>print("\"\"\"")</a:t>
            </a:r>
          </a:p>
          <a:p>
            <a:pPr lvl="1">
              <a:lnSpc>
                <a:spcPct val="80000"/>
              </a:lnSpc>
              <a:buNone/>
            </a:pPr>
            <a:r>
              <a:rPr lang="en-GB" dirty="0" smtClean="0">
                <a:latin typeface="Courier New" panose="02070309020205020404" pitchFamily="49" charset="0"/>
              </a:rPr>
              <a:t>print("C:\nin\the downward spiral")</a:t>
            </a:r>
          </a:p>
          <a:p>
            <a:pPr lvl="1">
              <a:buNone/>
            </a:pPr>
            <a:endParaRPr lang="en-GB" dirty="0" smtClean="0">
              <a:latin typeface="Courier New" panose="02070309020205020404" pitchFamily="49" charset="0"/>
            </a:endParaRPr>
          </a:p>
          <a:p>
            <a:pPr lvl="1">
              <a:buNone/>
            </a:pPr>
            <a:endParaRPr lang="en-GB" dirty="0" smtClean="0">
              <a:latin typeface="Courier New" panose="02070309020205020404" pitchFamily="49" charset="0"/>
            </a:endParaRPr>
          </a:p>
          <a:p>
            <a:pPr>
              <a:spcBef>
                <a:spcPts val="500"/>
              </a:spcBef>
            </a:pPr>
            <a:r>
              <a:rPr lang="en-GB" dirty="0" smtClean="0"/>
              <a:t>Write a </a:t>
            </a:r>
            <a:r>
              <a:rPr lang="en-GB" dirty="0" smtClean="0">
                <a:latin typeface="Courier New" panose="02070309020205020404" pitchFamily="49" charset="0"/>
              </a:rPr>
              <a:t>print</a:t>
            </a:r>
            <a:r>
              <a:rPr lang="en-GB" dirty="0" smtClean="0"/>
              <a:t> statement to produce this output:</a:t>
            </a:r>
          </a:p>
          <a:p>
            <a:pPr lvl="1">
              <a:lnSpc>
                <a:spcPct val="80000"/>
              </a:lnSpc>
              <a:buNone/>
            </a:pPr>
            <a:endParaRPr lang="en-GB" sz="800" dirty="0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None/>
            </a:pPr>
            <a:r>
              <a:rPr lang="en-GB" dirty="0" smtClean="0">
                <a:latin typeface="Courier New" panose="02070309020205020404" pitchFamily="49" charset="0"/>
              </a:rPr>
              <a:t>/ \ // \\ /// \\\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92186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Answers</a:t>
            </a:r>
          </a:p>
        </p:txBody>
      </p:sp>
      <p:sp>
        <p:nvSpPr>
          <p:cNvPr id="29699" name="Rectangle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20000"/>
              </a:lnSpc>
              <a:spcBef>
                <a:spcPts val="500"/>
              </a:spcBef>
            </a:pPr>
            <a:r>
              <a:rPr lang="en-GB" dirty="0" smtClean="0"/>
              <a:t>Output of each </a:t>
            </a:r>
            <a:r>
              <a:rPr lang="en-GB" dirty="0" smtClean="0">
                <a:latin typeface="Courier New" panose="02070309020205020404" pitchFamily="49" charset="0"/>
              </a:rPr>
              <a:t>print</a:t>
            </a:r>
            <a:r>
              <a:rPr lang="en-GB" dirty="0" smtClean="0"/>
              <a:t> statement:</a:t>
            </a:r>
          </a:p>
          <a:p>
            <a:pPr lvl="1">
              <a:lnSpc>
                <a:spcPct val="80000"/>
              </a:lnSpc>
              <a:buNone/>
            </a:pPr>
            <a:endParaRPr lang="en-GB" sz="800" dirty="0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None/>
            </a:pPr>
            <a:r>
              <a:rPr lang="en-GB" dirty="0" smtClean="0">
                <a:latin typeface="Courier New" panose="02070309020205020404" pitchFamily="49" charset="0"/>
              </a:rPr>
              <a:t>       a       b       c</a:t>
            </a:r>
          </a:p>
          <a:p>
            <a:pPr lvl="1">
              <a:lnSpc>
                <a:spcPct val="80000"/>
              </a:lnSpc>
              <a:buNone/>
            </a:pPr>
            <a:r>
              <a:rPr lang="en-GB" dirty="0" smtClean="0">
                <a:latin typeface="Courier New" panose="02070309020205020404" pitchFamily="49" charset="0"/>
              </a:rPr>
              <a:t>\\</a:t>
            </a:r>
          </a:p>
          <a:p>
            <a:pPr lvl="1">
              <a:lnSpc>
                <a:spcPct val="80000"/>
              </a:lnSpc>
              <a:buNone/>
            </a:pPr>
            <a:r>
              <a:rPr lang="en-GB" dirty="0" smtClean="0">
                <a:latin typeface="Courier New" panose="02070309020205020404" pitchFamily="49" charset="0"/>
              </a:rPr>
              <a:t>'</a:t>
            </a:r>
          </a:p>
          <a:p>
            <a:pPr lvl="1">
              <a:lnSpc>
                <a:spcPct val="80000"/>
              </a:lnSpc>
              <a:buNone/>
            </a:pPr>
            <a:r>
              <a:rPr lang="en-GB" dirty="0" smtClean="0">
                <a:latin typeface="Courier New" panose="02070309020205020404" pitchFamily="49" charset="0"/>
              </a:rPr>
              <a:t>"""</a:t>
            </a:r>
          </a:p>
          <a:p>
            <a:pPr lvl="1">
              <a:lnSpc>
                <a:spcPct val="80000"/>
              </a:lnSpc>
              <a:buNone/>
            </a:pPr>
            <a:r>
              <a:rPr lang="en-GB" dirty="0" smtClean="0">
                <a:latin typeface="Courier New" panose="02070309020205020404" pitchFamily="49" charset="0"/>
              </a:rPr>
              <a:t>C:</a:t>
            </a:r>
          </a:p>
          <a:p>
            <a:pPr lvl="1">
              <a:lnSpc>
                <a:spcPct val="80000"/>
              </a:lnSpc>
              <a:buNone/>
            </a:pPr>
            <a:r>
              <a:rPr lang="en-GB" dirty="0" smtClean="0">
                <a:latin typeface="Courier New" panose="02070309020205020404" pitchFamily="49" charset="0"/>
              </a:rPr>
              <a:t>in      he downward spiral</a:t>
            </a:r>
          </a:p>
          <a:p>
            <a:pPr lvl="1">
              <a:lnSpc>
                <a:spcPct val="80000"/>
              </a:lnSpc>
              <a:buNone/>
            </a:pPr>
            <a:endParaRPr lang="en-GB" dirty="0" smtClean="0">
              <a:latin typeface="Courier New" panose="02070309020205020404" pitchFamily="49" charset="0"/>
            </a:endParaRPr>
          </a:p>
          <a:p>
            <a:pPr lvl="1">
              <a:buNone/>
            </a:pPr>
            <a:endParaRPr lang="en-GB" dirty="0" smtClean="0">
              <a:latin typeface="Courier New" panose="02070309020205020404" pitchFamily="49" charset="0"/>
            </a:endParaRPr>
          </a:p>
          <a:p>
            <a:pPr>
              <a:spcBef>
                <a:spcPts val="500"/>
              </a:spcBef>
            </a:pPr>
            <a:r>
              <a:rPr lang="en-GB" dirty="0" smtClean="0">
                <a:latin typeface="Courier New" panose="02070309020205020404" pitchFamily="49" charset="0"/>
              </a:rPr>
              <a:t>print</a:t>
            </a:r>
            <a:r>
              <a:rPr lang="en-GB" dirty="0" smtClean="0"/>
              <a:t> statement to produce the line of output:</a:t>
            </a:r>
          </a:p>
          <a:p>
            <a:pPr lvl="1">
              <a:lnSpc>
                <a:spcPct val="80000"/>
              </a:lnSpc>
              <a:buNone/>
            </a:pPr>
            <a:endParaRPr lang="en-GB" sz="800" dirty="0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None/>
            </a:pPr>
            <a:r>
              <a:rPr lang="en-GB" dirty="0" smtClean="0">
                <a:latin typeface="Courier New" panose="02070309020205020404" pitchFamily="49" charset="0"/>
              </a:rPr>
              <a:t>print("/ \\ // \\\\ /// \\\\\\")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87323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Questions</a:t>
            </a:r>
          </a:p>
        </p:txBody>
      </p:sp>
      <p:sp>
        <p:nvSpPr>
          <p:cNvPr id="30723" name="Rectangle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  <a:spcBef>
                <a:spcPts val="500"/>
              </a:spcBef>
            </a:pPr>
            <a:r>
              <a:rPr lang="en-GB" dirty="0" smtClean="0"/>
              <a:t>What </a:t>
            </a:r>
            <a:r>
              <a:rPr lang="en-GB" dirty="0" smtClean="0">
                <a:latin typeface="Courier New" panose="02070309020205020404" pitchFamily="49" charset="0"/>
              </a:rPr>
              <a:t>print</a:t>
            </a:r>
            <a:r>
              <a:rPr lang="en-GB" dirty="0" smtClean="0"/>
              <a:t> statements will generate this output?</a:t>
            </a:r>
          </a:p>
          <a:p>
            <a:pPr lvl="1">
              <a:lnSpc>
                <a:spcPct val="80000"/>
              </a:lnSpc>
              <a:buNone/>
            </a:pPr>
            <a:endParaRPr lang="en-GB" sz="800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None/>
            </a:pPr>
            <a:r>
              <a:rPr lang="en-GB" sz="1800" dirty="0">
                <a:latin typeface="Courier New" panose="02070309020205020404" pitchFamily="49" charset="0"/>
              </a:rPr>
              <a:t>This quote is from </a:t>
            </a:r>
          </a:p>
          <a:p>
            <a:pPr lvl="1">
              <a:lnSpc>
                <a:spcPct val="70000"/>
              </a:lnSpc>
              <a:buNone/>
            </a:pPr>
            <a:r>
              <a:rPr lang="en-GB" sz="1800" dirty="0">
                <a:latin typeface="Courier New" panose="02070309020205020404" pitchFamily="49" charset="0"/>
              </a:rPr>
              <a:t>Irish poet Oscar Wilde:</a:t>
            </a:r>
          </a:p>
          <a:p>
            <a:pPr lvl="1">
              <a:lnSpc>
                <a:spcPct val="70000"/>
              </a:lnSpc>
              <a:buNone/>
            </a:pPr>
            <a:endParaRPr lang="en-GB" sz="1800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None/>
            </a:pPr>
            <a:r>
              <a:rPr lang="en-GB" sz="1800" dirty="0">
                <a:latin typeface="Courier New" panose="02070309020205020404" pitchFamily="49" charset="0"/>
              </a:rPr>
              <a:t>"</a:t>
            </a:r>
            <a:r>
              <a:rPr lang="en-US" sz="1800" dirty="0">
                <a:latin typeface="Courier New" panose="02070309020205020404" pitchFamily="49" charset="0"/>
              </a:rPr>
              <a:t>Music makes one feel so romantic</a:t>
            </a:r>
            <a:endParaRPr lang="en-GB" sz="1800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None/>
            </a:pPr>
            <a:r>
              <a:rPr lang="en-US" sz="1800" dirty="0">
                <a:latin typeface="Courier New" panose="02070309020205020404" pitchFamily="49" charset="0"/>
              </a:rPr>
              <a:t>- at least it always gets on one's nerves –</a:t>
            </a:r>
          </a:p>
          <a:p>
            <a:pPr lvl="1">
              <a:lnSpc>
                <a:spcPct val="70000"/>
              </a:lnSpc>
              <a:buNone/>
            </a:pPr>
            <a:r>
              <a:rPr lang="en-US" sz="1800" dirty="0">
                <a:latin typeface="Courier New" panose="02070309020205020404" pitchFamily="49" charset="0"/>
              </a:rPr>
              <a:t>which is the same thing nowadays.</a:t>
            </a:r>
            <a:r>
              <a:rPr lang="en-GB" sz="1800" dirty="0">
                <a:latin typeface="Courier New" panose="02070309020205020404" pitchFamily="49" charset="0"/>
              </a:rPr>
              <a:t>"</a:t>
            </a:r>
          </a:p>
          <a:p>
            <a:pPr lvl="1">
              <a:lnSpc>
                <a:spcPct val="60000"/>
              </a:lnSpc>
              <a:buNone/>
            </a:pPr>
            <a:endParaRPr lang="en-GB" dirty="0" smtClean="0">
              <a:latin typeface="Courier New" panose="02070309020205020404" pitchFamily="49" charset="0"/>
            </a:endParaRPr>
          </a:p>
          <a:p>
            <a:pPr>
              <a:spcBef>
                <a:spcPts val="500"/>
              </a:spcBef>
            </a:pPr>
            <a:r>
              <a:rPr lang="en-GB" dirty="0" smtClean="0"/>
              <a:t>What </a:t>
            </a:r>
            <a:r>
              <a:rPr lang="en-GB" dirty="0" smtClean="0">
                <a:latin typeface="Courier New" panose="02070309020205020404" pitchFamily="49" charset="0"/>
              </a:rPr>
              <a:t>print</a:t>
            </a:r>
            <a:r>
              <a:rPr lang="en-GB" dirty="0" smtClean="0"/>
              <a:t> statements will generate this output?</a:t>
            </a:r>
          </a:p>
          <a:p>
            <a:pPr lvl="1">
              <a:lnSpc>
                <a:spcPct val="80000"/>
              </a:lnSpc>
              <a:buNone/>
            </a:pPr>
            <a:endParaRPr lang="en-GB" sz="800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None/>
            </a:pPr>
            <a:r>
              <a:rPr lang="en-GB" sz="1800" dirty="0">
                <a:latin typeface="Courier New" panose="02070309020205020404" pitchFamily="49" charset="0"/>
              </a:rPr>
              <a:t>A "quoted" String is</a:t>
            </a:r>
          </a:p>
          <a:p>
            <a:pPr lvl="1">
              <a:lnSpc>
                <a:spcPct val="70000"/>
              </a:lnSpc>
              <a:buNone/>
            </a:pPr>
            <a:r>
              <a:rPr lang="en-GB" sz="1800" dirty="0">
                <a:latin typeface="Courier New" panose="02070309020205020404" pitchFamily="49" charset="0"/>
              </a:rPr>
              <a:t>'much' better if you learn</a:t>
            </a:r>
          </a:p>
          <a:p>
            <a:pPr lvl="1">
              <a:lnSpc>
                <a:spcPct val="70000"/>
              </a:lnSpc>
              <a:buNone/>
            </a:pPr>
            <a:r>
              <a:rPr lang="en-GB" sz="1800" dirty="0">
                <a:latin typeface="Courier New" panose="02070309020205020404" pitchFamily="49" charset="0"/>
              </a:rPr>
              <a:t>the rules of "escape sequences."</a:t>
            </a:r>
          </a:p>
          <a:p>
            <a:pPr lvl="1">
              <a:lnSpc>
                <a:spcPct val="70000"/>
              </a:lnSpc>
              <a:buNone/>
            </a:pPr>
            <a:endParaRPr lang="en-GB" sz="1800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None/>
            </a:pPr>
            <a:r>
              <a:rPr lang="en-GB" sz="1800" dirty="0">
                <a:latin typeface="Courier New" panose="02070309020205020404" pitchFamily="49" charset="0"/>
              </a:rPr>
              <a:t>Also, "" represents an empty String.</a:t>
            </a:r>
          </a:p>
          <a:p>
            <a:pPr lvl="1">
              <a:lnSpc>
                <a:spcPct val="70000"/>
              </a:lnSpc>
              <a:buNone/>
            </a:pPr>
            <a:r>
              <a:rPr lang="en-GB" sz="1800" dirty="0">
                <a:latin typeface="Courier New" panose="02070309020205020404" pitchFamily="49" charset="0"/>
              </a:rPr>
              <a:t>Don't forget: use \" instead of " !</a:t>
            </a:r>
          </a:p>
          <a:p>
            <a:pPr lvl="1">
              <a:lnSpc>
                <a:spcPct val="70000"/>
              </a:lnSpc>
              <a:buNone/>
            </a:pPr>
            <a:r>
              <a:rPr lang="en-GB" sz="1800" dirty="0">
                <a:latin typeface="Courier New" panose="02070309020205020404" pitchFamily="49" charset="0"/>
              </a:rPr>
              <a:t>'' is not the same as "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64020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Answers</a:t>
            </a:r>
          </a:p>
        </p:txBody>
      </p:sp>
      <p:sp>
        <p:nvSpPr>
          <p:cNvPr id="31747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  <a:spcBef>
                <a:spcPts val="500"/>
              </a:spcBef>
            </a:pPr>
            <a:r>
              <a:rPr lang="en-GB" dirty="0" smtClean="0">
                <a:latin typeface="Courier New" panose="02070309020205020404" pitchFamily="49" charset="0"/>
              </a:rPr>
              <a:t>print</a:t>
            </a:r>
            <a:r>
              <a:rPr lang="en-GB" dirty="0" smtClean="0"/>
              <a:t> statements to generate the output:</a:t>
            </a:r>
          </a:p>
          <a:p>
            <a:pPr lvl="1">
              <a:lnSpc>
                <a:spcPct val="70000"/>
              </a:lnSpc>
              <a:buNone/>
            </a:pPr>
            <a:r>
              <a:rPr lang="en-US" sz="1600" dirty="0" smtClean="0">
                <a:latin typeface="Courier New" panose="02070309020205020404" pitchFamily="49" charset="0"/>
              </a:rPr>
              <a:t>print("</a:t>
            </a:r>
            <a:r>
              <a:rPr lang="en-US" sz="1600" dirty="0">
                <a:latin typeface="Courier New" panose="02070309020205020404" pitchFamily="49" charset="0"/>
              </a:rPr>
              <a:t>This quote is from</a:t>
            </a:r>
            <a:r>
              <a:rPr lang="en-US" sz="1600" dirty="0" smtClean="0">
                <a:latin typeface="Courier New" panose="02070309020205020404" pitchFamily="49" charset="0"/>
              </a:rPr>
              <a:t>")</a:t>
            </a:r>
            <a:endParaRPr lang="en-US" sz="1600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None/>
            </a:pPr>
            <a:r>
              <a:rPr lang="en-US" sz="1600" dirty="0" smtClean="0">
                <a:latin typeface="Courier New" panose="02070309020205020404" pitchFamily="49" charset="0"/>
              </a:rPr>
              <a:t>print("</a:t>
            </a:r>
            <a:r>
              <a:rPr lang="en-US" sz="1600" dirty="0">
                <a:latin typeface="Courier New" panose="02070309020205020404" pitchFamily="49" charset="0"/>
              </a:rPr>
              <a:t>Irish poet Oscar Wilde:</a:t>
            </a:r>
            <a:r>
              <a:rPr lang="ja-JP" altLang="en-US" sz="1600" dirty="0">
                <a:latin typeface="Courier New" panose="02070309020205020404" pitchFamily="49" charset="0"/>
              </a:rPr>
              <a:t>”</a:t>
            </a:r>
            <a:r>
              <a:rPr lang="en-US" altLang="ja-JP" sz="1600" dirty="0" smtClean="0">
                <a:latin typeface="Courier New" panose="02070309020205020404" pitchFamily="49" charset="0"/>
              </a:rPr>
              <a:t>)</a:t>
            </a:r>
            <a:endParaRPr lang="en-US" altLang="ja-JP" sz="1600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None/>
            </a:pPr>
            <a:r>
              <a:rPr lang="en-US" sz="1600" dirty="0" smtClean="0">
                <a:latin typeface="Courier New" panose="02070309020205020404" pitchFamily="49" charset="0"/>
              </a:rPr>
              <a:t>print()</a:t>
            </a:r>
            <a:endParaRPr lang="en-US" sz="1600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None/>
            </a:pPr>
            <a:r>
              <a:rPr lang="en-US" sz="1600" dirty="0" smtClean="0">
                <a:latin typeface="Courier New" panose="02070309020205020404" pitchFamily="49" charset="0"/>
              </a:rPr>
              <a:t>print("\"</a:t>
            </a:r>
            <a:r>
              <a:rPr lang="en-US" sz="1600" dirty="0">
                <a:latin typeface="Courier New" panose="02070309020205020404" pitchFamily="49" charset="0"/>
              </a:rPr>
              <a:t>Music makes one feel so romantic</a:t>
            </a:r>
            <a:r>
              <a:rPr lang="en-US" sz="1600" dirty="0" smtClean="0">
                <a:latin typeface="Courier New" panose="02070309020205020404" pitchFamily="49" charset="0"/>
              </a:rPr>
              <a:t>")</a:t>
            </a:r>
            <a:endParaRPr lang="en-US" sz="1600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None/>
            </a:pPr>
            <a:r>
              <a:rPr lang="en-US" sz="1600" dirty="0" smtClean="0">
                <a:latin typeface="Courier New" panose="02070309020205020404" pitchFamily="49" charset="0"/>
              </a:rPr>
              <a:t>print("- </a:t>
            </a:r>
            <a:r>
              <a:rPr lang="en-US" sz="1600" dirty="0">
                <a:latin typeface="Courier New" panose="02070309020205020404" pitchFamily="49" charset="0"/>
              </a:rPr>
              <a:t>at least it always gets on one's nerves </a:t>
            </a:r>
            <a:r>
              <a:rPr lang="en-US" sz="1600" dirty="0" smtClean="0">
                <a:latin typeface="Courier New" panose="02070309020205020404" pitchFamily="49" charset="0"/>
              </a:rPr>
              <a:t>-")</a:t>
            </a:r>
            <a:endParaRPr lang="en-US" sz="1600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None/>
            </a:pPr>
            <a:r>
              <a:rPr lang="en-US" sz="1600" dirty="0" smtClean="0">
                <a:latin typeface="Courier New" panose="02070309020205020404" pitchFamily="49" charset="0"/>
              </a:rPr>
              <a:t>print("</a:t>
            </a:r>
            <a:r>
              <a:rPr lang="en-US" sz="1600" dirty="0">
                <a:latin typeface="Courier New" panose="02070309020205020404" pitchFamily="49" charset="0"/>
              </a:rPr>
              <a:t>which is the same thing nowadays</a:t>
            </a:r>
            <a:r>
              <a:rPr lang="en-US" sz="1600" dirty="0" smtClean="0">
                <a:latin typeface="Courier New" panose="02070309020205020404" pitchFamily="49" charset="0"/>
              </a:rPr>
              <a:t>.\"")</a:t>
            </a:r>
            <a:endParaRPr lang="en-GB" sz="1600" dirty="0">
              <a:latin typeface="Courier New" panose="02070309020205020404" pitchFamily="49" charset="0"/>
            </a:endParaRPr>
          </a:p>
          <a:p>
            <a:pPr>
              <a:spcBef>
                <a:spcPts val="500"/>
              </a:spcBef>
            </a:pPr>
            <a:r>
              <a:rPr lang="en-GB" dirty="0" smtClean="0">
                <a:latin typeface="Courier New" panose="02070309020205020404" pitchFamily="49" charset="0"/>
              </a:rPr>
              <a:t>print</a:t>
            </a:r>
            <a:r>
              <a:rPr lang="en-GB" dirty="0" smtClean="0"/>
              <a:t> statements to generate the output:</a:t>
            </a:r>
          </a:p>
          <a:p>
            <a:pPr lvl="1">
              <a:lnSpc>
                <a:spcPct val="80000"/>
              </a:lnSpc>
              <a:buNone/>
            </a:pPr>
            <a:endParaRPr lang="en-GB" sz="800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None/>
            </a:pPr>
            <a:r>
              <a:rPr lang="en-GB" sz="1700" dirty="0" smtClean="0">
                <a:latin typeface="Courier New" panose="02070309020205020404" pitchFamily="49" charset="0"/>
              </a:rPr>
              <a:t>print("</a:t>
            </a:r>
            <a:r>
              <a:rPr lang="en-GB" sz="1700" dirty="0">
                <a:latin typeface="Courier New" panose="02070309020205020404" pitchFamily="49" charset="0"/>
              </a:rPr>
              <a:t>A \"quoted\" String is</a:t>
            </a:r>
            <a:r>
              <a:rPr lang="en-GB" sz="1700" dirty="0" smtClean="0">
                <a:latin typeface="Courier New" panose="02070309020205020404" pitchFamily="49" charset="0"/>
              </a:rPr>
              <a:t>")</a:t>
            </a:r>
            <a:endParaRPr lang="en-GB" sz="1700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None/>
            </a:pPr>
            <a:r>
              <a:rPr lang="en-GB" sz="1700" dirty="0" smtClean="0">
                <a:latin typeface="Courier New" panose="02070309020205020404" pitchFamily="49" charset="0"/>
              </a:rPr>
              <a:t>print("</a:t>
            </a:r>
            <a:r>
              <a:rPr lang="en-GB" sz="1700" dirty="0">
                <a:latin typeface="Courier New" panose="02070309020205020404" pitchFamily="49" charset="0"/>
              </a:rPr>
              <a:t>'much' better if you learn</a:t>
            </a:r>
            <a:r>
              <a:rPr lang="en-GB" sz="1700" dirty="0" smtClean="0">
                <a:latin typeface="Courier New" panose="02070309020205020404" pitchFamily="49" charset="0"/>
              </a:rPr>
              <a:t>")</a:t>
            </a:r>
            <a:endParaRPr lang="en-GB" sz="1700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None/>
            </a:pPr>
            <a:r>
              <a:rPr lang="en-GB" sz="1700" dirty="0" smtClean="0">
                <a:latin typeface="Courier New" panose="02070309020205020404" pitchFamily="49" charset="0"/>
              </a:rPr>
              <a:t>print("</a:t>
            </a:r>
            <a:r>
              <a:rPr lang="en-GB" sz="1700" dirty="0">
                <a:latin typeface="Courier New" panose="02070309020205020404" pitchFamily="49" charset="0"/>
              </a:rPr>
              <a:t>the rules of \"escape sequences</a:t>
            </a:r>
            <a:r>
              <a:rPr lang="en-GB" sz="1700" dirty="0" smtClean="0">
                <a:latin typeface="Courier New" panose="02070309020205020404" pitchFamily="49" charset="0"/>
              </a:rPr>
              <a:t>.\"")</a:t>
            </a:r>
            <a:endParaRPr lang="en-GB" sz="1700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None/>
            </a:pPr>
            <a:r>
              <a:rPr lang="en-GB" sz="1700" dirty="0" smtClean="0">
                <a:latin typeface="Courier New" panose="02070309020205020404" pitchFamily="49" charset="0"/>
              </a:rPr>
              <a:t>print()</a:t>
            </a:r>
            <a:endParaRPr lang="en-GB" sz="1700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None/>
            </a:pPr>
            <a:r>
              <a:rPr lang="en-GB" sz="1700" dirty="0" smtClean="0">
                <a:latin typeface="Courier New" panose="02070309020205020404" pitchFamily="49" charset="0"/>
              </a:rPr>
              <a:t>print("</a:t>
            </a:r>
            <a:r>
              <a:rPr lang="en-GB" sz="1700" dirty="0">
                <a:latin typeface="Courier New" panose="02070309020205020404" pitchFamily="49" charset="0"/>
              </a:rPr>
              <a:t>Also, \"\" represents an empty String</a:t>
            </a:r>
            <a:r>
              <a:rPr lang="en-GB" sz="1700" dirty="0" smtClean="0">
                <a:latin typeface="Courier New" panose="02070309020205020404" pitchFamily="49" charset="0"/>
              </a:rPr>
              <a:t>.")</a:t>
            </a:r>
            <a:endParaRPr lang="en-GB" sz="1700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None/>
            </a:pPr>
            <a:r>
              <a:rPr lang="en-GB" sz="1700" dirty="0" smtClean="0">
                <a:latin typeface="Courier New" panose="02070309020205020404" pitchFamily="49" charset="0"/>
              </a:rPr>
              <a:t>print("</a:t>
            </a:r>
            <a:r>
              <a:rPr lang="en-GB" sz="1700" dirty="0">
                <a:latin typeface="Courier New" panose="02070309020205020404" pitchFamily="49" charset="0"/>
              </a:rPr>
              <a:t>Don't forget: use \\\" instead of \" </a:t>
            </a:r>
            <a:r>
              <a:rPr lang="en-GB" sz="1700" dirty="0" smtClean="0">
                <a:latin typeface="Courier New" panose="02070309020205020404" pitchFamily="49" charset="0"/>
              </a:rPr>
              <a:t>!")</a:t>
            </a:r>
            <a:endParaRPr lang="en-GB" sz="1700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None/>
            </a:pPr>
            <a:r>
              <a:rPr lang="en-GB" sz="1700" dirty="0" smtClean="0">
                <a:latin typeface="Courier New" panose="02070309020205020404" pitchFamily="49" charset="0"/>
              </a:rPr>
              <a:t>print("'' </a:t>
            </a:r>
            <a:r>
              <a:rPr lang="en-GB" sz="1700" dirty="0">
                <a:latin typeface="Courier New" panose="02070309020205020404" pitchFamily="49" charset="0"/>
              </a:rPr>
              <a:t>is not the same as </a:t>
            </a:r>
            <a:r>
              <a:rPr lang="en-GB" sz="1700" dirty="0" smtClean="0">
                <a:latin typeface="Courier New" panose="02070309020205020404" pitchFamily="49" charset="0"/>
              </a:rPr>
              <a:t>\"")</a:t>
            </a: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1668931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 txBox="1">
            <a:spLocks/>
          </p:cNvSpPr>
          <p:nvPr/>
        </p:nvSpPr>
        <p:spPr bwMode="auto">
          <a:xfrm>
            <a:off x="2209800" y="2693989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EB641B"/>
              </a:buClr>
              <a:buSzPct val="95000"/>
              <a:buFont typeface="Wingdings 2" panose="05020102010507070707" pitchFamily="18" charset="2"/>
              <a:buChar char="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EB641B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sz="4400" dirty="0" smtClean="0">
                <a:solidFill>
                  <a:schemeClr val="tx2"/>
                </a:solidFill>
              </a:rPr>
              <a:t>Creating a Python Program</a:t>
            </a:r>
            <a:endParaRPr lang="en-US" sz="4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0076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a Python Program File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762" y="1848416"/>
            <a:ext cx="8990476" cy="4165079"/>
          </a:xfrm>
        </p:spPr>
      </p:pic>
    </p:spTree>
    <p:extLst>
      <p:ext uri="{BB962C8B-B14F-4D97-AF65-F5344CB8AC3E}">
        <p14:creationId xmlns:p14="http://schemas.microsoft.com/office/powerpoint/2010/main" val="2166742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a Python Program File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063" y="1459576"/>
            <a:ext cx="8990476" cy="2451947"/>
          </a:xfr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762" y="4230103"/>
            <a:ext cx="8977777" cy="247619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71789" y="3860771"/>
            <a:ext cx="4742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When Run -&gt; Run Module is selected: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812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Comments</a:t>
            </a:r>
            <a:endParaRPr lang="en-US" smtClean="0"/>
          </a:p>
        </p:txBody>
      </p:sp>
      <p:sp>
        <p:nvSpPr>
          <p:cNvPr id="7171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GB" b="1" dirty="0" smtClean="0"/>
              <a:t>comment</a:t>
            </a:r>
            <a:r>
              <a:rPr lang="en-GB" dirty="0" smtClean="0"/>
              <a:t>: A note written in source code by the programmer to describe or clarify the code.</a:t>
            </a:r>
          </a:p>
          <a:p>
            <a:pPr lvl="1" eaLnBrk="1" hangingPunct="1"/>
            <a:r>
              <a:rPr lang="en-GB" dirty="0" smtClean="0"/>
              <a:t>Comments are not executed when your program runs.</a:t>
            </a:r>
          </a:p>
          <a:p>
            <a:pPr lvl="1" eaLnBrk="1" hangingPunct="1"/>
            <a:endParaRPr lang="en-GB" sz="800" dirty="0"/>
          </a:p>
          <a:p>
            <a:pPr eaLnBrk="1" hangingPunct="1"/>
            <a:r>
              <a:rPr lang="en-GB" dirty="0" smtClean="0"/>
              <a:t>Syntax: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GB" sz="2000" dirty="0"/>
              <a:t>	</a:t>
            </a:r>
            <a:r>
              <a:rPr lang="en-GB" sz="2000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GB" sz="2000" dirty="0" smtClean="0">
                <a:latin typeface="Courier New" panose="02070309020205020404" pitchFamily="49" charset="0"/>
              </a:rPr>
              <a:t> </a:t>
            </a:r>
            <a:r>
              <a:rPr lang="en-GB" sz="2000" b="1" dirty="0"/>
              <a:t>comment </a:t>
            </a:r>
            <a:r>
              <a:rPr lang="en-GB" sz="2000" b="1" dirty="0" smtClean="0"/>
              <a:t>text</a:t>
            </a:r>
            <a:r>
              <a:rPr lang="en-GB" sz="2000" b="1" dirty="0"/>
              <a:t/>
            </a:r>
            <a:br>
              <a:rPr lang="en-GB" sz="2000" b="1" dirty="0"/>
            </a:br>
            <a:r>
              <a:rPr lang="en-GB" sz="2000" b="1" i="1" dirty="0"/>
              <a:t>	</a:t>
            </a:r>
            <a:r>
              <a:rPr lang="en-GB" sz="800" dirty="0"/>
              <a:t>	</a:t>
            </a:r>
          </a:p>
          <a:p>
            <a:pPr eaLnBrk="1" hangingPunct="1"/>
            <a:r>
              <a:rPr lang="en-GB" dirty="0" smtClean="0"/>
              <a:t>Examples:</a:t>
            </a: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GB" b="1" dirty="0">
                <a:solidFill>
                  <a:srgbClr val="006666"/>
                </a:solidFill>
                <a:latin typeface="Courier New" panose="02070309020205020404" pitchFamily="49" charset="0"/>
              </a:rPr>
              <a:t>#</a:t>
            </a:r>
            <a:r>
              <a:rPr lang="en-GB" b="1" dirty="0" smtClean="0">
                <a:solidFill>
                  <a:srgbClr val="006666"/>
                </a:solidFill>
                <a:latin typeface="Courier New" panose="02070309020205020404" pitchFamily="49" charset="0"/>
              </a:rPr>
              <a:t> This is a one-line comment.</a:t>
            </a: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en-GB" sz="800" b="1" dirty="0">
              <a:solidFill>
                <a:srgbClr val="006666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GB" b="1" dirty="0">
                <a:solidFill>
                  <a:srgbClr val="006666"/>
                </a:solidFill>
                <a:latin typeface="Courier New" panose="02070309020205020404" pitchFamily="49" charset="0"/>
              </a:rPr>
              <a:t>#</a:t>
            </a:r>
            <a:r>
              <a:rPr lang="en-GB" b="1" dirty="0" smtClean="0">
                <a:solidFill>
                  <a:srgbClr val="006666"/>
                </a:solidFill>
                <a:latin typeface="Courier New" panose="02070309020205020404" pitchFamily="49" charset="0"/>
              </a:rPr>
              <a:t> This is a very long</a:t>
            </a: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GB" b="1" dirty="0" smtClean="0">
                <a:solidFill>
                  <a:srgbClr val="006666"/>
                </a:solidFill>
                <a:latin typeface="Courier New" panose="02070309020205020404" pitchFamily="49" charset="0"/>
              </a:rPr>
              <a:t># multi-line comment. </a:t>
            </a:r>
          </a:p>
        </p:txBody>
      </p:sp>
    </p:spTree>
    <p:extLst>
      <p:ext uri="{BB962C8B-B14F-4D97-AF65-F5344CB8AC3E}">
        <p14:creationId xmlns:p14="http://schemas.microsoft.com/office/powerpoint/2010/main" val="6366785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Computer Science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mtClean="0"/>
              <a:t>CS is about PROCESS – describing how to accomplish tasks</a:t>
            </a:r>
          </a:p>
          <a:p>
            <a:pPr lvl="1"/>
            <a:r>
              <a:rPr lang="en-US" smtClean="0"/>
              <a:t>"efficiently implementing automated abstractions" (</a:t>
            </a:r>
            <a:r>
              <a:rPr lang="en-US" smtClean="0">
                <a:hlinkClick r:id="rId2"/>
              </a:rPr>
              <a:t>Philip Guo</a:t>
            </a:r>
            <a:r>
              <a:rPr lang="en-US" smtClean="0"/>
              <a:t>)</a:t>
            </a:r>
          </a:p>
          <a:p>
            <a:endParaRPr lang="en-US" smtClean="0"/>
          </a:p>
          <a:p>
            <a:r>
              <a:rPr lang="en-US" smtClean="0"/>
              <a:t>Computers are a tool</a:t>
            </a:r>
          </a:p>
          <a:p>
            <a:pPr lvl="1"/>
            <a:r>
              <a:rPr lang="en-US" smtClean="0"/>
              <a:t>Currently the best implementation platform</a:t>
            </a:r>
          </a:p>
          <a:p>
            <a:pPr lvl="1"/>
            <a:r>
              <a:rPr lang="en-US" smtClean="0"/>
              <a:t>What kinds of problems can they solve?</a:t>
            </a:r>
          </a:p>
          <a:p>
            <a:pPr lvl="1"/>
            <a:r>
              <a:rPr lang="en-US" smtClean="0"/>
              <a:t>How can they be made faster, cheaper, more efficient…?</a:t>
            </a:r>
          </a:p>
          <a:p>
            <a:endParaRPr lang="en-US" smtClean="0"/>
          </a:p>
          <a:p>
            <a:r>
              <a:rPr lang="en-US" smtClean="0"/>
              <a:t>Science?</a:t>
            </a:r>
          </a:p>
          <a:p>
            <a:pPr lvl="1"/>
            <a:r>
              <a:rPr lang="en-US" smtClean="0"/>
              <a:t>More like engineering, art, magic…</a:t>
            </a:r>
          </a:p>
          <a:p>
            <a:pPr lvl="1"/>
            <a:r>
              <a:rPr lang="en-US" smtClean="0"/>
              <a:t>Hypothesis creation, testing, refinement important</a:t>
            </a:r>
          </a:p>
          <a:p>
            <a:pPr lvl="1">
              <a:buFont typeface="Wingdings 2" panose="05020102010507070707" pitchFamily="18" charset="2"/>
              <a:buNone/>
            </a:pPr>
            <a:endParaRPr lang="en-US" smtClean="0"/>
          </a:p>
          <a:p>
            <a:r>
              <a:rPr lang="en-US" smtClean="0"/>
              <a:t>CS is still a young field finding itself</a:t>
            </a:r>
          </a:p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38049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Comments example</a:t>
            </a:r>
            <a:endParaRPr lang="en-US" smtClean="0"/>
          </a:p>
        </p:txBody>
      </p:sp>
      <p:sp>
        <p:nvSpPr>
          <p:cNvPr id="9219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spcBef>
                <a:spcPts val="400"/>
              </a:spcBef>
              <a:buNone/>
            </a:pPr>
            <a:r>
              <a:rPr lang="en-GB" sz="1800" b="1" dirty="0">
                <a:solidFill>
                  <a:srgbClr val="006666"/>
                </a:solidFill>
                <a:latin typeface="Courier New" panose="02070309020205020404" pitchFamily="49" charset="0"/>
              </a:rPr>
              <a:t>#</a:t>
            </a:r>
            <a:r>
              <a:rPr lang="en-GB" sz="1800" b="1" dirty="0" smtClean="0">
                <a:solidFill>
                  <a:srgbClr val="006666"/>
                </a:solidFill>
                <a:latin typeface="Courier New" panose="02070309020205020404" pitchFamily="49" charset="0"/>
              </a:rPr>
              <a:t> </a:t>
            </a:r>
            <a:r>
              <a:rPr lang="en-GB" sz="1800" b="1" dirty="0">
                <a:solidFill>
                  <a:srgbClr val="006666"/>
                </a:solidFill>
                <a:latin typeface="Courier New" panose="02070309020205020404" pitchFamily="49" charset="0"/>
              </a:rPr>
              <a:t>Suzy Student</a:t>
            </a:r>
            <a:r>
              <a:rPr lang="en-GB" sz="1800" b="1" dirty="0" smtClean="0">
                <a:solidFill>
                  <a:srgbClr val="006666"/>
                </a:solidFill>
                <a:latin typeface="Courier New" panose="02070309020205020404" pitchFamily="49" charset="0"/>
              </a:rPr>
              <a:t>,</a:t>
            </a:r>
          </a:p>
          <a:p>
            <a:pPr>
              <a:lnSpc>
                <a:spcPct val="80000"/>
              </a:lnSpc>
              <a:spcBef>
                <a:spcPts val="400"/>
              </a:spcBef>
              <a:buNone/>
            </a:pPr>
            <a:r>
              <a:rPr lang="en-GB" sz="1800" b="1" dirty="0">
                <a:solidFill>
                  <a:srgbClr val="006666"/>
                </a:solidFill>
                <a:latin typeface="Courier New" panose="02070309020205020404" pitchFamily="49" charset="0"/>
              </a:rPr>
              <a:t>#</a:t>
            </a:r>
            <a:r>
              <a:rPr lang="en-GB" sz="1800" b="1" dirty="0" smtClean="0">
                <a:solidFill>
                  <a:srgbClr val="006666"/>
                </a:solidFill>
                <a:latin typeface="Courier New" panose="02070309020205020404" pitchFamily="49" charset="0"/>
              </a:rPr>
              <a:t> </a:t>
            </a:r>
            <a:r>
              <a:rPr lang="en-GB" sz="1800" b="1" dirty="0" err="1" smtClean="0">
                <a:solidFill>
                  <a:srgbClr val="006666"/>
                </a:solidFill>
                <a:latin typeface="Courier New" panose="02070309020205020404" pitchFamily="49" charset="0"/>
              </a:rPr>
              <a:t>CSc</a:t>
            </a:r>
            <a:r>
              <a:rPr lang="en-GB" sz="1800" b="1" dirty="0" smtClean="0">
                <a:solidFill>
                  <a:srgbClr val="006666"/>
                </a:solidFill>
                <a:latin typeface="Courier New" panose="02070309020205020404" pitchFamily="49" charset="0"/>
              </a:rPr>
              <a:t> 110, </a:t>
            </a:r>
            <a:r>
              <a:rPr lang="en-GB" sz="1800" b="1" dirty="0">
                <a:solidFill>
                  <a:srgbClr val="006666"/>
                </a:solidFill>
                <a:latin typeface="Courier New" panose="02070309020205020404" pitchFamily="49" charset="0"/>
              </a:rPr>
              <a:t>Fall 2019</a:t>
            </a:r>
          </a:p>
          <a:p>
            <a:pPr>
              <a:lnSpc>
                <a:spcPct val="80000"/>
              </a:lnSpc>
              <a:spcBef>
                <a:spcPts val="400"/>
              </a:spcBef>
              <a:buNone/>
            </a:pPr>
            <a:r>
              <a:rPr lang="en-GB" sz="1800" b="1" dirty="0" smtClean="0">
                <a:solidFill>
                  <a:srgbClr val="006666"/>
                </a:solidFill>
                <a:latin typeface="Courier New" panose="02070309020205020404" pitchFamily="49" charset="0"/>
              </a:rPr>
              <a:t># </a:t>
            </a:r>
            <a:r>
              <a:rPr lang="en-GB" sz="1800" b="1" dirty="0">
                <a:solidFill>
                  <a:srgbClr val="006666"/>
                </a:solidFill>
                <a:latin typeface="Courier New" panose="02070309020205020404" pitchFamily="49" charset="0"/>
              </a:rPr>
              <a:t>Displays </a:t>
            </a:r>
            <a:r>
              <a:rPr lang="en-GB" sz="1800" b="1" dirty="0" smtClean="0">
                <a:solidFill>
                  <a:srgbClr val="006666"/>
                </a:solidFill>
                <a:latin typeface="Courier New" panose="02070309020205020404" pitchFamily="49" charset="0"/>
              </a:rPr>
              <a:t>lyrics</a:t>
            </a:r>
            <a:endParaRPr lang="en-GB" sz="1800" b="1" dirty="0">
              <a:solidFill>
                <a:srgbClr val="006666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spcBef>
                <a:spcPts val="400"/>
              </a:spcBef>
              <a:buNone/>
            </a:pPr>
            <a:endParaRPr lang="en-GB" sz="1800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spcBef>
                <a:spcPts val="400"/>
              </a:spcBef>
              <a:buNone/>
            </a:pPr>
            <a:r>
              <a:rPr lang="en-GB" sz="1800" b="1" dirty="0">
                <a:solidFill>
                  <a:srgbClr val="006666"/>
                </a:solidFill>
                <a:latin typeface="Courier New" panose="02070309020205020404" pitchFamily="49" charset="0"/>
              </a:rPr>
              <a:t>#</a:t>
            </a:r>
            <a:r>
              <a:rPr lang="en-GB" sz="1800" b="1" dirty="0" smtClean="0">
                <a:solidFill>
                  <a:srgbClr val="006666"/>
                </a:solidFill>
                <a:latin typeface="Courier New" panose="02070309020205020404" pitchFamily="49" charset="0"/>
              </a:rPr>
              <a:t> </a:t>
            </a:r>
            <a:r>
              <a:rPr lang="en-GB" sz="1800" b="1" dirty="0">
                <a:solidFill>
                  <a:srgbClr val="006666"/>
                </a:solidFill>
                <a:latin typeface="Courier New" panose="02070309020205020404" pitchFamily="49" charset="0"/>
              </a:rPr>
              <a:t>first line</a:t>
            </a:r>
          </a:p>
          <a:p>
            <a:pPr>
              <a:lnSpc>
                <a:spcPct val="80000"/>
              </a:lnSpc>
              <a:spcBef>
                <a:spcPts val="400"/>
              </a:spcBef>
              <a:buNone/>
            </a:pPr>
            <a:r>
              <a:rPr lang="en-GB" sz="1800" dirty="0" smtClean="0">
                <a:latin typeface="Courier New" panose="02070309020205020404" pitchFamily="49" charset="0"/>
              </a:rPr>
              <a:t>print("</a:t>
            </a:r>
            <a:r>
              <a:rPr lang="en-US" sz="1800" dirty="0">
                <a:latin typeface="Courier New" panose="02070309020205020404" pitchFamily="49" charset="0"/>
              </a:rPr>
              <a:t>When I first got into magic</a:t>
            </a:r>
            <a:r>
              <a:rPr lang="en-GB" sz="1800" dirty="0" smtClean="0">
                <a:latin typeface="Courier New" panose="02070309020205020404" pitchFamily="49" charset="0"/>
              </a:rPr>
              <a:t>")</a:t>
            </a:r>
            <a:endParaRPr lang="en-GB" sz="1800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spcBef>
                <a:spcPts val="400"/>
              </a:spcBef>
              <a:buNone/>
            </a:pPr>
            <a:r>
              <a:rPr lang="en-GB" sz="1800" dirty="0" smtClean="0">
                <a:latin typeface="Courier New" panose="02070309020205020404" pitchFamily="49" charset="0"/>
              </a:rPr>
              <a:t>print("</a:t>
            </a:r>
            <a:r>
              <a:rPr lang="en-US" sz="1800" dirty="0">
                <a:latin typeface="Courier New" panose="02070309020205020404" pitchFamily="49" charset="0"/>
              </a:rPr>
              <a:t>it was an underground phenomenon</a:t>
            </a:r>
            <a:r>
              <a:rPr lang="en-GB" sz="1800" dirty="0" smtClean="0">
                <a:latin typeface="Courier New" panose="02070309020205020404" pitchFamily="49" charset="0"/>
              </a:rPr>
              <a:t>")</a:t>
            </a:r>
          </a:p>
          <a:p>
            <a:pPr>
              <a:lnSpc>
                <a:spcPct val="80000"/>
              </a:lnSpc>
              <a:spcBef>
                <a:spcPts val="400"/>
              </a:spcBef>
              <a:buNone/>
            </a:pPr>
            <a:r>
              <a:rPr lang="en-GB" sz="1800" dirty="0" smtClean="0">
                <a:latin typeface="Courier New" panose="02070309020205020404" pitchFamily="49" charset="0"/>
              </a:rPr>
              <a:t>print()</a:t>
            </a:r>
            <a:endParaRPr lang="en-GB" sz="1800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spcBef>
                <a:spcPts val="400"/>
              </a:spcBef>
              <a:buNone/>
            </a:pPr>
            <a:endParaRPr lang="en-GB" sz="1800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spcBef>
                <a:spcPts val="400"/>
              </a:spcBef>
              <a:buNone/>
            </a:pPr>
            <a:r>
              <a:rPr lang="en-GB" sz="1800" b="1" dirty="0" smtClean="0">
                <a:solidFill>
                  <a:srgbClr val="006666"/>
                </a:solidFill>
                <a:latin typeface="Courier New" panose="02070309020205020404" pitchFamily="49" charset="0"/>
              </a:rPr>
              <a:t># </a:t>
            </a:r>
            <a:r>
              <a:rPr lang="en-GB" sz="1800" b="1" dirty="0">
                <a:solidFill>
                  <a:srgbClr val="006666"/>
                </a:solidFill>
                <a:latin typeface="Courier New" panose="02070309020205020404" pitchFamily="49" charset="0"/>
              </a:rPr>
              <a:t>second line</a:t>
            </a:r>
          </a:p>
          <a:p>
            <a:pPr>
              <a:lnSpc>
                <a:spcPct val="80000"/>
              </a:lnSpc>
              <a:spcBef>
                <a:spcPts val="400"/>
              </a:spcBef>
              <a:buNone/>
            </a:pPr>
            <a:r>
              <a:rPr lang="en-GB" sz="1800" dirty="0" smtClean="0">
                <a:latin typeface="Courier New" panose="02070309020205020404" pitchFamily="49" charset="0"/>
              </a:rPr>
              <a:t>print("</a:t>
            </a:r>
            <a:r>
              <a:rPr lang="en-US" sz="1800" dirty="0">
                <a:latin typeface="Courier New" panose="02070309020205020404" pitchFamily="49" charset="0"/>
              </a:rPr>
              <a:t>Now everybody's like</a:t>
            </a:r>
            <a:r>
              <a:rPr lang="en-GB" sz="1800" dirty="0" smtClean="0">
                <a:latin typeface="Courier New" panose="02070309020205020404" pitchFamily="49" charset="0"/>
              </a:rPr>
              <a:t>")</a:t>
            </a:r>
            <a:endParaRPr lang="en-GB" sz="1800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spcBef>
                <a:spcPts val="400"/>
              </a:spcBef>
              <a:buNone/>
            </a:pPr>
            <a:r>
              <a:rPr lang="en-GB" sz="1800" dirty="0" smtClean="0">
                <a:latin typeface="Courier New" panose="02070309020205020404" pitchFamily="49" charset="0"/>
              </a:rPr>
              <a:t>print("</a:t>
            </a:r>
            <a:r>
              <a:rPr lang="en-US" sz="1800" dirty="0">
                <a:latin typeface="Courier New" panose="02070309020205020404" pitchFamily="49" charset="0"/>
              </a:rPr>
              <a:t>pick a card, any card</a:t>
            </a:r>
            <a:r>
              <a:rPr lang="en-GB" sz="1800" dirty="0" smtClean="0">
                <a:latin typeface="Courier New" panose="02070309020205020404" pitchFamily="49" charset="0"/>
              </a:rPr>
              <a:t>")</a:t>
            </a:r>
            <a:endParaRPr lang="en-GB" sz="180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906444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4400" dirty="0" smtClean="0"/>
              <a:t>functions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49667217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sugar_cooki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6" t="2396" r="3035" b="1958"/>
          <a:stretch>
            <a:fillRect/>
          </a:stretch>
        </p:blipFill>
        <p:spPr bwMode="auto">
          <a:xfrm>
            <a:off x="8001001" y="2876550"/>
            <a:ext cx="2365375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Rectang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Algorithms</a:t>
            </a:r>
            <a:endParaRPr lang="en-US" smtClean="0"/>
          </a:p>
        </p:txBody>
      </p:sp>
      <p:sp>
        <p:nvSpPr>
          <p:cNvPr id="12292" name="Rectangle 4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ts val="600"/>
              </a:spcBef>
            </a:pPr>
            <a:r>
              <a:rPr lang="en-GB" b="1" smtClean="0"/>
              <a:t>algorithm</a:t>
            </a:r>
            <a:r>
              <a:rPr lang="en-GB" smtClean="0"/>
              <a:t>: A list of steps for solving a problem.</a:t>
            </a:r>
          </a:p>
          <a:p>
            <a:pPr>
              <a:spcBef>
                <a:spcPts val="150"/>
              </a:spcBef>
              <a:buNone/>
            </a:pPr>
            <a:endParaRPr lang="en-GB" sz="800"/>
          </a:p>
          <a:p>
            <a:pPr>
              <a:spcBef>
                <a:spcPts val="600"/>
              </a:spcBef>
            </a:pPr>
            <a:r>
              <a:rPr lang="en-GB" smtClean="0"/>
              <a:t>Example algorithm: "Bake sugar cookies"</a:t>
            </a:r>
          </a:p>
          <a:p>
            <a:pPr lvl="1"/>
            <a:r>
              <a:rPr lang="en-GB" smtClean="0">
                <a:solidFill>
                  <a:srgbClr val="404040"/>
                </a:solidFill>
              </a:rPr>
              <a:t>Mix the dry ingredients.</a:t>
            </a:r>
          </a:p>
          <a:p>
            <a:pPr lvl="1"/>
            <a:r>
              <a:rPr lang="en-GB" smtClean="0">
                <a:solidFill>
                  <a:srgbClr val="404040"/>
                </a:solidFill>
              </a:rPr>
              <a:t>Cream the butter and sugar.</a:t>
            </a:r>
          </a:p>
          <a:p>
            <a:pPr lvl="1"/>
            <a:r>
              <a:rPr lang="en-GB" smtClean="0">
                <a:solidFill>
                  <a:srgbClr val="404040"/>
                </a:solidFill>
              </a:rPr>
              <a:t>Beat in the eggs.</a:t>
            </a:r>
          </a:p>
          <a:p>
            <a:pPr lvl="1"/>
            <a:r>
              <a:rPr lang="en-GB" smtClean="0">
                <a:solidFill>
                  <a:srgbClr val="404040"/>
                </a:solidFill>
              </a:rPr>
              <a:t>Stir in the dry ingredients.</a:t>
            </a:r>
          </a:p>
          <a:p>
            <a:pPr lvl="1"/>
            <a:r>
              <a:rPr lang="en-GB" smtClean="0">
                <a:solidFill>
                  <a:srgbClr val="404040"/>
                </a:solidFill>
              </a:rPr>
              <a:t>Set the oven temperature.</a:t>
            </a:r>
          </a:p>
          <a:p>
            <a:pPr lvl="1"/>
            <a:r>
              <a:rPr lang="en-GB" smtClean="0">
                <a:solidFill>
                  <a:srgbClr val="404040"/>
                </a:solidFill>
              </a:rPr>
              <a:t>Set the timer for 10 minutes.</a:t>
            </a:r>
          </a:p>
          <a:p>
            <a:pPr lvl="1"/>
            <a:r>
              <a:rPr lang="en-GB" smtClean="0">
                <a:solidFill>
                  <a:srgbClr val="404040"/>
                </a:solidFill>
              </a:rPr>
              <a:t>Place the cookies into the oven.</a:t>
            </a:r>
          </a:p>
          <a:p>
            <a:pPr lvl="1"/>
            <a:r>
              <a:rPr lang="en-GB" smtClean="0">
                <a:solidFill>
                  <a:srgbClr val="404040"/>
                </a:solidFill>
              </a:rPr>
              <a:t>Allow the cookies to bake.</a:t>
            </a:r>
          </a:p>
          <a:p>
            <a:pPr lvl="1"/>
            <a:r>
              <a:rPr lang="en-GB" smtClean="0">
                <a:solidFill>
                  <a:srgbClr val="404040"/>
                </a:solidFill>
              </a:rPr>
              <a:t>Spread frosting and sprinkles onto the cookies.</a:t>
            </a:r>
          </a:p>
          <a:p>
            <a:pPr lvl="1"/>
            <a:r>
              <a:rPr lang="en-GB" smtClean="0">
                <a:solidFill>
                  <a:srgbClr val="404040"/>
                </a:solidFill>
              </a:rPr>
              <a:t>...</a:t>
            </a:r>
            <a:endParaRPr lang="en-US" smtClean="0">
              <a:solidFill>
                <a:srgbClr val="404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855776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Problems with algorithms</a:t>
            </a:r>
          </a:p>
        </p:txBody>
      </p:sp>
      <p:sp>
        <p:nvSpPr>
          <p:cNvPr id="14339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en-US" i="1" smtClean="0"/>
              <a:t>lack of structure</a:t>
            </a:r>
            <a:r>
              <a:rPr lang="en-US" smtClean="0"/>
              <a:t>: Many steps; tough to follow.</a:t>
            </a:r>
          </a:p>
          <a:p>
            <a:pPr lvl="1" eaLnBrk="1" hangingPunct="1"/>
            <a:endParaRPr lang="en-US" sz="800"/>
          </a:p>
          <a:p>
            <a:pPr eaLnBrk="1" hangingPunct="1"/>
            <a:r>
              <a:rPr lang="en-US" i="1" smtClean="0"/>
              <a:t>redundancy</a:t>
            </a:r>
            <a:r>
              <a:rPr lang="en-US" smtClean="0"/>
              <a:t>: Consider making a double batch...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1800">
                <a:solidFill>
                  <a:srgbClr val="404040"/>
                </a:solidFill>
              </a:rPr>
              <a:t>Mix the dry ingredients.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1800">
                <a:solidFill>
                  <a:srgbClr val="404040"/>
                </a:solidFill>
              </a:rPr>
              <a:t>Cream the butter and sugar.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1800">
                <a:solidFill>
                  <a:srgbClr val="404040"/>
                </a:solidFill>
              </a:rPr>
              <a:t>Beat in the eggs.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1800">
                <a:solidFill>
                  <a:srgbClr val="404040"/>
                </a:solidFill>
              </a:rPr>
              <a:t>Stir in the dry ingredients.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1800">
                <a:solidFill>
                  <a:srgbClr val="003399"/>
                </a:solidFill>
              </a:rPr>
              <a:t>Set the oven temperature.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1800">
                <a:solidFill>
                  <a:srgbClr val="003399"/>
                </a:solidFill>
              </a:rPr>
              <a:t>Set the timer for 10 minutes.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1800">
                <a:solidFill>
                  <a:srgbClr val="003399"/>
                </a:solidFill>
              </a:rPr>
              <a:t>Place the first batch of cookies into the oven.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1800">
                <a:solidFill>
                  <a:srgbClr val="003399"/>
                </a:solidFill>
              </a:rPr>
              <a:t>Allow the cookies to bake.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1800">
                <a:solidFill>
                  <a:srgbClr val="800000"/>
                </a:solidFill>
              </a:rPr>
              <a:t>Set the timer for 10 minutes.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1800">
                <a:solidFill>
                  <a:srgbClr val="800000"/>
                </a:solidFill>
              </a:rPr>
              <a:t>Place the second batch of cookies into the oven.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1800">
                <a:solidFill>
                  <a:srgbClr val="800000"/>
                </a:solidFill>
              </a:rPr>
              <a:t>Allow the cookies to bake.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1800">
                <a:solidFill>
                  <a:srgbClr val="404040"/>
                </a:solidFill>
              </a:rPr>
              <a:t>Mix ingredients for frosting.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1800">
                <a:solidFill>
                  <a:srgbClr val="404040"/>
                </a:solidFill>
              </a:rPr>
              <a:t>...</a:t>
            </a:r>
            <a:endParaRPr lang="en-US" sz="1800">
              <a:solidFill>
                <a:srgbClr val="404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761070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Structured algorithms</a:t>
            </a:r>
            <a:endParaRPr lang="en-US" smtClean="0"/>
          </a:p>
        </p:txBody>
      </p:sp>
      <p:sp>
        <p:nvSpPr>
          <p:cNvPr id="15363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Bef>
                <a:spcPts val="600"/>
              </a:spcBef>
            </a:pPr>
            <a:r>
              <a:rPr lang="en-GB" b="1" smtClean="0"/>
              <a:t>structured algorithm</a:t>
            </a:r>
            <a:r>
              <a:rPr lang="en-GB" smtClean="0"/>
              <a:t>: Split into coherent tasks.</a:t>
            </a:r>
          </a:p>
          <a:p>
            <a:pPr lvl="1">
              <a:buNone/>
            </a:pPr>
            <a:r>
              <a:rPr lang="en-GB" sz="1800" b="1" u="sng"/>
              <a:t>1</a:t>
            </a:r>
            <a:r>
              <a:rPr lang="en-GB" sz="1800" u="sng"/>
              <a:t>	Make the batter.</a:t>
            </a:r>
          </a:p>
          <a:p>
            <a:pPr lvl="1">
              <a:spcBef>
                <a:spcPts val="450"/>
              </a:spcBef>
            </a:pPr>
            <a:r>
              <a:rPr lang="en-GB" sz="1800">
                <a:solidFill>
                  <a:srgbClr val="404040"/>
                </a:solidFill>
              </a:rPr>
              <a:t>Mix the dry ingredients.</a:t>
            </a:r>
          </a:p>
          <a:p>
            <a:pPr lvl="1">
              <a:spcBef>
                <a:spcPts val="450"/>
              </a:spcBef>
            </a:pPr>
            <a:r>
              <a:rPr lang="en-GB" sz="1800">
                <a:solidFill>
                  <a:srgbClr val="404040"/>
                </a:solidFill>
              </a:rPr>
              <a:t>Cream the butter and sugar.</a:t>
            </a:r>
          </a:p>
          <a:p>
            <a:pPr lvl="1">
              <a:spcBef>
                <a:spcPts val="450"/>
              </a:spcBef>
            </a:pPr>
            <a:r>
              <a:rPr lang="en-GB" sz="1800">
                <a:solidFill>
                  <a:srgbClr val="404040"/>
                </a:solidFill>
              </a:rPr>
              <a:t>Beat in the eggs.</a:t>
            </a:r>
          </a:p>
          <a:p>
            <a:pPr lvl="1">
              <a:spcBef>
                <a:spcPts val="450"/>
              </a:spcBef>
            </a:pPr>
            <a:r>
              <a:rPr lang="en-GB" sz="1800">
                <a:solidFill>
                  <a:srgbClr val="404040"/>
                </a:solidFill>
              </a:rPr>
              <a:t>Stir in the dry ingredients.</a:t>
            </a:r>
          </a:p>
          <a:p>
            <a:pPr lvl="2">
              <a:spcBef>
                <a:spcPts val="450"/>
              </a:spcBef>
            </a:pPr>
            <a:endParaRPr lang="en-GB" sz="800">
              <a:solidFill>
                <a:srgbClr val="404040"/>
              </a:solidFill>
            </a:endParaRPr>
          </a:p>
          <a:p>
            <a:pPr lvl="1">
              <a:buNone/>
            </a:pPr>
            <a:r>
              <a:rPr lang="en-GB" sz="1800" b="1" u="sng"/>
              <a:t>2</a:t>
            </a:r>
            <a:r>
              <a:rPr lang="en-GB" sz="1800" u="sng"/>
              <a:t>	Bake the cookies.</a:t>
            </a:r>
          </a:p>
          <a:p>
            <a:pPr lvl="1">
              <a:spcBef>
                <a:spcPts val="450"/>
              </a:spcBef>
            </a:pPr>
            <a:r>
              <a:rPr lang="en-GB" sz="1800">
                <a:solidFill>
                  <a:srgbClr val="404040"/>
                </a:solidFill>
              </a:rPr>
              <a:t>Set the oven temperature.</a:t>
            </a:r>
          </a:p>
          <a:p>
            <a:pPr lvl="1">
              <a:spcBef>
                <a:spcPts val="450"/>
              </a:spcBef>
            </a:pPr>
            <a:r>
              <a:rPr lang="en-GB" sz="1800">
                <a:solidFill>
                  <a:srgbClr val="404040"/>
                </a:solidFill>
              </a:rPr>
              <a:t>Set the timer for 10 minutes.</a:t>
            </a:r>
          </a:p>
          <a:p>
            <a:pPr lvl="1">
              <a:spcBef>
                <a:spcPts val="450"/>
              </a:spcBef>
            </a:pPr>
            <a:r>
              <a:rPr lang="en-GB" sz="1800">
                <a:solidFill>
                  <a:srgbClr val="404040"/>
                </a:solidFill>
              </a:rPr>
              <a:t>Place the cookies into the oven.</a:t>
            </a:r>
          </a:p>
          <a:p>
            <a:pPr lvl="1">
              <a:spcBef>
                <a:spcPts val="450"/>
              </a:spcBef>
            </a:pPr>
            <a:r>
              <a:rPr lang="en-GB" sz="1800">
                <a:solidFill>
                  <a:srgbClr val="404040"/>
                </a:solidFill>
              </a:rPr>
              <a:t>Allow the cookies to bake.</a:t>
            </a:r>
          </a:p>
          <a:p>
            <a:pPr lvl="2">
              <a:spcBef>
                <a:spcPts val="450"/>
              </a:spcBef>
            </a:pPr>
            <a:endParaRPr lang="en-GB" sz="800">
              <a:solidFill>
                <a:srgbClr val="404040"/>
              </a:solidFill>
            </a:endParaRPr>
          </a:p>
          <a:p>
            <a:pPr lvl="1">
              <a:buNone/>
            </a:pPr>
            <a:r>
              <a:rPr lang="en-GB" sz="1800" b="1" u="sng"/>
              <a:t>3</a:t>
            </a:r>
            <a:r>
              <a:rPr lang="en-GB" sz="1800" u="sng"/>
              <a:t>	Decorate the cookies.</a:t>
            </a:r>
          </a:p>
          <a:p>
            <a:pPr lvl="1">
              <a:spcBef>
                <a:spcPts val="450"/>
              </a:spcBef>
            </a:pPr>
            <a:r>
              <a:rPr lang="en-GB" sz="1800">
                <a:solidFill>
                  <a:srgbClr val="404040"/>
                </a:solidFill>
              </a:rPr>
              <a:t>Mix the ingredients for the frosting.</a:t>
            </a:r>
          </a:p>
          <a:p>
            <a:pPr lvl="1">
              <a:spcBef>
                <a:spcPts val="450"/>
              </a:spcBef>
            </a:pPr>
            <a:r>
              <a:rPr lang="en-GB" sz="1800">
                <a:solidFill>
                  <a:srgbClr val="404040"/>
                </a:solidFill>
              </a:rPr>
              <a:t>Spread frosting and sprinkles onto the cookies.</a:t>
            </a:r>
            <a:endParaRPr lang="en-GB" sz="900">
              <a:solidFill>
                <a:srgbClr val="404040"/>
              </a:solidFill>
            </a:endParaRPr>
          </a:p>
          <a:p>
            <a:pPr lvl="1">
              <a:buNone/>
            </a:pPr>
            <a:r>
              <a:rPr lang="en-GB" sz="1800">
                <a:solidFill>
                  <a:srgbClr val="404040"/>
                </a:solidFill>
              </a:rPr>
              <a:t>...</a:t>
            </a:r>
            <a:endParaRPr lang="en-US" sz="1800">
              <a:solidFill>
                <a:srgbClr val="404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0781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Removing redundancy</a:t>
            </a:r>
          </a:p>
        </p:txBody>
      </p:sp>
      <p:sp>
        <p:nvSpPr>
          <p:cNvPr id="17411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/>
            <a:r>
              <a:rPr lang="en-US" smtClean="0"/>
              <a:t>A well-structured algorithm can describe repeated tasks with less redundancy.</a:t>
            </a:r>
          </a:p>
          <a:p>
            <a:pPr lvl="1">
              <a:spcBef>
                <a:spcPts val="450"/>
              </a:spcBef>
            </a:pPr>
            <a:endParaRPr lang="en-GB" sz="800"/>
          </a:p>
          <a:p>
            <a:pPr lvl="1">
              <a:buNone/>
            </a:pPr>
            <a:r>
              <a:rPr lang="en-GB" b="1" u="sng" smtClean="0"/>
              <a:t>1</a:t>
            </a:r>
            <a:r>
              <a:rPr lang="en-GB" u="sng" smtClean="0"/>
              <a:t> Make the cookie batter.</a:t>
            </a:r>
          </a:p>
          <a:p>
            <a:pPr lvl="1">
              <a:spcBef>
                <a:spcPts val="450"/>
              </a:spcBef>
            </a:pPr>
            <a:r>
              <a:rPr lang="en-GB" smtClean="0">
                <a:solidFill>
                  <a:srgbClr val="404040"/>
                </a:solidFill>
              </a:rPr>
              <a:t>Mix the dry ingredients.</a:t>
            </a:r>
          </a:p>
          <a:p>
            <a:pPr lvl="1">
              <a:spcBef>
                <a:spcPts val="450"/>
              </a:spcBef>
            </a:pPr>
            <a:r>
              <a:rPr lang="en-GB" smtClean="0">
                <a:solidFill>
                  <a:srgbClr val="404040"/>
                </a:solidFill>
              </a:rPr>
              <a:t>...</a:t>
            </a:r>
            <a:endParaRPr lang="en-GB" sz="800">
              <a:solidFill>
                <a:srgbClr val="404040"/>
              </a:solidFill>
            </a:endParaRPr>
          </a:p>
          <a:p>
            <a:pPr lvl="1">
              <a:spcBef>
                <a:spcPts val="450"/>
              </a:spcBef>
            </a:pPr>
            <a:endParaRPr lang="en-GB" sz="800">
              <a:solidFill>
                <a:srgbClr val="404040"/>
              </a:solidFill>
            </a:endParaRPr>
          </a:p>
          <a:p>
            <a:pPr lvl="1">
              <a:buNone/>
            </a:pPr>
            <a:r>
              <a:rPr lang="en-GB" b="1" u="sng" smtClean="0">
                <a:solidFill>
                  <a:srgbClr val="003399"/>
                </a:solidFill>
              </a:rPr>
              <a:t>2a</a:t>
            </a:r>
            <a:r>
              <a:rPr lang="en-GB" u="sng" smtClean="0">
                <a:solidFill>
                  <a:srgbClr val="003399"/>
                </a:solidFill>
              </a:rPr>
              <a:t> Bake the cookies (first batch).</a:t>
            </a:r>
          </a:p>
          <a:p>
            <a:pPr lvl="1">
              <a:spcBef>
                <a:spcPts val="450"/>
              </a:spcBef>
            </a:pPr>
            <a:r>
              <a:rPr lang="en-GB" smtClean="0">
                <a:solidFill>
                  <a:srgbClr val="404040"/>
                </a:solidFill>
              </a:rPr>
              <a:t>Set the oven temperature.</a:t>
            </a:r>
          </a:p>
          <a:p>
            <a:pPr lvl="1">
              <a:spcBef>
                <a:spcPts val="450"/>
              </a:spcBef>
            </a:pPr>
            <a:r>
              <a:rPr lang="en-GB" smtClean="0">
                <a:solidFill>
                  <a:srgbClr val="404040"/>
                </a:solidFill>
              </a:rPr>
              <a:t>Set the timer for 10 minutes.</a:t>
            </a:r>
          </a:p>
          <a:p>
            <a:pPr lvl="1">
              <a:spcBef>
                <a:spcPts val="450"/>
              </a:spcBef>
            </a:pPr>
            <a:r>
              <a:rPr lang="en-GB" smtClean="0">
                <a:solidFill>
                  <a:srgbClr val="404040"/>
                </a:solidFill>
              </a:rPr>
              <a:t>...</a:t>
            </a:r>
          </a:p>
          <a:p>
            <a:pPr lvl="2">
              <a:spcBef>
                <a:spcPts val="450"/>
              </a:spcBef>
            </a:pPr>
            <a:endParaRPr lang="en-GB" sz="900">
              <a:solidFill>
                <a:srgbClr val="404040"/>
              </a:solidFill>
            </a:endParaRPr>
          </a:p>
          <a:p>
            <a:pPr lvl="1">
              <a:buNone/>
            </a:pPr>
            <a:r>
              <a:rPr lang="en-GB" b="1" u="sng" smtClean="0">
                <a:solidFill>
                  <a:srgbClr val="003399"/>
                </a:solidFill>
              </a:rPr>
              <a:t>2b</a:t>
            </a:r>
            <a:r>
              <a:rPr lang="en-GB" u="sng" smtClean="0">
                <a:solidFill>
                  <a:srgbClr val="003399"/>
                </a:solidFill>
              </a:rPr>
              <a:t> Bake the cookies (second batch).</a:t>
            </a:r>
          </a:p>
          <a:p>
            <a:pPr lvl="1"/>
            <a:r>
              <a:rPr lang="en-GB" smtClean="0">
                <a:solidFill>
                  <a:srgbClr val="404040"/>
                </a:solidFill>
              </a:rPr>
              <a:t>Repeat Step 2a</a:t>
            </a:r>
          </a:p>
          <a:p>
            <a:pPr lvl="1">
              <a:spcBef>
                <a:spcPts val="450"/>
              </a:spcBef>
            </a:pPr>
            <a:endParaRPr lang="en-GB" sz="800"/>
          </a:p>
          <a:p>
            <a:pPr lvl="1">
              <a:buNone/>
            </a:pPr>
            <a:r>
              <a:rPr lang="en-GB" b="1" u="sng" smtClean="0"/>
              <a:t>3</a:t>
            </a:r>
            <a:r>
              <a:rPr lang="en-GB" u="sng" smtClean="0"/>
              <a:t> Decorate the cookies.</a:t>
            </a:r>
          </a:p>
          <a:p>
            <a:pPr lvl="1">
              <a:spcBef>
                <a:spcPts val="450"/>
              </a:spcBef>
            </a:pPr>
            <a:r>
              <a:rPr lang="en-GB" smtClean="0">
                <a:solidFill>
                  <a:srgbClr val="404040"/>
                </a:solidFill>
              </a:rPr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294632292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functions</a:t>
            </a:r>
            <a:endParaRPr lang="en-US" dirty="0" smtClean="0"/>
          </a:p>
        </p:txBody>
      </p:sp>
      <p:sp>
        <p:nvSpPr>
          <p:cNvPr id="18435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110000"/>
              </a:lnSpc>
            </a:pPr>
            <a:r>
              <a:rPr lang="en-GB" b="1" dirty="0" smtClean="0"/>
              <a:t>function</a:t>
            </a:r>
            <a:r>
              <a:rPr lang="en-GB" dirty="0" smtClean="0"/>
              <a:t>: A named group of statements.</a:t>
            </a:r>
          </a:p>
          <a:p>
            <a:pPr lvl="2" eaLnBrk="1" hangingPunct="1">
              <a:lnSpc>
                <a:spcPct val="110000"/>
              </a:lnSpc>
            </a:pPr>
            <a:r>
              <a:rPr lang="en-GB" dirty="0" smtClean="0"/>
              <a:t>denotes the </a:t>
            </a:r>
            <a:r>
              <a:rPr lang="en-GB" i="1" dirty="0" smtClean="0"/>
              <a:t>structure</a:t>
            </a:r>
            <a:r>
              <a:rPr lang="en-GB" dirty="0" smtClean="0"/>
              <a:t> of a program</a:t>
            </a:r>
          </a:p>
          <a:p>
            <a:pPr lvl="2" eaLnBrk="1" hangingPunct="1">
              <a:lnSpc>
                <a:spcPct val="110000"/>
              </a:lnSpc>
            </a:pPr>
            <a:r>
              <a:rPr lang="en-GB" dirty="0" smtClean="0"/>
              <a:t>eliminates </a:t>
            </a:r>
            <a:r>
              <a:rPr lang="en-GB" i="1" dirty="0" smtClean="0"/>
              <a:t>redundancy</a:t>
            </a:r>
            <a:r>
              <a:rPr lang="en-GB" dirty="0" smtClean="0"/>
              <a:t> by code reuse</a:t>
            </a:r>
            <a:endParaRPr lang="en-US" dirty="0" smtClean="0"/>
          </a:p>
          <a:p>
            <a:pPr lvl="1" eaLnBrk="1" hangingPunct="1">
              <a:lnSpc>
                <a:spcPct val="110000"/>
              </a:lnSpc>
            </a:pPr>
            <a:endParaRPr lang="en-GB" b="1" dirty="0" smtClean="0"/>
          </a:p>
          <a:p>
            <a:pPr lvl="1" eaLnBrk="1" hangingPunct="1">
              <a:lnSpc>
                <a:spcPct val="110000"/>
              </a:lnSpc>
            </a:pPr>
            <a:r>
              <a:rPr lang="en-GB" b="1" dirty="0" smtClean="0"/>
              <a:t>procedural decomposition</a:t>
            </a:r>
            <a:r>
              <a:rPr lang="en-GB" dirty="0" smtClean="0"/>
              <a:t>:</a:t>
            </a:r>
            <a:br>
              <a:rPr lang="en-GB" dirty="0" smtClean="0"/>
            </a:br>
            <a:r>
              <a:rPr lang="en-GB" dirty="0" smtClean="0"/>
              <a:t>dividing a problem into functions</a:t>
            </a:r>
          </a:p>
          <a:p>
            <a:pPr lvl="1" eaLnBrk="1" hangingPunct="1">
              <a:lnSpc>
                <a:spcPct val="110000"/>
              </a:lnSpc>
            </a:pPr>
            <a:endParaRPr lang="en-GB" dirty="0" smtClean="0"/>
          </a:p>
          <a:p>
            <a:pPr lvl="1" eaLnBrk="1" hangingPunct="1">
              <a:lnSpc>
                <a:spcPct val="110000"/>
              </a:lnSpc>
            </a:pPr>
            <a:endParaRPr lang="en-GB" dirty="0" smtClean="0"/>
          </a:p>
          <a:p>
            <a:pPr eaLnBrk="1" hangingPunct="1">
              <a:lnSpc>
                <a:spcPct val="110000"/>
              </a:lnSpc>
            </a:pPr>
            <a:r>
              <a:rPr lang="en-GB" dirty="0" smtClean="0"/>
              <a:t>Writing a function is like adding </a:t>
            </a:r>
            <a:br>
              <a:rPr lang="en-GB" dirty="0" smtClean="0"/>
            </a:br>
            <a:r>
              <a:rPr lang="en-GB" dirty="0" smtClean="0"/>
              <a:t>a new command to Python.</a:t>
            </a:r>
          </a:p>
        </p:txBody>
      </p:sp>
      <p:grpSp>
        <p:nvGrpSpPr>
          <p:cNvPr id="18436" name="Group 4"/>
          <p:cNvGrpSpPr>
            <a:grpSpLocks/>
          </p:cNvGrpSpPr>
          <p:nvPr/>
        </p:nvGrpSpPr>
        <p:grpSpPr bwMode="auto">
          <a:xfrm>
            <a:off x="7467600" y="1928813"/>
            <a:ext cx="3048000" cy="4572000"/>
            <a:chOff x="3744" y="1344"/>
            <a:chExt cx="1920" cy="2880"/>
          </a:xfrm>
        </p:grpSpPr>
        <p:sp>
          <p:nvSpPr>
            <p:cNvPr id="18437" name="Text Box 5"/>
            <p:cNvSpPr txBox="1">
              <a:spLocks noChangeArrowheads="1"/>
            </p:cNvSpPr>
            <p:nvPr/>
          </p:nvSpPr>
          <p:spPr bwMode="auto">
            <a:xfrm>
              <a:off x="3744" y="1344"/>
              <a:ext cx="1920" cy="2880"/>
            </a:xfrm>
            <a:prstGeom prst="rect">
              <a:avLst/>
            </a:prstGeom>
            <a:solidFill>
              <a:srgbClr val="F0FF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 marL="282575" indent="-282575"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None/>
              </a:pPr>
              <a:endParaRPr lang="en-US" sz="2000" b="1" dirty="0"/>
            </a:p>
          </p:txBody>
        </p:sp>
        <p:sp>
          <p:nvSpPr>
            <p:cNvPr id="18438" name="Text Box 6"/>
            <p:cNvSpPr txBox="1">
              <a:spLocks noChangeArrowheads="1"/>
            </p:cNvSpPr>
            <p:nvPr/>
          </p:nvSpPr>
          <p:spPr bwMode="auto">
            <a:xfrm>
              <a:off x="3840" y="1597"/>
              <a:ext cx="1728" cy="899"/>
            </a:xfrm>
            <a:prstGeom prst="rect">
              <a:avLst/>
            </a:prstGeom>
            <a:solidFill>
              <a:srgbClr val="CCFF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marL="282575" indent="-282575"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628650" indent="-231775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None/>
              </a:pPr>
              <a:r>
                <a:rPr lang="en-US" sz="2000" b="1" u="sng" dirty="0" smtClean="0"/>
                <a:t>Function A</a:t>
              </a:r>
              <a:endParaRPr lang="en-US" sz="2000" b="1" u="sng" dirty="0"/>
            </a:p>
            <a:p>
              <a:pPr lvl="1" eaLnBrk="1" hangingPunct="1">
                <a:lnSpc>
                  <a:spcPct val="60000"/>
                </a:lnSpc>
                <a:spcBef>
                  <a:spcPct val="500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</a:pPr>
              <a:r>
                <a:rPr lang="en-US" dirty="0"/>
                <a:t>statement</a:t>
              </a:r>
            </a:p>
            <a:p>
              <a:pPr lvl="1" eaLnBrk="1" hangingPunct="1">
                <a:lnSpc>
                  <a:spcPct val="60000"/>
                </a:lnSpc>
                <a:spcBef>
                  <a:spcPct val="500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</a:pPr>
              <a:r>
                <a:rPr lang="en-US" dirty="0"/>
                <a:t>statement</a:t>
              </a:r>
            </a:p>
            <a:p>
              <a:pPr lvl="1" eaLnBrk="1" hangingPunct="1">
                <a:lnSpc>
                  <a:spcPct val="60000"/>
                </a:lnSpc>
                <a:spcBef>
                  <a:spcPct val="500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</a:pPr>
              <a:r>
                <a:rPr lang="en-US" dirty="0"/>
                <a:t>statement</a:t>
              </a:r>
            </a:p>
          </p:txBody>
        </p:sp>
        <p:sp>
          <p:nvSpPr>
            <p:cNvPr id="18439" name="Text Box 7"/>
            <p:cNvSpPr txBox="1">
              <a:spLocks noChangeArrowheads="1"/>
            </p:cNvSpPr>
            <p:nvPr/>
          </p:nvSpPr>
          <p:spPr bwMode="auto">
            <a:xfrm>
              <a:off x="3840" y="2544"/>
              <a:ext cx="1728" cy="688"/>
            </a:xfrm>
            <a:prstGeom prst="rect">
              <a:avLst/>
            </a:prstGeom>
            <a:solidFill>
              <a:srgbClr val="CCFF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marL="282575" indent="-282575"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628650" indent="-231775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None/>
              </a:pPr>
              <a:r>
                <a:rPr lang="en-US" sz="2000" b="1" u="sng" dirty="0" smtClean="0"/>
                <a:t>Function B</a:t>
              </a:r>
              <a:endParaRPr lang="en-US" sz="2000" b="1" u="sng" dirty="0"/>
            </a:p>
            <a:p>
              <a:pPr lvl="1" eaLnBrk="1" hangingPunct="1">
                <a:lnSpc>
                  <a:spcPct val="60000"/>
                </a:lnSpc>
                <a:spcBef>
                  <a:spcPct val="500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</a:pPr>
              <a:r>
                <a:rPr lang="en-US" dirty="0"/>
                <a:t>statement</a:t>
              </a:r>
            </a:p>
            <a:p>
              <a:pPr lvl="1" eaLnBrk="1" hangingPunct="1">
                <a:lnSpc>
                  <a:spcPct val="60000"/>
                </a:lnSpc>
                <a:spcBef>
                  <a:spcPct val="500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</a:pPr>
              <a:r>
                <a:rPr lang="en-US" dirty="0"/>
                <a:t>statement</a:t>
              </a:r>
            </a:p>
          </p:txBody>
        </p:sp>
        <p:sp>
          <p:nvSpPr>
            <p:cNvPr id="18440" name="Text Box 8"/>
            <p:cNvSpPr txBox="1">
              <a:spLocks noChangeArrowheads="1"/>
            </p:cNvSpPr>
            <p:nvPr/>
          </p:nvSpPr>
          <p:spPr bwMode="auto">
            <a:xfrm>
              <a:off x="3840" y="3277"/>
              <a:ext cx="1728" cy="899"/>
            </a:xfrm>
            <a:prstGeom prst="rect">
              <a:avLst/>
            </a:prstGeom>
            <a:solidFill>
              <a:srgbClr val="CCFF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marL="282575" indent="-282575"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628650" indent="-231775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None/>
              </a:pPr>
              <a:r>
                <a:rPr lang="en-US" sz="2000" b="1" u="sng" dirty="0" smtClean="0"/>
                <a:t>Function C</a:t>
              </a:r>
              <a:endParaRPr lang="en-US" sz="2000" b="1" u="sng" dirty="0"/>
            </a:p>
            <a:p>
              <a:pPr lvl="1" eaLnBrk="1" hangingPunct="1">
                <a:lnSpc>
                  <a:spcPct val="60000"/>
                </a:lnSpc>
                <a:spcBef>
                  <a:spcPct val="500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</a:pPr>
              <a:r>
                <a:rPr lang="en-US" dirty="0"/>
                <a:t>statement</a:t>
              </a:r>
            </a:p>
            <a:p>
              <a:pPr lvl="1" eaLnBrk="1" hangingPunct="1">
                <a:lnSpc>
                  <a:spcPct val="60000"/>
                </a:lnSpc>
                <a:spcBef>
                  <a:spcPct val="500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</a:pPr>
              <a:r>
                <a:rPr lang="en-US" dirty="0"/>
                <a:t>statement</a:t>
              </a:r>
            </a:p>
            <a:p>
              <a:pPr lvl="1" eaLnBrk="1" hangingPunct="1">
                <a:lnSpc>
                  <a:spcPct val="60000"/>
                </a:lnSpc>
                <a:spcBef>
                  <a:spcPct val="500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</a:pPr>
              <a:r>
                <a:rPr lang="en-US" dirty="0"/>
                <a:t>statement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703557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/>
          </p:cNvSpPr>
          <p:nvPr>
            <p:ph type="body" idx="1"/>
          </p:nvPr>
        </p:nvSpPr>
        <p:spPr>
          <a:xfrm>
            <a:off x="1752601" y="1371600"/>
            <a:ext cx="8918575" cy="4846584"/>
          </a:xfrm>
        </p:spPr>
        <p:txBody>
          <a:bodyPr vert="horz" lIns="90000" tIns="46800" rIns="90000" bIns="46800" rtlCol="0">
            <a:spAutoFit/>
          </a:bodyPr>
          <a:lstStyle/>
          <a:p>
            <a:pPr marL="339725" indent="-339725" algn="ctr" defTabSz="449263">
              <a:spcBef>
                <a:spcPts val="500"/>
              </a:spcBef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i="1" dirty="0" smtClean="0"/>
              <a:t>Gives your function a name so it can be executed</a:t>
            </a:r>
          </a:p>
          <a:p>
            <a:pPr marL="739775" lvl="1" indent="-282575" defTabSz="449263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800" i="1" dirty="0"/>
          </a:p>
          <a:p>
            <a:pPr marL="339725" indent="-339725" defTabSz="449263">
              <a:spcBef>
                <a:spcPts val="5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 smtClean="0"/>
              <a:t>Syntax:</a:t>
            </a:r>
            <a:br>
              <a:rPr lang="en-GB" dirty="0" smtClean="0"/>
            </a:br>
            <a:r>
              <a:rPr lang="en-GB" sz="700" dirty="0"/>
              <a:t/>
            </a:r>
            <a:br>
              <a:rPr lang="en-GB" sz="700" dirty="0"/>
            </a:br>
            <a:r>
              <a:rPr lang="en-GB" sz="800" dirty="0"/>
              <a:t/>
            </a:r>
            <a:br>
              <a:rPr lang="en-GB" sz="800" dirty="0"/>
            </a:br>
            <a:r>
              <a:rPr lang="en-GB" sz="2000" dirty="0" err="1" smtClean="0">
                <a:latin typeface="Courier New" panose="02070309020205020404" pitchFamily="49" charset="0"/>
              </a:rPr>
              <a:t>def</a:t>
            </a:r>
            <a:r>
              <a:rPr lang="en-GB" sz="2000" dirty="0" smtClean="0">
                <a:latin typeface="Courier New" panose="02070309020205020404" pitchFamily="49" charset="0"/>
              </a:rPr>
              <a:t> </a:t>
            </a:r>
            <a:r>
              <a:rPr lang="en-GB" sz="2000" b="1" dirty="0" smtClean="0"/>
              <a:t>name</a:t>
            </a:r>
            <a:r>
              <a:rPr lang="en-GB" sz="2000" dirty="0" smtClean="0">
                <a:latin typeface="Courier New" panose="02070309020205020404" pitchFamily="49" charset="0"/>
              </a:rPr>
              <a:t>():</a:t>
            </a:r>
            <a:r>
              <a:rPr lang="en-GB" sz="2000" dirty="0">
                <a:latin typeface="Courier New" panose="02070309020205020404" pitchFamily="49" charset="0"/>
              </a:rPr>
              <a:t/>
            </a:r>
            <a:br>
              <a:rPr lang="en-GB" sz="2000" dirty="0">
                <a:latin typeface="Courier New" panose="02070309020205020404" pitchFamily="49" charset="0"/>
              </a:rPr>
            </a:br>
            <a:r>
              <a:rPr lang="en-GB" sz="2000" dirty="0">
                <a:latin typeface="Courier New" panose="02070309020205020404" pitchFamily="49" charset="0"/>
              </a:rPr>
              <a:t>    </a:t>
            </a:r>
            <a:r>
              <a:rPr lang="en-GB" sz="2000" b="1" dirty="0" smtClean="0"/>
              <a:t>statement</a:t>
            </a:r>
            <a:r>
              <a:rPr lang="en-GB" sz="2000" dirty="0">
                <a:latin typeface="Courier New" panose="02070309020205020404" pitchFamily="49" charset="0"/>
              </a:rPr>
              <a:t/>
            </a:r>
            <a:br>
              <a:rPr lang="en-GB" sz="2000" dirty="0">
                <a:latin typeface="Courier New" panose="02070309020205020404" pitchFamily="49" charset="0"/>
              </a:rPr>
            </a:br>
            <a:r>
              <a:rPr lang="en-GB" sz="2000" dirty="0">
                <a:latin typeface="Courier New" panose="02070309020205020404" pitchFamily="49" charset="0"/>
              </a:rPr>
              <a:t>    </a:t>
            </a:r>
            <a:r>
              <a:rPr lang="en-GB" sz="2000" b="1" dirty="0" err="1" smtClean="0"/>
              <a:t>statement</a:t>
            </a:r>
            <a:r>
              <a:rPr lang="en-GB" sz="2000" dirty="0">
                <a:latin typeface="Courier New" panose="02070309020205020404" pitchFamily="49" charset="0"/>
              </a:rPr>
              <a:t/>
            </a:r>
            <a:br>
              <a:rPr lang="en-GB" sz="2000" dirty="0">
                <a:latin typeface="Courier New" panose="02070309020205020404" pitchFamily="49" charset="0"/>
              </a:rPr>
            </a:br>
            <a:r>
              <a:rPr lang="en-GB" sz="2000" dirty="0">
                <a:latin typeface="Courier New" panose="02070309020205020404" pitchFamily="49" charset="0"/>
              </a:rPr>
              <a:t>    </a:t>
            </a:r>
            <a:r>
              <a:rPr lang="en-GB" sz="2000" dirty="0"/>
              <a:t>...</a:t>
            </a:r>
            <a:r>
              <a:rPr lang="en-GB" sz="2000" dirty="0">
                <a:latin typeface="Courier New" panose="02070309020205020404" pitchFamily="49" charset="0"/>
              </a:rPr>
              <a:t/>
            </a:r>
            <a:br>
              <a:rPr lang="en-GB" sz="2000" dirty="0">
                <a:latin typeface="Courier New" panose="02070309020205020404" pitchFamily="49" charset="0"/>
              </a:rPr>
            </a:br>
            <a:r>
              <a:rPr lang="en-GB" sz="2000" dirty="0">
                <a:latin typeface="Courier New" panose="02070309020205020404" pitchFamily="49" charset="0"/>
              </a:rPr>
              <a:t>    </a:t>
            </a:r>
            <a:r>
              <a:rPr lang="en-GB" sz="2000" b="1" dirty="0" smtClean="0"/>
              <a:t>statement</a:t>
            </a:r>
            <a:r>
              <a:rPr lang="en-GB" sz="2000" dirty="0">
                <a:latin typeface="Courier New" panose="02070309020205020404" pitchFamily="49" charset="0"/>
              </a:rPr>
              <a:t/>
            </a:r>
            <a:br>
              <a:rPr lang="en-GB" sz="2000" dirty="0">
                <a:latin typeface="Courier New" panose="02070309020205020404" pitchFamily="49" charset="0"/>
              </a:rPr>
            </a:br>
            <a:r>
              <a:rPr lang="en-GB" sz="2000" dirty="0">
                <a:latin typeface="Courier New" panose="02070309020205020404" pitchFamily="49" charset="0"/>
              </a:rPr>
              <a:t/>
            </a:r>
            <a:br>
              <a:rPr lang="en-GB" sz="2000" dirty="0">
                <a:latin typeface="Courier New" panose="02070309020205020404" pitchFamily="49" charset="0"/>
              </a:rPr>
            </a:br>
            <a:endParaRPr lang="en-GB" sz="2000" dirty="0">
              <a:solidFill>
                <a:srgbClr val="4D4D4D"/>
              </a:solidFill>
              <a:latin typeface="Courier New" panose="02070309020205020404" pitchFamily="49" charset="0"/>
            </a:endParaRPr>
          </a:p>
          <a:p>
            <a:pPr marL="339725" indent="-339725" defTabSz="449263">
              <a:spcBef>
                <a:spcPts val="15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 smtClean="0"/>
              <a:t>Example:</a:t>
            </a:r>
            <a:br>
              <a:rPr lang="en-GB" dirty="0" smtClean="0"/>
            </a:br>
            <a:r>
              <a:rPr lang="en-GB" sz="700" dirty="0"/>
              <a:t/>
            </a:r>
            <a:br>
              <a:rPr lang="en-GB" sz="700" dirty="0"/>
            </a:br>
            <a:r>
              <a:rPr lang="en-GB" sz="2000" dirty="0" err="1" smtClean="0">
                <a:latin typeface="Courier New" panose="02070309020205020404" pitchFamily="49" charset="0"/>
              </a:rPr>
              <a:t>def</a:t>
            </a:r>
            <a:r>
              <a:rPr lang="en-GB" sz="2000" dirty="0" smtClean="0">
                <a:latin typeface="Courier New" panose="02070309020205020404" pitchFamily="49" charset="0"/>
              </a:rPr>
              <a:t> </a:t>
            </a:r>
            <a:r>
              <a:rPr lang="en-GB" sz="2000" dirty="0" err="1" smtClean="0">
                <a:latin typeface="Courier New" panose="02070309020205020404" pitchFamily="49" charset="0"/>
              </a:rPr>
              <a:t>print_warning</a:t>
            </a:r>
            <a:r>
              <a:rPr lang="en-GB" sz="2000" dirty="0" smtClean="0">
                <a:latin typeface="Courier New" panose="02070309020205020404" pitchFamily="49" charset="0"/>
              </a:rPr>
              <a:t>():</a:t>
            </a:r>
            <a:r>
              <a:rPr lang="en-GB" sz="2000" dirty="0">
                <a:latin typeface="Courier New" panose="02070309020205020404" pitchFamily="49" charset="0"/>
              </a:rPr>
              <a:t/>
            </a:r>
            <a:br>
              <a:rPr lang="en-GB" sz="2000" dirty="0">
                <a:latin typeface="Courier New" panose="02070309020205020404" pitchFamily="49" charset="0"/>
              </a:rPr>
            </a:br>
            <a:r>
              <a:rPr lang="en-GB" sz="1900" dirty="0">
                <a:latin typeface="Courier New" panose="02070309020205020404" pitchFamily="49" charset="0"/>
              </a:rPr>
              <a:t>    </a:t>
            </a:r>
            <a:r>
              <a:rPr lang="en-GB" sz="1900" dirty="0" smtClean="0">
                <a:latin typeface="Courier New" panose="02070309020205020404" pitchFamily="49" charset="0"/>
              </a:rPr>
              <a:t>print("</a:t>
            </a:r>
            <a:r>
              <a:rPr lang="en-GB" sz="1900" dirty="0">
                <a:latin typeface="Courier New" panose="02070309020205020404" pitchFamily="49" charset="0"/>
              </a:rPr>
              <a:t>This product causes cancer</a:t>
            </a:r>
            <a:r>
              <a:rPr lang="en-GB" sz="1900" dirty="0" smtClean="0">
                <a:latin typeface="Courier New" panose="02070309020205020404" pitchFamily="49" charset="0"/>
              </a:rPr>
              <a:t>")</a:t>
            </a:r>
            <a:r>
              <a:rPr lang="en-GB" sz="1900" dirty="0">
                <a:latin typeface="Courier New" panose="02070309020205020404" pitchFamily="49" charset="0"/>
              </a:rPr>
              <a:t/>
            </a:r>
            <a:br>
              <a:rPr lang="en-GB" sz="1900" dirty="0">
                <a:latin typeface="Courier New" panose="02070309020205020404" pitchFamily="49" charset="0"/>
              </a:rPr>
            </a:br>
            <a:r>
              <a:rPr lang="en-GB" sz="1900" dirty="0">
                <a:latin typeface="Courier New" panose="02070309020205020404" pitchFamily="49" charset="0"/>
              </a:rPr>
              <a:t>    </a:t>
            </a:r>
            <a:r>
              <a:rPr lang="en-GB" sz="1900" dirty="0" smtClean="0">
                <a:latin typeface="Courier New" panose="02070309020205020404" pitchFamily="49" charset="0"/>
              </a:rPr>
              <a:t>print("</a:t>
            </a:r>
            <a:r>
              <a:rPr lang="en-GB" sz="1900" dirty="0">
                <a:latin typeface="Courier New" panose="02070309020205020404" pitchFamily="49" charset="0"/>
              </a:rPr>
              <a:t>in lab rats and humans</a:t>
            </a:r>
            <a:r>
              <a:rPr lang="en-GB" sz="1900" dirty="0" smtClean="0">
                <a:latin typeface="Courier New" panose="02070309020205020404" pitchFamily="49" charset="0"/>
              </a:rPr>
              <a:t>.")</a:t>
            </a:r>
            <a:r>
              <a:rPr lang="en-GB" sz="1900" dirty="0">
                <a:latin typeface="Courier New" panose="02070309020205020404" pitchFamily="49" charset="0"/>
              </a:rPr>
              <a:t/>
            </a:r>
            <a:br>
              <a:rPr lang="en-GB" sz="1900" dirty="0">
                <a:latin typeface="Courier New" panose="02070309020205020404" pitchFamily="49" charset="0"/>
              </a:rPr>
            </a:br>
            <a:endParaRPr lang="en-GB" sz="2000" dirty="0">
              <a:latin typeface="Courier New" panose="02070309020205020404" pitchFamily="49" charset="0"/>
            </a:endParaRPr>
          </a:p>
        </p:txBody>
      </p:sp>
      <p:sp>
        <p:nvSpPr>
          <p:cNvPr id="20483" name="Rectang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Declaring a function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4028301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Calling a function</a:t>
            </a:r>
            <a:endParaRPr lang="en-US" dirty="0" smtClean="0"/>
          </a:p>
        </p:txBody>
      </p:sp>
      <p:sp>
        <p:nvSpPr>
          <p:cNvPr id="22531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lnSpc>
                <a:spcPct val="110000"/>
              </a:lnSpc>
              <a:spcBef>
                <a:spcPts val="450"/>
              </a:spcBef>
              <a:buNone/>
            </a:pPr>
            <a:r>
              <a:rPr lang="en-GB" i="1" dirty="0" smtClean="0"/>
              <a:t>Executes the function’s code</a:t>
            </a:r>
          </a:p>
          <a:p>
            <a:pPr lvl="1">
              <a:lnSpc>
                <a:spcPct val="110000"/>
              </a:lnSpc>
              <a:spcBef>
                <a:spcPts val="450"/>
              </a:spcBef>
            </a:pPr>
            <a:endParaRPr lang="en-GB" sz="800" i="1" dirty="0"/>
          </a:p>
          <a:p>
            <a:pPr>
              <a:lnSpc>
                <a:spcPct val="80000"/>
              </a:lnSpc>
              <a:spcBef>
                <a:spcPts val="450"/>
              </a:spcBef>
            </a:pPr>
            <a:r>
              <a:rPr lang="en-GB" dirty="0" smtClean="0"/>
              <a:t>Syntax:</a:t>
            </a:r>
            <a:endParaRPr lang="en-GB" sz="1200" dirty="0"/>
          </a:p>
          <a:p>
            <a:pPr lvl="1">
              <a:lnSpc>
                <a:spcPct val="80000"/>
              </a:lnSpc>
              <a:spcBef>
                <a:spcPts val="450"/>
              </a:spcBef>
              <a:buNone/>
            </a:pPr>
            <a:endParaRPr lang="en-GB" sz="800" b="1" i="1" dirty="0"/>
          </a:p>
          <a:p>
            <a:pPr lvl="1">
              <a:lnSpc>
                <a:spcPct val="80000"/>
              </a:lnSpc>
              <a:spcBef>
                <a:spcPts val="450"/>
              </a:spcBef>
              <a:buNone/>
            </a:pPr>
            <a:r>
              <a:rPr lang="en-GB" b="1" dirty="0" smtClean="0"/>
              <a:t>	name</a:t>
            </a:r>
            <a:r>
              <a:rPr lang="en-GB" dirty="0" smtClean="0">
                <a:latin typeface="Courier New" panose="02070309020205020404" pitchFamily="49" charset="0"/>
              </a:rPr>
              <a:t>()</a:t>
            </a:r>
          </a:p>
          <a:p>
            <a:pPr lvl="1">
              <a:lnSpc>
                <a:spcPct val="110000"/>
              </a:lnSpc>
              <a:spcBef>
                <a:spcPts val="450"/>
              </a:spcBef>
            </a:pPr>
            <a:endParaRPr lang="en-GB" sz="800" dirty="0"/>
          </a:p>
          <a:p>
            <a:pPr lvl="1">
              <a:lnSpc>
                <a:spcPct val="110000"/>
              </a:lnSpc>
              <a:spcBef>
                <a:spcPts val="450"/>
              </a:spcBef>
            </a:pPr>
            <a:r>
              <a:rPr lang="en-GB" dirty="0" smtClean="0"/>
              <a:t>You can call the same function many times if you like.</a:t>
            </a:r>
          </a:p>
          <a:p>
            <a:pPr lvl="1">
              <a:lnSpc>
                <a:spcPct val="110000"/>
              </a:lnSpc>
              <a:spcBef>
                <a:spcPts val="450"/>
              </a:spcBef>
            </a:pPr>
            <a:endParaRPr lang="en-GB" dirty="0" smtClean="0">
              <a:solidFill>
                <a:srgbClr val="4D4D4D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spcBef>
                <a:spcPts val="450"/>
              </a:spcBef>
            </a:pPr>
            <a:r>
              <a:rPr lang="en-GB" dirty="0" smtClean="0"/>
              <a:t>Example:</a:t>
            </a:r>
            <a:endParaRPr lang="en-GB" sz="1000" dirty="0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spcBef>
                <a:spcPts val="450"/>
              </a:spcBef>
              <a:buNone/>
            </a:pPr>
            <a:endParaRPr lang="en-GB" sz="800" dirty="0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spcBef>
                <a:spcPts val="450"/>
              </a:spcBef>
              <a:buNone/>
            </a:pPr>
            <a:r>
              <a:rPr lang="en-GB" dirty="0" smtClean="0">
                <a:latin typeface="Courier New" panose="02070309020205020404" pitchFamily="49" charset="0"/>
              </a:rPr>
              <a:t>	</a:t>
            </a:r>
            <a:r>
              <a:rPr lang="en-GB" dirty="0" err="1" smtClean="0">
                <a:latin typeface="Courier New" panose="02070309020205020404" pitchFamily="49" charset="0"/>
              </a:rPr>
              <a:t>print_warning</a:t>
            </a:r>
            <a:r>
              <a:rPr lang="en-GB" dirty="0" smtClean="0">
                <a:latin typeface="Courier New" panose="02070309020205020404" pitchFamily="49" charset="0"/>
              </a:rPr>
              <a:t>()	      </a:t>
            </a:r>
            <a:r>
              <a:rPr lang="en-GB" sz="1900" dirty="0" smtClean="0">
                <a:latin typeface="Courier New" panose="02070309020205020404" pitchFamily="49" charset="0"/>
              </a:rPr>
              <a:t>#separate multiple words with underscores</a:t>
            </a:r>
          </a:p>
          <a:p>
            <a:pPr lvl="1">
              <a:lnSpc>
                <a:spcPct val="80000"/>
              </a:lnSpc>
              <a:spcBef>
                <a:spcPts val="450"/>
              </a:spcBef>
              <a:buNone/>
            </a:pPr>
            <a:endParaRPr lang="en-GB" sz="800" u="sng" dirty="0"/>
          </a:p>
          <a:p>
            <a:pPr lvl="1">
              <a:lnSpc>
                <a:spcPct val="140000"/>
              </a:lnSpc>
              <a:spcBef>
                <a:spcPts val="450"/>
              </a:spcBef>
            </a:pPr>
            <a:r>
              <a:rPr lang="en-GB" dirty="0" smtClean="0"/>
              <a:t>Output:</a:t>
            </a:r>
          </a:p>
          <a:p>
            <a:pPr lvl="1">
              <a:lnSpc>
                <a:spcPct val="70000"/>
              </a:lnSpc>
              <a:spcBef>
                <a:spcPts val="450"/>
              </a:spcBef>
              <a:buNone/>
            </a:pPr>
            <a:endParaRPr lang="en-GB" sz="900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spcBef>
                <a:spcPts val="450"/>
              </a:spcBef>
              <a:buNone/>
            </a:pPr>
            <a:r>
              <a:rPr lang="en-GB" dirty="0" smtClean="0">
                <a:latin typeface="Courier New" panose="02070309020205020404" pitchFamily="49" charset="0"/>
              </a:rPr>
              <a:t>	This product causes cancer</a:t>
            </a:r>
          </a:p>
          <a:p>
            <a:pPr lvl="1">
              <a:lnSpc>
                <a:spcPct val="70000"/>
              </a:lnSpc>
              <a:spcBef>
                <a:spcPts val="450"/>
              </a:spcBef>
              <a:buNone/>
            </a:pPr>
            <a:r>
              <a:rPr lang="en-GB" dirty="0" smtClean="0">
                <a:latin typeface="Courier New" panose="02070309020205020404" pitchFamily="49" charset="0"/>
              </a:rPr>
              <a:t>	in lab rats and humans.</a:t>
            </a:r>
          </a:p>
        </p:txBody>
      </p:sp>
    </p:spTree>
    <p:extLst>
      <p:ext uri="{BB962C8B-B14F-4D97-AF65-F5344CB8AC3E}">
        <p14:creationId xmlns:p14="http://schemas.microsoft.com/office/powerpoint/2010/main" val="249891763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/>
              <a:t>Using </a:t>
            </a:r>
            <a:r>
              <a:rPr lang="en-US" sz="4000" dirty="0" smtClean="0"/>
              <a:t>functions</a:t>
            </a:r>
            <a:endParaRPr lang="en-US" sz="4000" dirty="0"/>
          </a:p>
        </p:txBody>
      </p:sp>
      <p:sp>
        <p:nvSpPr>
          <p:cNvPr id="24579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  <a:buNone/>
              <a:tabLst>
                <a:tab pos="3200400" algn="l"/>
              </a:tabLst>
            </a:pPr>
            <a:r>
              <a:rPr lang="en-GB" dirty="0" smtClean="0"/>
              <a:t>1. </a:t>
            </a:r>
            <a:r>
              <a:rPr lang="en-GB" b="1" dirty="0" smtClean="0"/>
              <a:t>Design </a:t>
            </a:r>
            <a:r>
              <a:rPr lang="en-GB" dirty="0" smtClean="0"/>
              <a:t>(think about) the algorithm.</a:t>
            </a:r>
          </a:p>
          <a:p>
            <a:pPr lvl="1">
              <a:lnSpc>
                <a:spcPct val="110000"/>
              </a:lnSpc>
              <a:tabLst>
                <a:tab pos="3200400" algn="l"/>
              </a:tabLst>
            </a:pPr>
            <a:r>
              <a:rPr lang="en-GB" dirty="0" smtClean="0"/>
              <a:t>Look at the structure, and which commands are repeated.</a:t>
            </a:r>
          </a:p>
          <a:p>
            <a:pPr lvl="1">
              <a:lnSpc>
                <a:spcPct val="110000"/>
              </a:lnSpc>
              <a:tabLst>
                <a:tab pos="3200400" algn="l"/>
              </a:tabLst>
            </a:pPr>
            <a:r>
              <a:rPr lang="en-GB" dirty="0" smtClean="0"/>
              <a:t>Decide what are the important overall tasks.</a:t>
            </a:r>
          </a:p>
          <a:p>
            <a:pPr lvl="1">
              <a:lnSpc>
                <a:spcPct val="110000"/>
              </a:lnSpc>
              <a:tabLst>
                <a:tab pos="3200400" algn="l"/>
              </a:tabLst>
            </a:pPr>
            <a:endParaRPr lang="en-GB" dirty="0" smtClean="0"/>
          </a:p>
          <a:p>
            <a:pPr>
              <a:lnSpc>
                <a:spcPct val="110000"/>
              </a:lnSpc>
              <a:buNone/>
              <a:tabLst>
                <a:tab pos="3200400" algn="l"/>
              </a:tabLst>
            </a:pPr>
            <a:r>
              <a:rPr lang="en-GB" dirty="0" smtClean="0"/>
              <a:t>2. </a:t>
            </a:r>
            <a:r>
              <a:rPr lang="en-GB" b="1" dirty="0" smtClean="0"/>
              <a:t>Declare</a:t>
            </a:r>
            <a:r>
              <a:rPr lang="en-GB" dirty="0" smtClean="0"/>
              <a:t> (write down) the functions.</a:t>
            </a:r>
          </a:p>
          <a:p>
            <a:pPr lvl="1">
              <a:lnSpc>
                <a:spcPct val="110000"/>
              </a:lnSpc>
              <a:tabLst>
                <a:tab pos="3200400" algn="l"/>
              </a:tabLst>
            </a:pPr>
            <a:r>
              <a:rPr lang="en-GB" dirty="0" smtClean="0"/>
              <a:t>Arrange statements into groups and give each group a name.</a:t>
            </a:r>
          </a:p>
          <a:p>
            <a:pPr lvl="1">
              <a:lnSpc>
                <a:spcPct val="110000"/>
              </a:lnSpc>
              <a:tabLst>
                <a:tab pos="3200400" algn="l"/>
              </a:tabLst>
            </a:pPr>
            <a:endParaRPr lang="en-GB" dirty="0" smtClean="0"/>
          </a:p>
          <a:p>
            <a:pPr>
              <a:lnSpc>
                <a:spcPct val="110000"/>
              </a:lnSpc>
              <a:buNone/>
              <a:tabLst>
                <a:tab pos="3200400" algn="l"/>
              </a:tabLst>
            </a:pPr>
            <a:r>
              <a:rPr lang="en-GB" dirty="0" smtClean="0"/>
              <a:t>3. </a:t>
            </a:r>
            <a:r>
              <a:rPr lang="en-GB" b="1" dirty="0" smtClean="0"/>
              <a:t>Call</a:t>
            </a:r>
            <a:r>
              <a:rPr lang="en-GB" dirty="0" smtClean="0"/>
              <a:t> (run) the function.</a:t>
            </a:r>
          </a:p>
          <a:p>
            <a:pPr marL="457200" lvl="1" indent="0">
              <a:lnSpc>
                <a:spcPct val="110000"/>
              </a:lnSpc>
              <a:buNone/>
              <a:tabLst>
                <a:tab pos="3200400" algn="l"/>
              </a:tabLst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84576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should you take Computer Science?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… like solving tricky problems</a:t>
            </a:r>
          </a:p>
          <a:p>
            <a:endParaRPr lang="en-US" dirty="0" smtClean="0"/>
          </a:p>
          <a:p>
            <a:r>
              <a:rPr lang="en-US" dirty="0" smtClean="0"/>
              <a:t>… like building things</a:t>
            </a:r>
          </a:p>
          <a:p>
            <a:endParaRPr lang="en-US" dirty="0" smtClean="0"/>
          </a:p>
          <a:p>
            <a:r>
              <a:rPr lang="en-US" dirty="0" smtClean="0"/>
              <a:t>… (will) work with large data sets</a:t>
            </a:r>
          </a:p>
          <a:p>
            <a:endParaRPr lang="en-US" dirty="0" smtClean="0"/>
          </a:p>
          <a:p>
            <a:r>
              <a:rPr lang="en-US" dirty="0" smtClean="0"/>
              <a:t>… are curious about how Facebook, Google, </a:t>
            </a:r>
            <a:r>
              <a:rPr lang="en-US" dirty="0" err="1" smtClean="0"/>
              <a:t>etc</a:t>
            </a:r>
            <a:r>
              <a:rPr lang="en-US" dirty="0" smtClean="0"/>
              <a:t> work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… are shopping around for a major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67956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Program with functions</a:t>
            </a:r>
          </a:p>
        </p:txBody>
      </p:sp>
      <p:sp>
        <p:nvSpPr>
          <p:cNvPr id="25603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# </a:t>
            </a:r>
            <a:r>
              <a:rPr lang="en-GB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This </a:t>
            </a:r>
            <a:r>
              <a:rPr lang="en-GB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function </a:t>
            </a:r>
            <a:r>
              <a:rPr lang="en-GB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prints the lyrics to my </a:t>
            </a:r>
            <a:r>
              <a:rPr lang="en-GB" sz="1600" b="1" dirty="0" err="1">
                <a:solidFill>
                  <a:srgbClr val="008080"/>
                </a:solidFill>
                <a:latin typeface="Courier New" panose="02070309020205020404" pitchFamily="49" charset="0"/>
              </a:rPr>
              <a:t>favorite</a:t>
            </a:r>
            <a:r>
              <a:rPr lang="en-GB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 song.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sz="1600" b="1" dirty="0" err="1" smtClean="0">
                <a:latin typeface="Courier New" panose="02070309020205020404" pitchFamily="49" charset="0"/>
              </a:rPr>
              <a:t>def</a:t>
            </a:r>
            <a:r>
              <a:rPr lang="en-GB" sz="1600" b="1" dirty="0" smtClean="0">
                <a:latin typeface="Courier New" panose="02070309020205020404" pitchFamily="49" charset="0"/>
              </a:rPr>
              <a:t> </a:t>
            </a:r>
            <a:r>
              <a:rPr lang="en-GB" sz="1600" b="1" dirty="0">
                <a:latin typeface="Courier New" panose="02070309020205020404" pitchFamily="49" charset="0"/>
              </a:rPr>
              <a:t>rap</a:t>
            </a:r>
            <a:r>
              <a:rPr lang="en-GB" sz="1600" b="1" dirty="0" smtClean="0">
                <a:latin typeface="Courier New" panose="02070309020205020404" pitchFamily="49" charset="0"/>
              </a:rPr>
              <a:t>():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sz="1600" dirty="0">
                <a:latin typeface="Courier New" panose="02070309020205020404" pitchFamily="49" charset="0"/>
              </a:rPr>
              <a:t> </a:t>
            </a:r>
            <a:r>
              <a:rPr lang="en-GB" sz="1600" dirty="0" smtClean="0">
                <a:latin typeface="Courier New" panose="02070309020205020404" pitchFamily="49" charset="0"/>
              </a:rPr>
              <a:t>   print("Now this is the story all about how")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sz="1600" dirty="0">
                <a:latin typeface="Courier New" panose="02070309020205020404" pitchFamily="49" charset="0"/>
              </a:rPr>
              <a:t> </a:t>
            </a:r>
            <a:r>
              <a:rPr lang="en-GB" sz="1600" dirty="0" smtClean="0">
                <a:latin typeface="Courier New" panose="02070309020205020404" pitchFamily="49" charset="0"/>
              </a:rPr>
              <a:t>   print("</a:t>
            </a:r>
            <a:r>
              <a:rPr lang="en-GB" sz="1600" dirty="0">
                <a:latin typeface="Courier New" panose="02070309020205020404" pitchFamily="49" charset="0"/>
              </a:rPr>
              <a:t>My life got flipped turned upside-down</a:t>
            </a:r>
            <a:r>
              <a:rPr lang="en-GB" sz="1600" dirty="0" smtClean="0">
                <a:latin typeface="Courier New" panose="02070309020205020404" pitchFamily="49" charset="0"/>
              </a:rPr>
              <a:t>")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endParaRPr lang="en-GB" sz="1600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sz="1600" b="1" dirty="0">
                <a:latin typeface="Courier New" panose="02070309020205020404" pitchFamily="49" charset="0"/>
              </a:rPr>
              <a:t>rap()                 </a:t>
            </a:r>
            <a:r>
              <a:rPr lang="en-GB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# Calling (running) the rap function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sz="1600" dirty="0">
                <a:latin typeface="Courier New" panose="02070309020205020404" pitchFamily="49" charset="0"/>
              </a:rPr>
              <a:t>print()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sz="1600" b="1" dirty="0">
                <a:latin typeface="Courier New" panose="02070309020205020404" pitchFamily="49" charset="0"/>
              </a:rPr>
              <a:t>rap()                 </a:t>
            </a:r>
            <a:r>
              <a:rPr lang="en-GB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# Calling the rap function again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sz="1600" b="1" dirty="0" smtClean="0">
                <a:latin typeface="Courier New" panose="02070309020205020404" pitchFamily="49" charset="0"/>
              </a:rPr>
              <a:t>    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endParaRPr lang="en-GB" sz="1600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spcBef>
                <a:spcPts val="500"/>
              </a:spcBef>
              <a:buNone/>
            </a:pPr>
            <a:r>
              <a:rPr lang="en-GB" sz="1800" dirty="0"/>
              <a:t>Output:</a:t>
            </a:r>
          </a:p>
          <a:p>
            <a:pPr>
              <a:lnSpc>
                <a:spcPct val="80000"/>
              </a:lnSpc>
              <a:spcBef>
                <a:spcPts val="150"/>
              </a:spcBef>
              <a:buNone/>
            </a:pPr>
            <a:endParaRPr lang="en-GB" sz="300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sz="1600" dirty="0">
                <a:latin typeface="Courier New" panose="02070309020205020404" pitchFamily="49" charset="0"/>
              </a:rPr>
              <a:t>Now this is the story all about how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sz="1600" dirty="0">
                <a:latin typeface="Courier New" panose="02070309020205020404" pitchFamily="49" charset="0"/>
              </a:rPr>
              <a:t>My life got flipped turned upside-down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endParaRPr lang="en-GB" sz="1600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sz="1600" dirty="0">
                <a:latin typeface="Courier New" panose="02070309020205020404" pitchFamily="49" charset="0"/>
              </a:rPr>
              <a:t>Now this is the story all about how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sz="1600" dirty="0">
                <a:latin typeface="Courier New" panose="02070309020205020404" pitchFamily="49" charset="0"/>
              </a:rPr>
              <a:t>My life got flipped turned upside-down</a:t>
            </a:r>
            <a:endParaRPr lang="en-US" sz="160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31696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Functions calling functions</a:t>
            </a:r>
            <a:endParaRPr lang="en-US" dirty="0" smtClean="0"/>
          </a:p>
        </p:txBody>
      </p:sp>
      <p:sp>
        <p:nvSpPr>
          <p:cNvPr id="26627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lvl="1" eaLnBrk="1" hangingPunct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GB" sz="1800" dirty="0" err="1" smtClean="0">
                <a:latin typeface="Courier New" panose="02070309020205020404" pitchFamily="49" charset="0"/>
              </a:rPr>
              <a:t>def</a:t>
            </a:r>
            <a:r>
              <a:rPr lang="en-GB" sz="1800" dirty="0" smtClean="0">
                <a:latin typeface="Courier New" panose="02070309020205020404" pitchFamily="49" charset="0"/>
              </a:rPr>
              <a:t> message1():</a:t>
            </a:r>
            <a:endParaRPr lang="en-GB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GB" sz="1800" dirty="0" smtClean="0">
                <a:latin typeface="Courier New" panose="02070309020205020404" pitchFamily="49" charset="0"/>
              </a:rPr>
              <a:t>    print("</a:t>
            </a:r>
            <a:r>
              <a:rPr lang="en-GB" sz="1800" dirty="0">
                <a:latin typeface="Courier New" panose="02070309020205020404" pitchFamily="49" charset="0"/>
              </a:rPr>
              <a:t>This is message1</a:t>
            </a:r>
            <a:r>
              <a:rPr lang="en-GB" sz="1800" dirty="0" smtClean="0">
                <a:latin typeface="Courier New" panose="02070309020205020404" pitchFamily="49" charset="0"/>
              </a:rPr>
              <a:t>.")</a:t>
            </a:r>
            <a:endParaRPr lang="en-GB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65000"/>
              </a:lnSpc>
              <a:buFont typeface="Wingdings 2" panose="05020102010507070707" pitchFamily="18" charset="2"/>
              <a:buNone/>
            </a:pPr>
            <a:endParaRPr lang="en-GB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65000"/>
              </a:lnSpc>
              <a:buFont typeface="Wingdings 2" panose="05020102010507070707" pitchFamily="18" charset="2"/>
              <a:buNone/>
            </a:pPr>
            <a:endParaRPr lang="en-GB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GB" sz="1800" dirty="0" err="1" smtClean="0">
                <a:latin typeface="Courier New" panose="02070309020205020404" pitchFamily="49" charset="0"/>
              </a:rPr>
              <a:t>def</a:t>
            </a:r>
            <a:r>
              <a:rPr lang="en-GB" sz="1800" dirty="0" smtClean="0">
                <a:latin typeface="Courier New" panose="02070309020205020404" pitchFamily="49" charset="0"/>
              </a:rPr>
              <a:t> </a:t>
            </a:r>
            <a:r>
              <a:rPr lang="en-GB" sz="1800" dirty="0">
                <a:latin typeface="Courier New" panose="02070309020205020404" pitchFamily="49" charset="0"/>
              </a:rPr>
              <a:t>message2</a:t>
            </a:r>
            <a:r>
              <a:rPr lang="en-GB" sz="1800" dirty="0" smtClean="0">
                <a:latin typeface="Courier New" panose="02070309020205020404" pitchFamily="49" charset="0"/>
              </a:rPr>
              <a:t>():</a:t>
            </a:r>
            <a:endParaRPr lang="en-GB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GB" sz="1800" dirty="0">
                <a:latin typeface="Courier New" panose="02070309020205020404" pitchFamily="49" charset="0"/>
              </a:rPr>
              <a:t>   </a:t>
            </a:r>
            <a:r>
              <a:rPr lang="en-GB" sz="1800" dirty="0" smtClean="0">
                <a:latin typeface="Courier New" panose="02070309020205020404" pitchFamily="49" charset="0"/>
              </a:rPr>
              <a:t> print("</a:t>
            </a:r>
            <a:r>
              <a:rPr lang="en-GB" sz="1800" dirty="0">
                <a:latin typeface="Courier New" panose="02070309020205020404" pitchFamily="49" charset="0"/>
              </a:rPr>
              <a:t>This is message2</a:t>
            </a:r>
            <a:r>
              <a:rPr lang="en-GB" sz="1800" dirty="0" smtClean="0">
                <a:latin typeface="Courier New" panose="02070309020205020404" pitchFamily="49" charset="0"/>
              </a:rPr>
              <a:t>.")</a:t>
            </a:r>
            <a:endParaRPr lang="en-GB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GB" sz="1800" b="1" dirty="0">
                <a:latin typeface="Courier New" panose="02070309020205020404" pitchFamily="49" charset="0"/>
              </a:rPr>
              <a:t>    </a:t>
            </a:r>
            <a:r>
              <a:rPr lang="en-GB" sz="1800" b="1" dirty="0" smtClean="0">
                <a:latin typeface="Courier New" panose="02070309020205020404" pitchFamily="49" charset="0"/>
              </a:rPr>
              <a:t>message1()</a:t>
            </a:r>
            <a:endParaRPr lang="en-GB" sz="1800" b="1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GB" sz="1800" dirty="0">
                <a:latin typeface="Courier New" panose="02070309020205020404" pitchFamily="49" charset="0"/>
              </a:rPr>
              <a:t>    </a:t>
            </a:r>
            <a:r>
              <a:rPr lang="en-GB" sz="1800" dirty="0" smtClean="0">
                <a:latin typeface="Courier New" panose="02070309020205020404" pitchFamily="49" charset="0"/>
              </a:rPr>
              <a:t>print("</a:t>
            </a:r>
            <a:r>
              <a:rPr lang="en-GB" sz="1800" dirty="0">
                <a:latin typeface="Courier New" panose="02070309020205020404" pitchFamily="49" charset="0"/>
              </a:rPr>
              <a:t>Done with message2</a:t>
            </a:r>
            <a:r>
              <a:rPr lang="en-GB" sz="1800" dirty="0" smtClean="0">
                <a:latin typeface="Courier New" panose="02070309020205020404" pitchFamily="49" charset="0"/>
              </a:rPr>
              <a:t>.")</a:t>
            </a:r>
          </a:p>
          <a:p>
            <a:pPr lvl="1" eaLnBrk="1" hangingPunct="1">
              <a:lnSpc>
                <a:spcPct val="65000"/>
              </a:lnSpc>
              <a:buFont typeface="Wingdings 2" panose="05020102010507070707" pitchFamily="18" charset="2"/>
              <a:buNone/>
            </a:pPr>
            <a:endParaRPr lang="en-GB" sz="1800" dirty="0">
              <a:latin typeface="Courier New" panose="02070309020205020404" pitchFamily="49" charset="0"/>
            </a:endParaRPr>
          </a:p>
          <a:p>
            <a:pPr lvl="1">
              <a:lnSpc>
                <a:spcPct val="65000"/>
              </a:lnSpc>
              <a:buNone/>
            </a:pPr>
            <a:r>
              <a:rPr lang="en-GB" sz="1800" dirty="0">
                <a:latin typeface="Courier New" panose="02070309020205020404" pitchFamily="49" charset="0"/>
              </a:rPr>
              <a:t>message1()</a:t>
            </a:r>
          </a:p>
          <a:p>
            <a:pPr lvl="1">
              <a:lnSpc>
                <a:spcPct val="65000"/>
              </a:lnSpc>
              <a:buNone/>
            </a:pPr>
            <a:r>
              <a:rPr lang="en-GB" sz="1800" b="1" dirty="0">
                <a:latin typeface="Courier New" panose="02070309020205020404" pitchFamily="49" charset="0"/>
              </a:rPr>
              <a:t>message2()</a:t>
            </a:r>
          </a:p>
          <a:p>
            <a:pPr lvl="1">
              <a:lnSpc>
                <a:spcPct val="65000"/>
              </a:lnSpc>
              <a:buNone/>
            </a:pPr>
            <a:r>
              <a:rPr lang="en-GB" sz="1800" dirty="0">
                <a:latin typeface="Courier New" panose="02070309020205020404" pitchFamily="49" charset="0"/>
              </a:rPr>
              <a:t>print("Done with everything.")</a:t>
            </a:r>
          </a:p>
          <a:p>
            <a:pPr lvl="1" eaLnBrk="1" hangingPunct="1">
              <a:lnSpc>
                <a:spcPct val="65000"/>
              </a:lnSpc>
              <a:buFont typeface="Wingdings 2" panose="05020102010507070707" pitchFamily="18" charset="2"/>
              <a:buNone/>
            </a:pPr>
            <a:endParaRPr lang="en-GB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65000"/>
              </a:lnSpc>
              <a:buFont typeface="Wingdings 2" panose="05020102010507070707" pitchFamily="18" charset="2"/>
              <a:buNone/>
            </a:pPr>
            <a:endParaRPr lang="en-GB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60000"/>
              </a:lnSpc>
              <a:buFont typeface="Wingdings 2" panose="05020102010507070707" pitchFamily="18" charset="2"/>
              <a:buNone/>
            </a:pPr>
            <a:endParaRPr lang="en-GB" sz="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60000"/>
              </a:lnSpc>
            </a:pPr>
            <a:r>
              <a:rPr lang="en-GB" dirty="0" smtClean="0"/>
              <a:t>Output:</a:t>
            </a:r>
          </a:p>
          <a:p>
            <a:pPr lvl="1" eaLnBrk="1" hangingPunct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This is message1.</a:t>
            </a:r>
          </a:p>
          <a:p>
            <a:pPr lvl="1" eaLnBrk="1" hangingPunct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This is message2.</a:t>
            </a:r>
          </a:p>
          <a:p>
            <a:pPr lvl="1" eaLnBrk="1" hangingPunct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This is message1.</a:t>
            </a:r>
          </a:p>
          <a:p>
            <a:pPr lvl="1" eaLnBrk="1" hangingPunct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Done with message2.</a:t>
            </a:r>
          </a:p>
          <a:p>
            <a:pPr lvl="1" eaLnBrk="1" hangingPunct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Done with main.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3036947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dirty="0" smtClean="0"/>
              <a:t>When a function is called, the program's execution...</a:t>
            </a:r>
          </a:p>
          <a:p>
            <a:pPr lvl="1" eaLnBrk="1" hangingPunct="1">
              <a:lnSpc>
                <a:spcPct val="90000"/>
              </a:lnSpc>
            </a:pPr>
            <a:r>
              <a:rPr lang="en-GB" dirty="0" smtClean="0"/>
              <a:t>"jumps" into that function, executing its statements, then</a:t>
            </a:r>
          </a:p>
          <a:p>
            <a:pPr lvl="1" eaLnBrk="1" hangingPunct="1">
              <a:lnSpc>
                <a:spcPct val="90000"/>
              </a:lnSpc>
            </a:pPr>
            <a:r>
              <a:rPr lang="en-GB" dirty="0" smtClean="0"/>
              <a:t>"jumps" back to the point where the function was called.</a:t>
            </a:r>
          </a:p>
          <a:p>
            <a:pPr>
              <a:spcBef>
                <a:spcPts val="450"/>
              </a:spcBef>
              <a:buNone/>
            </a:pPr>
            <a:endParaRPr lang="en-GB" sz="1500" dirty="0">
              <a:latin typeface="Courier New" panose="02070309020205020404" pitchFamily="49" charset="0"/>
            </a:endParaRPr>
          </a:p>
          <a:p>
            <a:pPr>
              <a:spcBef>
                <a:spcPts val="450"/>
              </a:spcBef>
              <a:buNone/>
            </a:pPr>
            <a:r>
              <a:rPr lang="en-GB" sz="1700" b="1" dirty="0" smtClean="0">
                <a:latin typeface="Courier New" panose="02070309020205020404" pitchFamily="49" charset="0"/>
              </a:rPr>
              <a:t>            message1()</a:t>
            </a:r>
            <a:endParaRPr lang="en-GB" sz="1700" b="1" dirty="0">
              <a:latin typeface="Courier New" panose="02070309020205020404" pitchFamily="49" charset="0"/>
            </a:endParaRPr>
          </a:p>
          <a:p>
            <a:pPr>
              <a:spcBef>
                <a:spcPts val="450"/>
              </a:spcBef>
              <a:buNone/>
            </a:pPr>
            <a:r>
              <a:rPr lang="en-GB" sz="1700" dirty="0">
                <a:latin typeface="Courier New" panose="02070309020205020404" pitchFamily="49" charset="0"/>
              </a:rPr>
              <a:t>               </a:t>
            </a:r>
          </a:p>
          <a:p>
            <a:pPr>
              <a:spcBef>
                <a:spcPts val="450"/>
              </a:spcBef>
              <a:buNone/>
            </a:pPr>
            <a:r>
              <a:rPr lang="en-GB" sz="1700" dirty="0">
                <a:latin typeface="Courier New" panose="02070309020205020404" pitchFamily="49" charset="0"/>
              </a:rPr>
              <a:t>  </a:t>
            </a:r>
            <a:r>
              <a:rPr lang="en-GB" sz="1700" dirty="0" smtClean="0">
                <a:latin typeface="Courier New" panose="02070309020205020404" pitchFamily="49" charset="0"/>
              </a:rPr>
              <a:t>          </a:t>
            </a:r>
            <a:r>
              <a:rPr lang="en-GB" sz="1700" b="1" dirty="0" smtClean="0">
                <a:latin typeface="Courier New" panose="02070309020205020404" pitchFamily="49" charset="0"/>
              </a:rPr>
              <a:t>message2()</a:t>
            </a:r>
            <a:endParaRPr lang="en-GB" sz="1700" b="1" dirty="0">
              <a:latin typeface="Courier New" panose="02070309020205020404" pitchFamily="49" charset="0"/>
            </a:endParaRPr>
          </a:p>
          <a:p>
            <a:pPr>
              <a:spcBef>
                <a:spcPts val="450"/>
              </a:spcBef>
              <a:buNone/>
            </a:pPr>
            <a:endParaRPr lang="en-GB" sz="1700" dirty="0">
              <a:latin typeface="Courier New" panose="02070309020205020404" pitchFamily="49" charset="0"/>
            </a:endParaRPr>
          </a:p>
          <a:p>
            <a:pPr>
              <a:spcBef>
                <a:spcPts val="450"/>
              </a:spcBef>
              <a:buNone/>
            </a:pPr>
            <a:endParaRPr lang="en-GB" sz="1700" dirty="0">
              <a:latin typeface="Courier New" panose="02070309020205020404" pitchFamily="49" charset="0"/>
            </a:endParaRPr>
          </a:p>
          <a:p>
            <a:pPr>
              <a:spcBef>
                <a:spcPts val="450"/>
              </a:spcBef>
              <a:buNone/>
            </a:pPr>
            <a:r>
              <a:rPr lang="en-GB" sz="1700" dirty="0">
                <a:latin typeface="Courier New" panose="02070309020205020404" pitchFamily="49" charset="0"/>
              </a:rPr>
              <a:t>  </a:t>
            </a:r>
            <a:r>
              <a:rPr lang="en-GB" sz="1700" dirty="0" smtClean="0">
                <a:latin typeface="Courier New" panose="02070309020205020404" pitchFamily="49" charset="0"/>
              </a:rPr>
              <a:t>          print("</a:t>
            </a:r>
            <a:r>
              <a:rPr lang="en-GB" sz="1700" dirty="0">
                <a:latin typeface="Courier New" panose="02070309020205020404" pitchFamily="49" charset="0"/>
              </a:rPr>
              <a:t>Done with main</a:t>
            </a:r>
            <a:r>
              <a:rPr lang="en-GB" sz="1700" dirty="0" smtClean="0">
                <a:latin typeface="Courier New" panose="02070309020205020404" pitchFamily="49" charset="0"/>
              </a:rPr>
              <a:t>.")</a:t>
            </a:r>
          </a:p>
          <a:p>
            <a:pPr>
              <a:spcBef>
                <a:spcPts val="450"/>
              </a:spcBef>
              <a:buNone/>
            </a:pPr>
            <a:endParaRPr lang="en-GB" sz="1700" dirty="0" smtClean="0">
              <a:latin typeface="Courier New" panose="02070309020205020404" pitchFamily="49" charset="0"/>
            </a:endParaRPr>
          </a:p>
          <a:p>
            <a:pPr>
              <a:spcBef>
                <a:spcPts val="450"/>
              </a:spcBef>
              <a:buNone/>
            </a:pPr>
            <a:r>
              <a:rPr lang="en-GB" sz="1700" dirty="0" smtClean="0">
                <a:latin typeface="Courier New" panose="02070309020205020404" pitchFamily="49" charset="0"/>
              </a:rPr>
              <a:t>            ...</a:t>
            </a:r>
            <a:endParaRPr lang="en-GB" sz="1700" dirty="0">
              <a:latin typeface="Courier New" panose="02070309020205020404" pitchFamily="49" charset="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924300" y="3244848"/>
            <a:ext cx="6667500" cy="501650"/>
            <a:chOff x="1416" y="2135"/>
            <a:chExt cx="4200" cy="316"/>
          </a:xfrm>
        </p:grpSpPr>
        <p:sp>
          <p:nvSpPr>
            <p:cNvPr id="28685" name="Text Box 4"/>
            <p:cNvSpPr txBox="1">
              <a:spLocks noChangeArrowheads="1"/>
            </p:cNvSpPr>
            <p:nvPr/>
          </p:nvSpPr>
          <p:spPr bwMode="auto">
            <a:xfrm>
              <a:off x="2410" y="2135"/>
              <a:ext cx="3206" cy="31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lnSpc>
                  <a:spcPct val="80000"/>
                </a:lnSpc>
                <a:spcBef>
                  <a:spcPts val="450"/>
                </a:spcBef>
                <a:buClr>
                  <a:srgbClr val="808080"/>
                </a:buClr>
                <a:buSzPct val="60000"/>
                <a:buNone/>
              </a:pPr>
              <a:r>
                <a:rPr lang="en-GB" sz="1400" dirty="0" err="1" smtClean="0">
                  <a:latin typeface="Courier New" panose="02070309020205020404" pitchFamily="49" charset="0"/>
                </a:rPr>
                <a:t>def</a:t>
              </a:r>
              <a:r>
                <a:rPr lang="en-GB" sz="1400" dirty="0" smtClean="0">
                  <a:latin typeface="Courier New" panose="02070309020205020404" pitchFamily="49" charset="0"/>
                </a:rPr>
                <a:t> message1():</a:t>
              </a:r>
              <a:endParaRPr lang="en-GB" sz="1400" dirty="0">
                <a:latin typeface="Courier New" panose="02070309020205020404" pitchFamily="49" charset="0"/>
              </a:endParaRPr>
            </a:p>
            <a:p>
              <a:pPr>
                <a:lnSpc>
                  <a:spcPct val="80000"/>
                </a:lnSpc>
                <a:spcBef>
                  <a:spcPts val="450"/>
                </a:spcBef>
                <a:buClr>
                  <a:srgbClr val="808080"/>
                </a:buClr>
                <a:buSzPct val="60000"/>
                <a:buNone/>
              </a:pPr>
              <a:r>
                <a:rPr lang="en-GB" sz="1400" dirty="0" smtClean="0">
                  <a:latin typeface="Courier New" panose="02070309020205020404" pitchFamily="49" charset="0"/>
                </a:rPr>
                <a:t>    print("</a:t>
              </a:r>
              <a:r>
                <a:rPr lang="en-GB" sz="1400" dirty="0">
                  <a:latin typeface="Courier New" panose="02070309020205020404" pitchFamily="49" charset="0"/>
                </a:rPr>
                <a:t>This is message1</a:t>
              </a:r>
              <a:r>
                <a:rPr lang="en-GB" sz="1400" dirty="0" smtClean="0">
                  <a:latin typeface="Courier New" panose="02070309020205020404" pitchFamily="49" charset="0"/>
                </a:rPr>
                <a:t>.")</a:t>
              </a:r>
              <a:endParaRPr lang="en-GB" sz="1400" dirty="0">
                <a:latin typeface="Courier New" panose="02070309020205020404" pitchFamily="49" charset="0"/>
              </a:endParaRPr>
            </a:p>
          </p:txBody>
        </p:sp>
        <p:sp>
          <p:nvSpPr>
            <p:cNvPr id="28686" name="Line 5"/>
            <p:cNvSpPr>
              <a:spLocks noChangeShapeType="1"/>
            </p:cNvSpPr>
            <p:nvPr/>
          </p:nvSpPr>
          <p:spPr bwMode="auto">
            <a:xfrm flipV="1">
              <a:off x="1416" y="2197"/>
              <a:ext cx="984" cy="66"/>
            </a:xfrm>
            <a:prstGeom prst="line">
              <a:avLst/>
            </a:prstGeom>
            <a:noFill/>
            <a:ln w="9525">
              <a:solidFill>
                <a:srgbClr val="003399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687" name="Line 6"/>
            <p:cNvSpPr>
              <a:spLocks noChangeShapeType="1"/>
            </p:cNvSpPr>
            <p:nvPr/>
          </p:nvSpPr>
          <p:spPr bwMode="auto">
            <a:xfrm flipH="1" flipV="1">
              <a:off x="1416" y="2380"/>
              <a:ext cx="943" cy="71"/>
            </a:xfrm>
            <a:prstGeom prst="line">
              <a:avLst/>
            </a:prstGeom>
            <a:noFill/>
            <a:ln w="9525">
              <a:solidFill>
                <a:srgbClr val="003399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4038600" y="4160838"/>
            <a:ext cx="6553200" cy="1447800"/>
            <a:chOff x="1488" y="2736"/>
            <a:chExt cx="4128" cy="912"/>
          </a:xfrm>
        </p:grpSpPr>
        <p:sp>
          <p:nvSpPr>
            <p:cNvPr id="28682" name="Text Box 8"/>
            <p:cNvSpPr txBox="1">
              <a:spLocks noChangeArrowheads="1"/>
            </p:cNvSpPr>
            <p:nvPr/>
          </p:nvSpPr>
          <p:spPr bwMode="auto">
            <a:xfrm>
              <a:off x="2402" y="2736"/>
              <a:ext cx="3214" cy="91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lnSpc>
                  <a:spcPct val="80000"/>
                </a:lnSpc>
                <a:spcBef>
                  <a:spcPts val="450"/>
                </a:spcBef>
                <a:buClr>
                  <a:srgbClr val="808080"/>
                </a:buClr>
                <a:buSzPct val="60000"/>
                <a:buNone/>
              </a:pPr>
              <a:r>
                <a:rPr lang="en-GB" sz="1400" dirty="0" err="1" smtClean="0">
                  <a:latin typeface="Courier New" panose="02070309020205020404" pitchFamily="49" charset="0"/>
                </a:rPr>
                <a:t>def</a:t>
              </a:r>
              <a:r>
                <a:rPr lang="en-GB" sz="1400" dirty="0" smtClean="0">
                  <a:latin typeface="Courier New" panose="02070309020205020404" pitchFamily="49" charset="0"/>
                </a:rPr>
                <a:t> message2():</a:t>
              </a:r>
              <a:endParaRPr lang="en-GB" sz="1400" dirty="0">
                <a:latin typeface="Courier New" panose="02070309020205020404" pitchFamily="49" charset="0"/>
              </a:endParaRPr>
            </a:p>
            <a:p>
              <a:pPr>
                <a:lnSpc>
                  <a:spcPct val="80000"/>
                </a:lnSpc>
                <a:spcBef>
                  <a:spcPts val="450"/>
                </a:spcBef>
                <a:buClr>
                  <a:srgbClr val="808080"/>
                </a:buClr>
                <a:buSzPct val="60000"/>
                <a:buNone/>
              </a:pPr>
              <a:r>
                <a:rPr lang="en-GB" sz="1400" dirty="0">
                  <a:latin typeface="Courier New" panose="02070309020205020404" pitchFamily="49" charset="0"/>
                </a:rPr>
                <a:t>    </a:t>
              </a:r>
              <a:r>
                <a:rPr lang="en-GB" sz="1400" dirty="0" smtClean="0">
                  <a:latin typeface="Courier New" panose="02070309020205020404" pitchFamily="49" charset="0"/>
                </a:rPr>
                <a:t>print("</a:t>
              </a:r>
              <a:r>
                <a:rPr lang="en-GB" sz="1400" dirty="0">
                  <a:latin typeface="Courier New" panose="02070309020205020404" pitchFamily="49" charset="0"/>
                </a:rPr>
                <a:t>This is message2</a:t>
              </a:r>
              <a:r>
                <a:rPr lang="en-GB" sz="1400" dirty="0" smtClean="0">
                  <a:latin typeface="Courier New" panose="02070309020205020404" pitchFamily="49" charset="0"/>
                </a:rPr>
                <a:t>.")</a:t>
              </a:r>
              <a:endParaRPr lang="en-GB" sz="1400" dirty="0">
                <a:latin typeface="Courier New" panose="02070309020205020404" pitchFamily="49" charset="0"/>
              </a:endParaRPr>
            </a:p>
            <a:p>
              <a:pPr>
                <a:lnSpc>
                  <a:spcPct val="80000"/>
                </a:lnSpc>
                <a:spcBef>
                  <a:spcPts val="450"/>
                </a:spcBef>
                <a:buClr>
                  <a:srgbClr val="808080"/>
                </a:buClr>
                <a:buSzPct val="60000"/>
                <a:buNone/>
              </a:pPr>
              <a:r>
                <a:rPr lang="en-GB" sz="1400" b="1" dirty="0">
                  <a:latin typeface="Courier New" panose="02070309020205020404" pitchFamily="49" charset="0"/>
                </a:rPr>
                <a:t>    message1</a:t>
              </a:r>
              <a:r>
                <a:rPr lang="en-GB" sz="1400" b="1" dirty="0" smtClean="0">
                  <a:latin typeface="Courier New" panose="02070309020205020404" pitchFamily="49" charset="0"/>
                </a:rPr>
                <a:t>()</a:t>
              </a:r>
              <a:endParaRPr lang="en-GB" sz="1400" b="1" dirty="0">
                <a:latin typeface="Courier New" panose="02070309020205020404" pitchFamily="49" charset="0"/>
              </a:endParaRPr>
            </a:p>
            <a:p>
              <a:pPr>
                <a:lnSpc>
                  <a:spcPct val="80000"/>
                </a:lnSpc>
                <a:spcBef>
                  <a:spcPts val="450"/>
                </a:spcBef>
                <a:buClr>
                  <a:srgbClr val="808080"/>
                </a:buClr>
                <a:buSzPct val="60000"/>
                <a:buNone/>
              </a:pPr>
              <a:endParaRPr lang="en-GB" sz="1400" dirty="0">
                <a:latin typeface="Courier New" panose="02070309020205020404" pitchFamily="49" charset="0"/>
              </a:endParaRPr>
            </a:p>
            <a:p>
              <a:pPr>
                <a:lnSpc>
                  <a:spcPct val="80000"/>
                </a:lnSpc>
                <a:spcBef>
                  <a:spcPts val="450"/>
                </a:spcBef>
                <a:buClr>
                  <a:srgbClr val="808080"/>
                </a:buClr>
                <a:buSzPct val="60000"/>
                <a:buNone/>
              </a:pPr>
              <a:r>
                <a:rPr lang="en-GB" sz="1400" dirty="0">
                  <a:latin typeface="Courier New" panose="02070309020205020404" pitchFamily="49" charset="0"/>
                </a:rPr>
                <a:t>    </a:t>
              </a:r>
              <a:r>
                <a:rPr lang="en-GB" sz="1400" dirty="0" smtClean="0">
                  <a:latin typeface="Courier New" panose="02070309020205020404" pitchFamily="49" charset="0"/>
                </a:rPr>
                <a:t>print("</a:t>
              </a:r>
              <a:r>
                <a:rPr lang="en-GB" sz="1400" dirty="0">
                  <a:latin typeface="Courier New" panose="02070309020205020404" pitchFamily="49" charset="0"/>
                </a:rPr>
                <a:t>Done with message2</a:t>
              </a:r>
              <a:r>
                <a:rPr lang="en-GB" sz="1400" dirty="0" smtClean="0">
                  <a:latin typeface="Courier New" panose="02070309020205020404" pitchFamily="49" charset="0"/>
                </a:rPr>
                <a:t>.")</a:t>
              </a:r>
              <a:endParaRPr lang="en-GB" sz="1400" dirty="0">
                <a:latin typeface="Courier New" panose="02070309020205020404" pitchFamily="49" charset="0"/>
              </a:endParaRPr>
            </a:p>
            <a:p>
              <a:pPr>
                <a:lnSpc>
                  <a:spcPct val="80000"/>
                </a:lnSpc>
                <a:spcBef>
                  <a:spcPts val="450"/>
                </a:spcBef>
                <a:buClr>
                  <a:srgbClr val="808080"/>
                </a:buClr>
                <a:buSzPct val="60000"/>
                <a:buNone/>
              </a:pPr>
              <a:endParaRPr lang="en-GB" sz="1400" dirty="0">
                <a:latin typeface="Courier New" panose="02070309020205020404" pitchFamily="49" charset="0"/>
              </a:endParaRPr>
            </a:p>
          </p:txBody>
        </p:sp>
        <p:sp>
          <p:nvSpPr>
            <p:cNvPr id="28683" name="Line 9"/>
            <p:cNvSpPr>
              <a:spLocks noChangeShapeType="1"/>
            </p:cNvSpPr>
            <p:nvPr/>
          </p:nvSpPr>
          <p:spPr bwMode="auto">
            <a:xfrm>
              <a:off x="1536" y="2784"/>
              <a:ext cx="823" cy="48"/>
            </a:xfrm>
            <a:prstGeom prst="line">
              <a:avLst/>
            </a:prstGeom>
            <a:noFill/>
            <a:ln w="9525">
              <a:solidFill>
                <a:srgbClr val="003399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684" name="Line 10"/>
            <p:cNvSpPr>
              <a:spLocks noChangeShapeType="1"/>
            </p:cNvSpPr>
            <p:nvPr/>
          </p:nvSpPr>
          <p:spPr bwMode="auto">
            <a:xfrm flipH="1" flipV="1">
              <a:off x="1488" y="2832"/>
              <a:ext cx="960" cy="672"/>
            </a:xfrm>
            <a:prstGeom prst="line">
              <a:avLst/>
            </a:prstGeom>
            <a:noFill/>
            <a:ln w="9525">
              <a:solidFill>
                <a:srgbClr val="003399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5845175" y="4827590"/>
            <a:ext cx="4746625" cy="1376363"/>
            <a:chOff x="2626" y="3132"/>
            <a:chExt cx="2990" cy="867"/>
          </a:xfrm>
        </p:grpSpPr>
        <p:sp>
          <p:nvSpPr>
            <p:cNvPr id="28679" name="Text Box 12"/>
            <p:cNvSpPr txBox="1">
              <a:spLocks noChangeArrowheads="1"/>
            </p:cNvSpPr>
            <p:nvPr/>
          </p:nvSpPr>
          <p:spPr bwMode="auto">
            <a:xfrm>
              <a:off x="2626" y="3683"/>
              <a:ext cx="2990" cy="31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lnSpc>
                  <a:spcPct val="80000"/>
                </a:lnSpc>
                <a:spcBef>
                  <a:spcPts val="450"/>
                </a:spcBef>
                <a:buClr>
                  <a:srgbClr val="808080"/>
                </a:buClr>
                <a:buSzPct val="60000"/>
                <a:buNone/>
              </a:pPr>
              <a:r>
                <a:rPr lang="en-GB" sz="1400" dirty="0" err="1" smtClean="0">
                  <a:latin typeface="Courier New" panose="02070309020205020404" pitchFamily="49" charset="0"/>
                </a:rPr>
                <a:t>def</a:t>
              </a:r>
              <a:r>
                <a:rPr lang="en-GB" sz="1400" dirty="0" smtClean="0">
                  <a:latin typeface="Courier New" panose="02070309020205020404" pitchFamily="49" charset="0"/>
                </a:rPr>
                <a:t> message1():</a:t>
              </a:r>
              <a:endParaRPr lang="en-GB" sz="1400" dirty="0">
                <a:latin typeface="Courier New" panose="02070309020205020404" pitchFamily="49" charset="0"/>
              </a:endParaRPr>
            </a:p>
            <a:p>
              <a:pPr>
                <a:lnSpc>
                  <a:spcPct val="80000"/>
                </a:lnSpc>
                <a:spcBef>
                  <a:spcPts val="450"/>
                </a:spcBef>
                <a:buClr>
                  <a:srgbClr val="808080"/>
                </a:buClr>
                <a:buSzPct val="60000"/>
                <a:buNone/>
              </a:pPr>
              <a:r>
                <a:rPr lang="en-GB" sz="1400" dirty="0" smtClean="0">
                  <a:latin typeface="Courier New" panose="02070309020205020404" pitchFamily="49" charset="0"/>
                </a:rPr>
                <a:t>    print("</a:t>
              </a:r>
              <a:r>
                <a:rPr lang="en-GB" sz="1400" dirty="0">
                  <a:latin typeface="Courier New" panose="02070309020205020404" pitchFamily="49" charset="0"/>
                </a:rPr>
                <a:t>This is message1</a:t>
              </a:r>
              <a:r>
                <a:rPr lang="en-GB" sz="1400" dirty="0" smtClean="0">
                  <a:latin typeface="Courier New" panose="02070309020205020404" pitchFamily="49" charset="0"/>
                </a:rPr>
                <a:t>.")</a:t>
              </a:r>
              <a:endParaRPr lang="en-GB" sz="1400" dirty="0">
                <a:latin typeface="Courier New" panose="02070309020205020404" pitchFamily="49" charset="0"/>
              </a:endParaRPr>
            </a:p>
          </p:txBody>
        </p:sp>
        <p:sp>
          <p:nvSpPr>
            <p:cNvPr id="28680" name="Line 13"/>
            <p:cNvSpPr>
              <a:spLocks noChangeShapeType="1"/>
            </p:cNvSpPr>
            <p:nvPr/>
          </p:nvSpPr>
          <p:spPr bwMode="auto">
            <a:xfrm flipH="1">
              <a:off x="2760" y="3132"/>
              <a:ext cx="212" cy="577"/>
            </a:xfrm>
            <a:prstGeom prst="line">
              <a:avLst/>
            </a:prstGeom>
            <a:noFill/>
            <a:ln w="9525">
              <a:solidFill>
                <a:srgbClr val="003399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681" name="Line 14"/>
            <p:cNvSpPr>
              <a:spLocks noChangeShapeType="1"/>
            </p:cNvSpPr>
            <p:nvPr/>
          </p:nvSpPr>
          <p:spPr bwMode="auto">
            <a:xfrm flipV="1">
              <a:off x="2626" y="3161"/>
              <a:ext cx="134" cy="522"/>
            </a:xfrm>
            <a:prstGeom prst="line">
              <a:avLst/>
            </a:prstGeom>
            <a:noFill/>
            <a:ln w="9525">
              <a:solidFill>
                <a:srgbClr val="003399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28678" name="Rectang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Control flow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2872948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Structure of a program</a:t>
            </a:r>
          </a:p>
        </p:txBody>
      </p:sp>
      <p:sp>
        <p:nvSpPr>
          <p:cNvPr id="30723" name="Rectangle 3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1691298"/>
          </a:xfrm>
        </p:spPr>
        <p:txBody>
          <a:bodyPr>
            <a:normAutofit/>
          </a:bodyPr>
          <a:lstStyle/>
          <a:p>
            <a:pPr eaLnBrk="1" hangingPunct="1">
              <a:lnSpc>
                <a:spcPct val="110000"/>
              </a:lnSpc>
            </a:pPr>
            <a:r>
              <a:rPr lang="en-US" dirty="0" smtClean="0"/>
              <a:t>No code should be placed outside a function. Instead use a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dirty="0" smtClean="0"/>
              <a:t> function.</a:t>
            </a:r>
          </a:p>
          <a:p>
            <a:pPr lvl="1" eaLnBrk="1" hangingPunct="1">
              <a:lnSpc>
                <a:spcPct val="110000"/>
              </a:lnSpc>
            </a:pPr>
            <a:r>
              <a:rPr lang="en-US" dirty="0" smtClean="0"/>
              <a:t>The one exception is a call to your main function</a:t>
            </a:r>
          </a:p>
          <a:p>
            <a:pPr lvl="1" eaLnBrk="1" hangingPunct="1">
              <a:lnSpc>
                <a:spcPct val="110000"/>
              </a:lnSpc>
            </a:pPr>
            <a:endParaRPr lang="en-US" dirty="0" smtClean="0"/>
          </a:p>
        </p:txBody>
      </p:sp>
      <p:sp>
        <p:nvSpPr>
          <p:cNvPr id="4" name="Rectangle 3"/>
          <p:cNvSpPr txBox="1">
            <a:spLocks/>
          </p:cNvSpPr>
          <p:nvPr/>
        </p:nvSpPr>
        <p:spPr>
          <a:xfrm>
            <a:off x="838200" y="3376245"/>
            <a:ext cx="10515600" cy="280071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GB" sz="1800" dirty="0" err="1" smtClean="0">
                <a:latin typeface="Courier New" panose="02070309020205020404" pitchFamily="49" charset="0"/>
              </a:rPr>
              <a:t>def</a:t>
            </a:r>
            <a:r>
              <a:rPr lang="en-GB" sz="1800" dirty="0" smtClean="0">
                <a:latin typeface="Courier New" panose="02070309020205020404" pitchFamily="49" charset="0"/>
              </a:rPr>
              <a:t> main():</a:t>
            </a: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GB" sz="1800" dirty="0">
                <a:latin typeface="Courier New" panose="02070309020205020404" pitchFamily="49" charset="0"/>
              </a:rPr>
              <a:t> </a:t>
            </a:r>
            <a:r>
              <a:rPr lang="en-GB" sz="1800" dirty="0" smtClean="0">
                <a:latin typeface="Courier New" panose="02070309020205020404" pitchFamily="49" charset="0"/>
              </a:rPr>
              <a:t>   message1()</a:t>
            </a: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GB" sz="1800" b="1" dirty="0" smtClean="0">
                <a:latin typeface="Courier New" panose="02070309020205020404" pitchFamily="49" charset="0"/>
              </a:rPr>
              <a:t>    </a:t>
            </a:r>
            <a:r>
              <a:rPr lang="en-GB" sz="1800" dirty="0" smtClean="0">
                <a:latin typeface="Courier New" panose="02070309020205020404" pitchFamily="49" charset="0"/>
              </a:rPr>
              <a:t>message2()</a:t>
            </a: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GB" sz="1800" dirty="0" smtClean="0">
                <a:latin typeface="Courier New" panose="02070309020205020404" pitchFamily="49" charset="0"/>
              </a:rPr>
              <a:t>    print("Done with everything.")</a:t>
            </a: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endParaRPr lang="en-GB" sz="800" dirty="0" smtClean="0">
              <a:latin typeface="Courier New" panose="02070309020205020404" pitchFamily="49" charset="0"/>
            </a:endParaRP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GB" sz="1800" dirty="0" err="1" smtClean="0">
                <a:latin typeface="Courier New" panose="02070309020205020404" pitchFamily="49" charset="0"/>
              </a:rPr>
              <a:t>def</a:t>
            </a:r>
            <a:r>
              <a:rPr lang="en-GB" sz="1800" dirty="0" smtClean="0">
                <a:latin typeface="Courier New" panose="02070309020205020404" pitchFamily="49" charset="0"/>
              </a:rPr>
              <a:t> message1():</a:t>
            </a: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GB" sz="1800" dirty="0" smtClean="0">
                <a:latin typeface="Courier New" panose="02070309020205020404" pitchFamily="49" charset="0"/>
              </a:rPr>
              <a:t>    print("This is message1.")</a:t>
            </a: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endParaRPr lang="en-GB" sz="1800" dirty="0" smtClean="0">
              <a:latin typeface="Courier New" panose="02070309020205020404" pitchFamily="49" charset="0"/>
            </a:endParaRP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endParaRPr lang="en-GB" sz="800" dirty="0" smtClean="0">
              <a:latin typeface="Courier New" panose="02070309020205020404" pitchFamily="49" charset="0"/>
            </a:endParaRP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GB" sz="1800" dirty="0" err="1" smtClean="0">
                <a:latin typeface="Courier New" panose="02070309020205020404" pitchFamily="49" charset="0"/>
              </a:rPr>
              <a:t>def</a:t>
            </a:r>
            <a:r>
              <a:rPr lang="en-GB" sz="1800" dirty="0" smtClean="0">
                <a:latin typeface="Courier New" panose="02070309020205020404" pitchFamily="49" charset="0"/>
              </a:rPr>
              <a:t> message2():</a:t>
            </a: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GB" sz="1800" dirty="0" smtClean="0">
                <a:latin typeface="Courier New" panose="02070309020205020404" pitchFamily="49" charset="0"/>
              </a:rPr>
              <a:t>    print("This is message2.")</a:t>
            </a: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GB" sz="1800" dirty="0" smtClean="0">
                <a:latin typeface="Courier New" panose="02070309020205020404" pitchFamily="49" charset="0"/>
              </a:rPr>
              <a:t>    message1()</a:t>
            </a: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GB" sz="1800" dirty="0" smtClean="0">
                <a:latin typeface="Courier New" panose="02070309020205020404" pitchFamily="49" charset="0"/>
              </a:rPr>
              <a:t>    print("Done with message2.")</a:t>
            </a: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endParaRPr lang="en-GB" sz="1800" dirty="0" smtClean="0">
              <a:latin typeface="Courier New" panose="02070309020205020404" pitchFamily="49" charset="0"/>
            </a:endParaRP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GB" sz="1800" dirty="0" smtClean="0">
                <a:latin typeface="Courier New" panose="02070309020205020404" pitchFamily="49" charset="0"/>
              </a:rPr>
              <a:t>main()</a:t>
            </a:r>
          </a:p>
          <a:p>
            <a:pPr lvl="1">
              <a:lnSpc>
                <a:spcPct val="60000"/>
              </a:lnSpc>
              <a:buFont typeface="Wingdings 2" panose="05020102010507070707" pitchFamily="18" charset="2"/>
              <a:buNone/>
            </a:pPr>
            <a:endParaRPr lang="en-GB" sz="800" dirty="0" smtClean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346905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When to use functions (besides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dirty="0" smtClean="0"/>
              <a:t>)</a:t>
            </a:r>
          </a:p>
        </p:txBody>
      </p:sp>
      <p:sp>
        <p:nvSpPr>
          <p:cNvPr id="30723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110000"/>
              </a:lnSpc>
            </a:pPr>
            <a:r>
              <a:rPr lang="en-US" dirty="0" smtClean="0"/>
              <a:t>Place statements into a function if:</a:t>
            </a:r>
          </a:p>
          <a:p>
            <a:pPr lvl="1" eaLnBrk="1" hangingPunct="1">
              <a:lnSpc>
                <a:spcPct val="110000"/>
              </a:lnSpc>
            </a:pPr>
            <a:r>
              <a:rPr lang="en-US" dirty="0" smtClean="0"/>
              <a:t>The statements are related structurally, and/or</a:t>
            </a:r>
          </a:p>
          <a:p>
            <a:pPr lvl="1" eaLnBrk="1" hangingPunct="1">
              <a:lnSpc>
                <a:spcPct val="110000"/>
              </a:lnSpc>
            </a:pPr>
            <a:r>
              <a:rPr lang="en-US" dirty="0" smtClean="0"/>
              <a:t>The statements are repeated.</a:t>
            </a:r>
          </a:p>
          <a:p>
            <a:pPr lvl="1" eaLnBrk="1" hangingPunct="1">
              <a:lnSpc>
                <a:spcPct val="110000"/>
              </a:lnSpc>
            </a:pPr>
            <a:endParaRPr lang="en-US" dirty="0" smtClean="0"/>
          </a:p>
          <a:p>
            <a:pPr eaLnBrk="1" hangingPunct="1">
              <a:lnSpc>
                <a:spcPct val="110000"/>
              </a:lnSpc>
            </a:pPr>
            <a:r>
              <a:rPr lang="en-US" dirty="0" smtClean="0"/>
              <a:t>You should not create functions for:</a:t>
            </a:r>
          </a:p>
          <a:p>
            <a:pPr lvl="1" eaLnBrk="1" hangingPunct="1">
              <a:lnSpc>
                <a:spcPct val="110000"/>
              </a:lnSpc>
            </a:pPr>
            <a:r>
              <a:rPr lang="en-US" dirty="0" smtClean="0"/>
              <a:t>An individual </a:t>
            </a:r>
            <a:r>
              <a:rPr lang="en-US" dirty="0" smtClean="0">
                <a:latin typeface="Courier New" panose="02070309020205020404" pitchFamily="49" charset="0"/>
              </a:rPr>
              <a:t>print</a:t>
            </a:r>
            <a:r>
              <a:rPr lang="en-US" dirty="0" smtClean="0"/>
              <a:t> statement.</a:t>
            </a:r>
          </a:p>
          <a:p>
            <a:pPr lvl="1" eaLnBrk="1" hangingPunct="1">
              <a:lnSpc>
                <a:spcPct val="110000"/>
              </a:lnSpc>
            </a:pPr>
            <a:r>
              <a:rPr lang="en-US" dirty="0" smtClean="0"/>
              <a:t>Only blank lines. </a:t>
            </a:r>
          </a:p>
          <a:p>
            <a:pPr lvl="1" eaLnBrk="1" hangingPunct="1">
              <a:lnSpc>
                <a:spcPct val="110000"/>
              </a:lnSpc>
            </a:pPr>
            <a:r>
              <a:rPr lang="en-US" dirty="0" smtClean="0"/>
              <a:t>Unrelated or weakly related statements.</a:t>
            </a:r>
            <a:br>
              <a:rPr lang="en-US" dirty="0" smtClean="0"/>
            </a:br>
            <a:r>
              <a:rPr lang="en-US" dirty="0" smtClean="0"/>
              <a:t>(Consider splitting them into two smaller functions.)</a:t>
            </a:r>
          </a:p>
        </p:txBody>
      </p:sp>
    </p:spTree>
    <p:extLst>
      <p:ext uri="{BB962C8B-B14F-4D97-AF65-F5344CB8AC3E}">
        <p14:creationId xmlns:p14="http://schemas.microsoft.com/office/powerpoint/2010/main" val="425846505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Drawing complex figures with functions</a:t>
            </a:r>
          </a:p>
        </p:txBody>
      </p:sp>
    </p:spTree>
    <p:extLst>
      <p:ext uri="{BB962C8B-B14F-4D97-AF65-F5344CB8AC3E}">
        <p14:creationId xmlns:p14="http://schemas.microsoft.com/office/powerpoint/2010/main" val="178286128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Functions question</a:t>
            </a:r>
          </a:p>
        </p:txBody>
      </p:sp>
      <p:sp>
        <p:nvSpPr>
          <p:cNvPr id="32771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dirty="0" smtClean="0"/>
              <a:t>Write a program to print these figures using functions.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 ______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/      \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/        \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\        /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\______/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4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\        /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\______/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+--------+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4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 ______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/      \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/        \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|  STOP  |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\        /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\______/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4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 ______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/      \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/        \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+--------+</a:t>
            </a:r>
          </a:p>
        </p:txBody>
      </p:sp>
    </p:spTree>
    <p:extLst>
      <p:ext uri="{BB962C8B-B14F-4D97-AF65-F5344CB8AC3E}">
        <p14:creationId xmlns:p14="http://schemas.microsoft.com/office/powerpoint/2010/main" val="29667134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Development strategy</a:t>
            </a:r>
          </a:p>
        </p:txBody>
      </p:sp>
      <p:sp>
        <p:nvSpPr>
          <p:cNvPr id="33795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</a:pPr>
            <a:endParaRPr lang="en-US" dirty="0" smtClean="0"/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 ______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/      \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/        \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\        /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\______/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4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\        /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\______/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+--------+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4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 ______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/      \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/        \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|  STOP  |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\        /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\______/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4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 ______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/      \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/        \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+--------+</a:t>
            </a:r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3886200" y="1905000"/>
            <a:ext cx="6477000" cy="2363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90513" indent="-290513">
              <a:spcBef>
                <a:spcPct val="20000"/>
              </a:spcBef>
              <a:buClr>
                <a:srgbClr val="EB641B"/>
              </a:buClr>
              <a:buSzPct val="95000"/>
              <a:buFont typeface="Wingdings 2" panose="05020102010507070707" pitchFamily="18" charset="2"/>
              <a:buChar char="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EB641B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500"/>
              </a:spcBef>
              <a:buClr>
                <a:srgbClr val="800080"/>
              </a:buClr>
              <a:buSzPct val="55000"/>
              <a:buNone/>
            </a:pPr>
            <a:r>
              <a:rPr lang="en-US" sz="2000" u="sng" dirty="0"/>
              <a:t>First version (unstructured):</a:t>
            </a:r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None/>
            </a:pPr>
            <a:endParaRPr lang="en-US" sz="800" dirty="0"/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r>
              <a:rPr lang="en-US" sz="2000" dirty="0"/>
              <a:t>Create an empty </a:t>
            </a:r>
            <a:r>
              <a:rPr lang="en-US" sz="2000" dirty="0" smtClean="0"/>
              <a:t>program.</a:t>
            </a:r>
            <a:endParaRPr lang="en-US" sz="2000" dirty="0"/>
          </a:p>
          <a:p>
            <a:pPr lvl="1"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endParaRPr lang="en-US" sz="800" dirty="0"/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r>
              <a:rPr lang="en-US" sz="2000" dirty="0"/>
              <a:t>Copy the expected output into it, surrounding each line with </a:t>
            </a:r>
            <a:r>
              <a:rPr lang="en-US" sz="2000" dirty="0" smtClean="0">
                <a:latin typeface="Courier New" panose="02070309020205020404" pitchFamily="49" charset="0"/>
              </a:rPr>
              <a:t>print</a:t>
            </a:r>
            <a:r>
              <a:rPr lang="en-US" sz="2000" dirty="0" smtClean="0"/>
              <a:t> </a:t>
            </a:r>
            <a:r>
              <a:rPr lang="en-US" sz="2000" dirty="0"/>
              <a:t>syntax.</a:t>
            </a:r>
          </a:p>
          <a:p>
            <a:pPr lvl="1"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endParaRPr lang="en-US" sz="800" dirty="0"/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r>
              <a:rPr lang="en-US" sz="2000" dirty="0"/>
              <a:t>Run it to verify the output.</a:t>
            </a:r>
          </a:p>
        </p:txBody>
      </p:sp>
    </p:spTree>
    <p:extLst>
      <p:ext uri="{BB962C8B-B14F-4D97-AF65-F5344CB8AC3E}">
        <p14:creationId xmlns:p14="http://schemas.microsoft.com/office/powerpoint/2010/main" val="27007384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Program version 1</a:t>
            </a:r>
          </a:p>
        </p:txBody>
      </p:sp>
      <p:sp>
        <p:nvSpPr>
          <p:cNvPr id="34819" name="Rectangle 3"/>
          <p:cNvSpPr>
            <a:spLocks noGrp="1"/>
          </p:cNvSpPr>
          <p:nvPr>
            <p:ph type="body" idx="1"/>
          </p:nvPr>
        </p:nvSpPr>
        <p:spPr>
          <a:xfrm>
            <a:off x="838200" y="1507253"/>
            <a:ext cx="10515600" cy="4669710"/>
          </a:xfrm>
        </p:spPr>
        <p:txBody>
          <a:bodyPr>
            <a:normAutofit/>
          </a:bodyPr>
          <a:lstStyle/>
          <a:p>
            <a:pPr eaLnBrk="1" hangingPunct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300" dirty="0" err="1" smtClean="0">
                <a:latin typeface="Courier New" panose="02070309020205020404" pitchFamily="49" charset="0"/>
              </a:rPr>
              <a:t>def</a:t>
            </a:r>
            <a:r>
              <a:rPr lang="en-US" sz="1300" dirty="0" smtClean="0">
                <a:latin typeface="Courier New" panose="02070309020205020404" pitchFamily="49" charset="0"/>
              </a:rPr>
              <a:t> main():</a:t>
            </a: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print("  ______")</a:t>
            </a: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print(" /      \\")</a:t>
            </a: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print("/        \\")</a:t>
            </a:r>
            <a:endParaRPr lang="en-US" sz="1300" dirty="0">
              <a:latin typeface="Courier New" panose="02070309020205020404" pitchFamily="49" charset="0"/>
            </a:endParaRP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print("\\        /")</a:t>
            </a:r>
            <a:endParaRPr lang="en-US" sz="1300" dirty="0">
              <a:latin typeface="Courier New" panose="02070309020205020404" pitchFamily="49" charset="0"/>
            </a:endParaRP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print(" \\______/")</a:t>
            </a: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print()</a:t>
            </a: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print("\\        /")</a:t>
            </a: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print(" \\______/")</a:t>
            </a: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print("+--------+")</a:t>
            </a:r>
            <a:endParaRPr lang="en-US" sz="1300" dirty="0">
              <a:latin typeface="Courier New" panose="02070309020205020404" pitchFamily="49" charset="0"/>
            </a:endParaRP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print()</a:t>
            </a:r>
            <a:endParaRPr lang="en-US" sz="1300" dirty="0">
              <a:latin typeface="Courier New" panose="02070309020205020404" pitchFamily="49" charset="0"/>
            </a:endParaRP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print("  ______")</a:t>
            </a:r>
            <a:endParaRPr lang="en-US" sz="1300" dirty="0">
              <a:latin typeface="Courier New" panose="02070309020205020404" pitchFamily="49" charset="0"/>
            </a:endParaRP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print(" </a:t>
            </a:r>
            <a:r>
              <a:rPr lang="en-US" sz="1300" dirty="0">
                <a:latin typeface="Courier New" panose="02070309020205020404" pitchFamily="49" charset="0"/>
              </a:rPr>
              <a:t>/      </a:t>
            </a:r>
            <a:r>
              <a:rPr lang="en-US" sz="1300" dirty="0" smtClean="0">
                <a:latin typeface="Courier New" panose="02070309020205020404" pitchFamily="49" charset="0"/>
              </a:rPr>
              <a:t>\\")</a:t>
            </a:r>
            <a:endParaRPr lang="en-US" sz="1300" dirty="0">
              <a:latin typeface="Courier New" panose="02070309020205020404" pitchFamily="49" charset="0"/>
            </a:endParaRP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print("/        \\")</a:t>
            </a:r>
            <a:endParaRPr lang="en-US" sz="1300" dirty="0">
              <a:latin typeface="Courier New" panose="02070309020205020404" pitchFamily="49" charset="0"/>
            </a:endParaRP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print("|  </a:t>
            </a:r>
            <a:r>
              <a:rPr lang="en-US" sz="1300" dirty="0">
                <a:latin typeface="Courier New" panose="02070309020205020404" pitchFamily="49" charset="0"/>
              </a:rPr>
              <a:t>STOP  </a:t>
            </a:r>
            <a:r>
              <a:rPr lang="en-US" sz="1300" dirty="0" smtClean="0">
                <a:latin typeface="Courier New" panose="02070309020205020404" pitchFamily="49" charset="0"/>
              </a:rPr>
              <a:t>|")</a:t>
            </a:r>
            <a:endParaRPr lang="en-US" sz="1300" dirty="0">
              <a:latin typeface="Courier New" panose="02070309020205020404" pitchFamily="49" charset="0"/>
            </a:endParaRP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print("\\        /")</a:t>
            </a:r>
            <a:endParaRPr lang="en-US" sz="1300" dirty="0">
              <a:latin typeface="Courier New" panose="02070309020205020404" pitchFamily="49" charset="0"/>
            </a:endParaRP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print(" \\______/")</a:t>
            </a:r>
            <a:endParaRPr lang="en-US" sz="1300" dirty="0">
              <a:latin typeface="Courier New" panose="02070309020205020404" pitchFamily="49" charset="0"/>
            </a:endParaRP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print()</a:t>
            </a:r>
            <a:endParaRPr lang="en-US" sz="1300" dirty="0">
              <a:latin typeface="Courier New" panose="02070309020205020404" pitchFamily="49" charset="0"/>
            </a:endParaRP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print("  ______")</a:t>
            </a:r>
            <a:endParaRPr lang="en-US" sz="1300" dirty="0">
              <a:latin typeface="Courier New" panose="02070309020205020404" pitchFamily="49" charset="0"/>
            </a:endParaRP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print(" </a:t>
            </a:r>
            <a:r>
              <a:rPr lang="en-US" sz="1300" dirty="0">
                <a:latin typeface="Courier New" panose="02070309020205020404" pitchFamily="49" charset="0"/>
              </a:rPr>
              <a:t>/      </a:t>
            </a:r>
            <a:r>
              <a:rPr lang="en-US" sz="1300" dirty="0" smtClean="0">
                <a:latin typeface="Courier New" panose="02070309020205020404" pitchFamily="49" charset="0"/>
              </a:rPr>
              <a:t>\\")</a:t>
            </a:r>
            <a:endParaRPr lang="en-US" sz="1300" dirty="0">
              <a:latin typeface="Courier New" panose="02070309020205020404" pitchFamily="49" charset="0"/>
            </a:endParaRP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print("/        \\")</a:t>
            </a:r>
            <a:endParaRPr lang="en-US" sz="1300" dirty="0">
              <a:latin typeface="Courier New" panose="02070309020205020404" pitchFamily="49" charset="0"/>
            </a:endParaRP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print("+--------+")</a:t>
            </a: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endParaRPr lang="en-US" sz="1300" dirty="0">
              <a:latin typeface="Courier New" panose="02070309020205020404" pitchFamily="49" charset="0"/>
            </a:endParaRPr>
          </a:p>
          <a:p>
            <a:pPr marL="0"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main()</a:t>
            </a:r>
            <a:endParaRPr lang="en-US" sz="130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22636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Development strategy 2</a:t>
            </a:r>
          </a:p>
        </p:txBody>
      </p:sp>
      <p:sp>
        <p:nvSpPr>
          <p:cNvPr id="35843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mtClean="0"/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>
                <a:latin typeface="Courier New" panose="02070309020205020404" pitchFamily="49" charset="0"/>
              </a:rPr>
              <a:t>  ______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>
                <a:latin typeface="Courier New" panose="02070309020205020404" pitchFamily="49" charset="0"/>
              </a:rPr>
              <a:t> /      \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>
                <a:latin typeface="Courier New" panose="02070309020205020404" pitchFamily="49" charset="0"/>
              </a:rPr>
              <a:t>/        \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>
                <a:latin typeface="Courier New" panose="02070309020205020404" pitchFamily="49" charset="0"/>
              </a:rPr>
              <a:t>\        /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>
                <a:latin typeface="Courier New" panose="02070309020205020404" pitchFamily="49" charset="0"/>
              </a:rPr>
              <a:t> \______/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4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>
                <a:latin typeface="Courier New" panose="02070309020205020404" pitchFamily="49" charset="0"/>
              </a:rPr>
              <a:t>\        /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>
                <a:latin typeface="Courier New" panose="02070309020205020404" pitchFamily="49" charset="0"/>
              </a:rPr>
              <a:t> \______/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>
                <a:latin typeface="Courier New" panose="02070309020205020404" pitchFamily="49" charset="0"/>
              </a:rPr>
              <a:t>+--------+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4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>
                <a:latin typeface="Courier New" panose="02070309020205020404" pitchFamily="49" charset="0"/>
              </a:rPr>
              <a:t>  ______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>
                <a:latin typeface="Courier New" panose="02070309020205020404" pitchFamily="49" charset="0"/>
              </a:rPr>
              <a:t> /      \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>
                <a:latin typeface="Courier New" panose="02070309020205020404" pitchFamily="49" charset="0"/>
              </a:rPr>
              <a:t>/        \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>
                <a:latin typeface="Courier New" panose="02070309020205020404" pitchFamily="49" charset="0"/>
              </a:rPr>
              <a:t>|  STOP  |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>
                <a:latin typeface="Courier New" panose="02070309020205020404" pitchFamily="49" charset="0"/>
              </a:rPr>
              <a:t>\        /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>
                <a:latin typeface="Courier New" panose="02070309020205020404" pitchFamily="49" charset="0"/>
              </a:rPr>
              <a:t> \______/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4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>
                <a:latin typeface="Courier New" panose="02070309020205020404" pitchFamily="49" charset="0"/>
              </a:rPr>
              <a:t>  ______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>
                <a:latin typeface="Courier New" panose="02070309020205020404" pitchFamily="49" charset="0"/>
              </a:rPr>
              <a:t> /      \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>
                <a:latin typeface="Courier New" panose="02070309020205020404" pitchFamily="49" charset="0"/>
              </a:rPr>
              <a:t>/        \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>
                <a:latin typeface="Courier New" panose="02070309020205020404" pitchFamily="49" charset="0"/>
              </a:rPr>
              <a:t>+--------+</a:t>
            </a:r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3886200" y="1905001"/>
            <a:ext cx="6477000" cy="20108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90513" indent="-290513">
              <a:spcBef>
                <a:spcPct val="20000"/>
              </a:spcBef>
              <a:buClr>
                <a:srgbClr val="EB641B"/>
              </a:buClr>
              <a:buSzPct val="95000"/>
              <a:buFont typeface="Wingdings 2" panose="05020102010507070707" pitchFamily="18" charset="2"/>
              <a:buChar char="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EB641B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500"/>
              </a:spcBef>
              <a:buClr>
                <a:srgbClr val="800080"/>
              </a:buClr>
              <a:buSzPct val="55000"/>
              <a:buNone/>
            </a:pPr>
            <a:r>
              <a:rPr lang="en-US" sz="2000" u="sng" dirty="0"/>
              <a:t>Second version (structured, with redundancy):</a:t>
            </a:r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endParaRPr lang="en-US" sz="800" u="sng" dirty="0"/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r>
              <a:rPr lang="en-US" sz="2000" dirty="0"/>
              <a:t>Identify the structure of the output.</a:t>
            </a:r>
          </a:p>
          <a:p>
            <a:pPr lvl="1"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endParaRPr lang="en-US" dirty="0"/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r>
              <a:rPr lang="en-US" sz="2000" dirty="0"/>
              <a:t>Divide </a:t>
            </a:r>
            <a:r>
              <a:rPr lang="en-US" sz="2000" dirty="0" smtClean="0"/>
              <a:t>the code into functions </a:t>
            </a:r>
            <a:r>
              <a:rPr lang="en-US" sz="2000" dirty="0"/>
              <a:t>based on this structure.</a:t>
            </a:r>
          </a:p>
        </p:txBody>
      </p:sp>
    </p:spTree>
    <p:extLst>
      <p:ext uri="{BB962C8B-B14F-4D97-AF65-F5344CB8AC3E}">
        <p14:creationId xmlns:p14="http://schemas.microsoft.com/office/powerpoint/2010/main" val="16770209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Programming</a:t>
            </a:r>
          </a:p>
        </p:txBody>
      </p:sp>
      <p:sp>
        <p:nvSpPr>
          <p:cNvPr id="9219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b="1" smtClean="0"/>
              <a:t>program</a:t>
            </a:r>
            <a:r>
              <a:rPr lang="en-GB" smtClean="0"/>
              <a:t>: A set of instructions</a:t>
            </a:r>
            <a:br>
              <a:rPr lang="en-GB" smtClean="0"/>
            </a:br>
            <a:r>
              <a:rPr lang="en-GB" smtClean="0"/>
              <a:t>to be carried out by a computer.</a:t>
            </a:r>
          </a:p>
          <a:p>
            <a:pPr eaLnBrk="1" hangingPunct="1"/>
            <a:endParaRPr lang="en-GB" b="1" smtClean="0"/>
          </a:p>
          <a:p>
            <a:pPr eaLnBrk="1" hangingPunct="1"/>
            <a:r>
              <a:rPr lang="en-GB" b="1" smtClean="0"/>
              <a:t>program execution</a:t>
            </a:r>
            <a:r>
              <a:rPr lang="en-GB" smtClean="0"/>
              <a:t>: The act of</a:t>
            </a:r>
            <a:br>
              <a:rPr lang="en-GB" smtClean="0"/>
            </a:br>
            <a:r>
              <a:rPr lang="en-GB" smtClean="0"/>
              <a:t>carrying out the instructions </a:t>
            </a:r>
            <a:br>
              <a:rPr lang="en-GB" smtClean="0"/>
            </a:br>
            <a:r>
              <a:rPr lang="en-GB" smtClean="0"/>
              <a:t>contained in a program.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en-GB" smtClean="0"/>
          </a:p>
          <a:p>
            <a:pPr eaLnBrk="1" hangingPunct="1"/>
            <a:r>
              <a:rPr lang="en-GB" b="1" smtClean="0"/>
              <a:t>programming language</a:t>
            </a:r>
            <a:r>
              <a:rPr lang="en-GB" smtClean="0"/>
              <a:t>: A systematic set of rules used to describe computations in a format that is editable by humans.</a:t>
            </a:r>
          </a:p>
        </p:txBody>
      </p:sp>
      <p:pic>
        <p:nvPicPr>
          <p:cNvPr id="9220" name="Picture 5" descr="compu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9" t="812"/>
          <a:stretch>
            <a:fillRect/>
          </a:stretch>
        </p:blipFill>
        <p:spPr bwMode="auto">
          <a:xfrm>
            <a:off x="8001000" y="1524000"/>
            <a:ext cx="2120900" cy="174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12479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Output structure</a:t>
            </a:r>
          </a:p>
        </p:txBody>
      </p:sp>
      <p:sp>
        <p:nvSpPr>
          <p:cNvPr id="36868" name="Rectangle 8"/>
          <p:cNvSpPr>
            <a:spLocks noGrp="1"/>
          </p:cNvSpPr>
          <p:nvPr>
            <p:ph type="body" idx="1"/>
          </p:nvPr>
        </p:nvSpPr>
        <p:spPr>
          <a:xfrm>
            <a:off x="838200" y="1469571"/>
            <a:ext cx="10515600" cy="4707392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</a:pPr>
            <a:endParaRPr lang="en-US" dirty="0" smtClean="0"/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 ______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/      \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/        \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\        /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\______/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4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\        /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\______/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+--------+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4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 ______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/      \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/        \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|  STOP  |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\        /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\______/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4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 ______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/      \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/        \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+--------+</a:t>
            </a:r>
          </a:p>
        </p:txBody>
      </p:sp>
      <p:sp>
        <p:nvSpPr>
          <p:cNvPr id="36869" name="Text Box 9"/>
          <p:cNvSpPr txBox="1">
            <a:spLocks noChangeArrowheads="1"/>
          </p:cNvSpPr>
          <p:nvPr/>
        </p:nvSpPr>
        <p:spPr bwMode="auto">
          <a:xfrm>
            <a:off x="3886200" y="1905001"/>
            <a:ext cx="6477000" cy="407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90513" indent="-290513">
              <a:spcBef>
                <a:spcPct val="20000"/>
              </a:spcBef>
              <a:buClr>
                <a:srgbClr val="EB641B"/>
              </a:buClr>
              <a:buSzPct val="95000"/>
              <a:buFont typeface="Wingdings 2" panose="05020102010507070707" pitchFamily="18" charset="2"/>
              <a:buChar char="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EB641B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500"/>
              </a:spcBef>
              <a:buClr>
                <a:srgbClr val="800080"/>
              </a:buClr>
              <a:buSzPct val="55000"/>
              <a:buNone/>
            </a:pPr>
            <a:r>
              <a:rPr lang="en-US" sz="2000" dirty="0"/>
              <a:t>The structure of the output:</a:t>
            </a:r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r>
              <a:rPr lang="en-US" sz="2000" dirty="0"/>
              <a:t>initial "egg" figure</a:t>
            </a:r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r>
              <a:rPr lang="en-US" sz="2000" dirty="0"/>
              <a:t>second "teacup" figure</a:t>
            </a:r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r>
              <a:rPr lang="en-US" sz="2000" dirty="0"/>
              <a:t>third "stop sign" figure</a:t>
            </a:r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r>
              <a:rPr lang="en-US" sz="2000" dirty="0"/>
              <a:t>fourth "hat" figure</a:t>
            </a:r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endParaRPr lang="en-US" sz="2000" dirty="0"/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None/>
            </a:pPr>
            <a:r>
              <a:rPr lang="en-US" sz="2000" dirty="0"/>
              <a:t>This structure can be represented by </a:t>
            </a:r>
            <a:r>
              <a:rPr lang="en-US" sz="2000" dirty="0" smtClean="0"/>
              <a:t>functions:</a:t>
            </a:r>
            <a:endParaRPr lang="en-US" sz="2000" dirty="0"/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r>
              <a:rPr lang="en-US" sz="2000" dirty="0">
                <a:latin typeface="Courier New" panose="02070309020205020404" pitchFamily="49" charset="0"/>
              </a:rPr>
              <a:t>egg</a:t>
            </a:r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r>
              <a:rPr lang="en-US" sz="2000" dirty="0" err="1" smtClean="0">
                <a:latin typeface="Courier New" panose="02070309020205020404" pitchFamily="49" charset="0"/>
              </a:rPr>
              <a:t>tea_cup</a:t>
            </a:r>
            <a:endParaRPr lang="en-US" sz="2000" dirty="0">
              <a:latin typeface="Courier New" panose="02070309020205020404" pitchFamily="49" charset="0"/>
            </a:endParaRPr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r>
              <a:rPr lang="en-US" sz="2000" dirty="0" err="1" smtClean="0">
                <a:latin typeface="Courier New" panose="02070309020205020404" pitchFamily="49" charset="0"/>
              </a:rPr>
              <a:t>stop_sign</a:t>
            </a:r>
            <a:endParaRPr lang="en-US" sz="2000" dirty="0">
              <a:latin typeface="Courier New" panose="02070309020205020404" pitchFamily="49" charset="0"/>
            </a:endParaRPr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r>
              <a:rPr lang="en-US" sz="2000" dirty="0">
                <a:latin typeface="Courier New" panose="02070309020205020404" pitchFamily="49" charset="0"/>
              </a:rPr>
              <a:t>hat</a:t>
            </a:r>
          </a:p>
        </p:txBody>
      </p:sp>
      <p:grpSp>
        <p:nvGrpSpPr>
          <p:cNvPr id="11" name="Group 2"/>
          <p:cNvGrpSpPr>
            <a:grpSpLocks/>
          </p:cNvGrpSpPr>
          <p:nvPr/>
        </p:nvGrpSpPr>
        <p:grpSpPr bwMode="auto">
          <a:xfrm>
            <a:off x="1265464" y="1901599"/>
            <a:ext cx="1219200" cy="4156301"/>
            <a:chOff x="432" y="1344"/>
            <a:chExt cx="768" cy="2688"/>
          </a:xfrm>
          <a:solidFill>
            <a:srgbClr val="FFFF00">
              <a:alpha val="44000"/>
            </a:srgbClr>
          </a:solidFill>
        </p:grpSpPr>
        <p:sp>
          <p:nvSpPr>
            <p:cNvPr id="12" name="Rectangle 3"/>
            <p:cNvSpPr>
              <a:spLocks noChangeArrowheads="1"/>
            </p:cNvSpPr>
            <p:nvPr/>
          </p:nvSpPr>
          <p:spPr bwMode="auto">
            <a:xfrm>
              <a:off x="432" y="3600"/>
              <a:ext cx="768" cy="43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ts val="5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</a:pPr>
              <a:endParaRPr lang="en-US" sz="2000"/>
            </a:p>
          </p:txBody>
        </p:sp>
        <p:sp>
          <p:nvSpPr>
            <p:cNvPr id="13" name="Rectangle 4"/>
            <p:cNvSpPr>
              <a:spLocks noChangeArrowheads="1"/>
            </p:cNvSpPr>
            <p:nvPr/>
          </p:nvSpPr>
          <p:spPr bwMode="auto">
            <a:xfrm>
              <a:off x="432" y="2688"/>
              <a:ext cx="768" cy="72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ts val="5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</a:pPr>
              <a:endParaRPr lang="en-US" sz="2000"/>
            </a:p>
          </p:txBody>
        </p:sp>
        <p:sp>
          <p:nvSpPr>
            <p:cNvPr id="14" name="Rectangle 5"/>
            <p:cNvSpPr>
              <a:spLocks noChangeArrowheads="1"/>
            </p:cNvSpPr>
            <p:nvPr/>
          </p:nvSpPr>
          <p:spPr bwMode="auto">
            <a:xfrm>
              <a:off x="432" y="2016"/>
              <a:ext cx="768" cy="43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ts val="5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</a:pPr>
              <a:endParaRPr lang="en-US" sz="2000"/>
            </a:p>
          </p:txBody>
        </p:sp>
        <p:sp>
          <p:nvSpPr>
            <p:cNvPr id="15" name="Rectangle 6"/>
            <p:cNvSpPr>
              <a:spLocks noChangeArrowheads="1"/>
            </p:cNvSpPr>
            <p:nvPr/>
          </p:nvSpPr>
          <p:spPr bwMode="auto">
            <a:xfrm>
              <a:off x="432" y="1344"/>
              <a:ext cx="768" cy="57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ts val="5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</a:pPr>
              <a:endParaRPr lang="en-US" sz="2000"/>
            </a:p>
          </p:txBody>
        </p:sp>
      </p:grpSp>
    </p:spTree>
    <p:extLst>
      <p:ext uri="{BB962C8B-B14F-4D97-AF65-F5344CB8AC3E}">
        <p14:creationId xmlns:p14="http://schemas.microsoft.com/office/powerpoint/2010/main" val="35052653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Program version 2</a:t>
            </a:r>
          </a:p>
        </p:txBody>
      </p:sp>
      <p:sp>
        <p:nvSpPr>
          <p:cNvPr id="37891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60000"/>
              </a:lnSpc>
              <a:buFont typeface="Wingdings 2" panose="05020102010507070707" pitchFamily="18" charset="2"/>
              <a:buNone/>
            </a:pPr>
            <a:r>
              <a:rPr lang="en-US" sz="1600" b="1" dirty="0" err="1" smtClean="0">
                <a:latin typeface="Courier New" panose="02070309020205020404" pitchFamily="49" charset="0"/>
              </a:rPr>
              <a:t>def</a:t>
            </a:r>
            <a:r>
              <a:rPr lang="en-US" sz="1600" b="1" dirty="0" smtClean="0">
                <a:latin typeface="Courier New" panose="02070309020205020404" pitchFamily="49" charset="0"/>
              </a:rPr>
              <a:t> main():</a:t>
            </a:r>
          </a:p>
          <a:p>
            <a:pPr eaLnBrk="1" hangingPunct="1">
              <a:lnSpc>
                <a:spcPct val="60000"/>
              </a:lnSpc>
              <a:buFont typeface="Wingdings 2" panose="05020102010507070707" pitchFamily="18" charset="2"/>
              <a:buNone/>
            </a:pPr>
            <a:r>
              <a:rPr lang="en-US" sz="1600" b="1" dirty="0" smtClean="0">
                <a:latin typeface="Courier New" panose="02070309020205020404" pitchFamily="49" charset="0"/>
              </a:rPr>
              <a:t>    egg()</a:t>
            </a:r>
          </a:p>
          <a:p>
            <a:pPr eaLnBrk="1" hangingPunct="1">
              <a:lnSpc>
                <a:spcPct val="60000"/>
              </a:lnSpc>
              <a:buFont typeface="Wingdings 2" panose="05020102010507070707" pitchFamily="18" charset="2"/>
              <a:buNone/>
            </a:pPr>
            <a:r>
              <a:rPr lang="en-US" sz="1600" b="1" dirty="0" smtClean="0">
                <a:latin typeface="Courier New" panose="02070309020205020404" pitchFamily="49" charset="0"/>
              </a:rPr>
              <a:t>    </a:t>
            </a:r>
            <a:r>
              <a:rPr lang="en-US" sz="1600" b="1" dirty="0" err="1" smtClean="0">
                <a:latin typeface="Courier New" panose="02070309020205020404" pitchFamily="49" charset="0"/>
              </a:rPr>
              <a:t>tea_cup</a:t>
            </a:r>
            <a:r>
              <a:rPr lang="en-US" sz="1600" b="1" dirty="0" smtClean="0">
                <a:latin typeface="Courier New" panose="02070309020205020404" pitchFamily="49" charset="0"/>
              </a:rPr>
              <a:t>()</a:t>
            </a:r>
          </a:p>
          <a:p>
            <a:pPr eaLnBrk="1" hangingPunct="1">
              <a:lnSpc>
                <a:spcPct val="60000"/>
              </a:lnSpc>
              <a:buFont typeface="Wingdings 2" panose="05020102010507070707" pitchFamily="18" charset="2"/>
              <a:buNone/>
            </a:pPr>
            <a:r>
              <a:rPr lang="en-US" sz="1600" b="1" dirty="0" smtClean="0">
                <a:latin typeface="Courier New" panose="02070309020205020404" pitchFamily="49" charset="0"/>
              </a:rPr>
              <a:t>    </a:t>
            </a:r>
            <a:r>
              <a:rPr lang="en-US" sz="1600" b="1" dirty="0" err="1" smtClean="0">
                <a:latin typeface="Courier New" panose="02070309020205020404" pitchFamily="49" charset="0"/>
              </a:rPr>
              <a:t>stop_sign</a:t>
            </a:r>
            <a:r>
              <a:rPr lang="en-US" sz="1600" b="1" dirty="0" smtClean="0">
                <a:latin typeface="Courier New" panose="02070309020205020404" pitchFamily="49" charset="0"/>
              </a:rPr>
              <a:t>()</a:t>
            </a:r>
            <a:endParaRPr lang="en-US" sz="1600" b="1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60000"/>
              </a:lnSpc>
              <a:buFont typeface="Wingdings 2" panose="05020102010507070707" pitchFamily="18" charset="2"/>
              <a:buNone/>
            </a:pPr>
            <a:r>
              <a:rPr lang="en-US" sz="1600" b="1" dirty="0" smtClean="0">
                <a:latin typeface="Courier New" panose="02070309020205020404" pitchFamily="49" charset="0"/>
              </a:rPr>
              <a:t>    hat()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60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</a:p>
          <a:p>
            <a:pPr eaLnBrk="1" hangingPunct="1">
              <a:lnSpc>
                <a:spcPct val="60000"/>
              </a:lnSpc>
              <a:buFont typeface="Wingdings 2" panose="05020102010507070707" pitchFamily="18" charset="2"/>
              <a:buNone/>
            </a:pPr>
            <a:r>
              <a:rPr lang="en-US" sz="1600" b="1" dirty="0" err="1" smtClean="0">
                <a:latin typeface="Courier New" panose="02070309020205020404" pitchFamily="49" charset="0"/>
              </a:rPr>
              <a:t>def</a:t>
            </a:r>
            <a:r>
              <a:rPr lang="en-US" sz="1600" b="1" dirty="0" smtClean="0">
                <a:latin typeface="Courier New" panose="02070309020205020404" pitchFamily="49" charset="0"/>
              </a:rPr>
              <a:t> egg():</a:t>
            </a:r>
            <a:endParaRPr lang="en-US" sz="1600" b="1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60000"/>
              </a:lnSpc>
              <a:buFont typeface="Wingdings 2" panose="05020102010507070707" pitchFamily="18" charset="2"/>
              <a:buNone/>
            </a:pPr>
            <a:r>
              <a:rPr lang="en-US" sz="1600" dirty="0" smtClean="0">
                <a:latin typeface="Courier New" panose="02070309020205020404" pitchFamily="49" charset="0"/>
              </a:rPr>
              <a:t>    print("  ______")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60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  <a:r>
              <a:rPr lang="en-US" sz="1600" dirty="0" smtClean="0">
                <a:latin typeface="Courier New" panose="02070309020205020404" pitchFamily="49" charset="0"/>
              </a:rPr>
              <a:t>print(" </a:t>
            </a:r>
            <a:r>
              <a:rPr lang="en-US" sz="1600" dirty="0">
                <a:latin typeface="Courier New" panose="02070309020205020404" pitchFamily="49" charset="0"/>
              </a:rPr>
              <a:t>/      </a:t>
            </a:r>
            <a:r>
              <a:rPr lang="en-US" sz="1600" dirty="0" smtClean="0">
                <a:latin typeface="Courier New" panose="02070309020205020404" pitchFamily="49" charset="0"/>
              </a:rPr>
              <a:t>\\")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60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  <a:r>
              <a:rPr lang="en-US" sz="1600" dirty="0" smtClean="0">
                <a:latin typeface="Courier New" panose="02070309020205020404" pitchFamily="49" charset="0"/>
              </a:rPr>
              <a:t>print("/        \\")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60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  <a:r>
              <a:rPr lang="en-US" sz="1600" dirty="0" smtClean="0">
                <a:latin typeface="Courier New" panose="02070309020205020404" pitchFamily="49" charset="0"/>
              </a:rPr>
              <a:t>print("\\        /")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60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  <a:r>
              <a:rPr lang="en-US" sz="1600" dirty="0" smtClean="0">
                <a:latin typeface="Courier New" panose="02070309020205020404" pitchFamily="49" charset="0"/>
              </a:rPr>
              <a:t>print(" \\______/")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60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  <a:r>
              <a:rPr lang="en-US" sz="1600" dirty="0" smtClean="0">
                <a:latin typeface="Courier New" panose="02070309020205020404" pitchFamily="49" charset="0"/>
              </a:rPr>
              <a:t>print()</a:t>
            </a:r>
            <a:endParaRPr lang="en-US" sz="1600" b="1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60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</a:p>
          <a:p>
            <a:pPr eaLnBrk="1" hangingPunct="1">
              <a:lnSpc>
                <a:spcPct val="60000"/>
              </a:lnSpc>
              <a:buFont typeface="Wingdings 2" panose="05020102010507070707" pitchFamily="18" charset="2"/>
              <a:buNone/>
            </a:pPr>
            <a:r>
              <a:rPr lang="en-US" sz="1600" b="1" dirty="0" err="1" smtClean="0">
                <a:latin typeface="Courier New" panose="02070309020205020404" pitchFamily="49" charset="0"/>
              </a:rPr>
              <a:t>def</a:t>
            </a:r>
            <a:r>
              <a:rPr lang="en-US" sz="1600" b="1" dirty="0" smtClean="0">
                <a:latin typeface="Courier New" panose="02070309020205020404" pitchFamily="49" charset="0"/>
              </a:rPr>
              <a:t> </a:t>
            </a:r>
            <a:r>
              <a:rPr lang="en-US" sz="1600" b="1" dirty="0" err="1" smtClean="0">
                <a:latin typeface="Courier New" panose="02070309020205020404" pitchFamily="49" charset="0"/>
              </a:rPr>
              <a:t>tea_cup</a:t>
            </a:r>
            <a:r>
              <a:rPr lang="en-US" sz="1600" b="1" dirty="0" smtClean="0">
                <a:latin typeface="Courier New" panose="02070309020205020404" pitchFamily="49" charset="0"/>
              </a:rPr>
              <a:t>():</a:t>
            </a:r>
            <a:endParaRPr lang="en-US" sz="1600" b="1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60000"/>
              </a:lnSpc>
              <a:buFont typeface="Wingdings 2" panose="05020102010507070707" pitchFamily="18" charset="2"/>
              <a:buNone/>
            </a:pPr>
            <a:r>
              <a:rPr lang="en-US" sz="1600" dirty="0" smtClean="0">
                <a:latin typeface="Courier New" panose="02070309020205020404" pitchFamily="49" charset="0"/>
              </a:rPr>
              <a:t>    print("\\        /")</a:t>
            </a:r>
          </a:p>
          <a:p>
            <a:pPr eaLnBrk="1" hangingPunct="1">
              <a:lnSpc>
                <a:spcPct val="60000"/>
              </a:lnSpc>
              <a:buFont typeface="Wingdings 2" panose="05020102010507070707" pitchFamily="18" charset="2"/>
              <a:buNone/>
            </a:pPr>
            <a:r>
              <a:rPr lang="en-US" sz="1600" dirty="0" smtClean="0">
                <a:latin typeface="Courier New" panose="02070309020205020404" pitchFamily="49" charset="0"/>
              </a:rPr>
              <a:t>    print(" \\______/")</a:t>
            </a:r>
          </a:p>
          <a:p>
            <a:pPr eaLnBrk="1" hangingPunct="1">
              <a:lnSpc>
                <a:spcPct val="60000"/>
              </a:lnSpc>
              <a:buFont typeface="Wingdings 2" panose="05020102010507070707" pitchFamily="18" charset="2"/>
              <a:buNone/>
            </a:pPr>
            <a:r>
              <a:rPr lang="en-US" sz="1600" dirty="0" smtClean="0">
                <a:latin typeface="Courier New" panose="02070309020205020404" pitchFamily="49" charset="0"/>
              </a:rPr>
              <a:t>    print("+--------+")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60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  <a:r>
              <a:rPr lang="en-US" sz="1600" dirty="0" smtClean="0">
                <a:latin typeface="Courier New" panose="02070309020205020404" pitchFamily="49" charset="0"/>
              </a:rPr>
              <a:t>print()</a:t>
            </a:r>
            <a:endParaRPr lang="en-US" sz="1600" dirty="0">
              <a:latin typeface="Courier New" panose="02070309020205020404" pitchFamily="49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875564" y="3012621"/>
            <a:ext cx="5086350" cy="26961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60000"/>
              </a:lnSpc>
            </a:pPr>
            <a:r>
              <a:rPr lang="en-US" b="1" dirty="0" err="1" smtClean="0">
                <a:latin typeface="Courier New" panose="02070309020205020404" pitchFamily="49" charset="0"/>
              </a:rPr>
              <a:t>def</a:t>
            </a:r>
            <a:r>
              <a:rPr lang="en-US" b="1" dirty="0" smtClean="0">
                <a:latin typeface="Courier New" panose="02070309020205020404" pitchFamily="49" charset="0"/>
              </a:rPr>
              <a:t> </a:t>
            </a:r>
            <a:r>
              <a:rPr lang="en-US" b="1" dirty="0" err="1" smtClean="0">
                <a:latin typeface="Courier New" panose="02070309020205020404" pitchFamily="49" charset="0"/>
              </a:rPr>
              <a:t>stop_sign</a:t>
            </a:r>
            <a:r>
              <a:rPr lang="en-US" b="1" dirty="0" smtClean="0">
                <a:latin typeface="Courier New" panose="02070309020205020404" pitchFamily="49" charset="0"/>
              </a:rPr>
              <a:t>():</a:t>
            </a:r>
          </a:p>
          <a:p>
            <a:pPr>
              <a:lnSpc>
                <a:spcPct val="60000"/>
              </a:lnSpc>
            </a:pPr>
            <a:r>
              <a:rPr lang="en-US" dirty="0" smtClean="0">
                <a:latin typeface="Courier New" panose="02070309020205020404" pitchFamily="49" charset="0"/>
              </a:rPr>
              <a:t>    print("  ______")</a:t>
            </a:r>
          </a:p>
          <a:p>
            <a:pPr>
              <a:lnSpc>
                <a:spcPct val="60000"/>
              </a:lnSpc>
            </a:pPr>
            <a:r>
              <a:rPr lang="en-US" dirty="0" smtClean="0">
                <a:latin typeface="Courier New" panose="02070309020205020404" pitchFamily="49" charset="0"/>
              </a:rPr>
              <a:t>    print(" /      \\")</a:t>
            </a:r>
          </a:p>
          <a:p>
            <a:pPr>
              <a:lnSpc>
                <a:spcPct val="60000"/>
              </a:lnSpc>
            </a:pPr>
            <a:r>
              <a:rPr lang="en-US" dirty="0" smtClean="0">
                <a:latin typeface="Courier New" panose="02070309020205020404" pitchFamily="49" charset="0"/>
              </a:rPr>
              <a:t>    print("/        \\")</a:t>
            </a:r>
          </a:p>
          <a:p>
            <a:pPr>
              <a:lnSpc>
                <a:spcPct val="60000"/>
              </a:lnSpc>
            </a:pPr>
            <a:r>
              <a:rPr lang="en-US" dirty="0" smtClean="0">
                <a:latin typeface="Courier New" panose="02070309020205020404" pitchFamily="49" charset="0"/>
              </a:rPr>
              <a:t>    print("|  STOP  |")</a:t>
            </a:r>
          </a:p>
          <a:p>
            <a:pPr>
              <a:lnSpc>
                <a:spcPct val="60000"/>
              </a:lnSpc>
            </a:pPr>
            <a:r>
              <a:rPr lang="en-US" dirty="0" smtClean="0">
                <a:latin typeface="Courier New" panose="02070309020205020404" pitchFamily="49" charset="0"/>
              </a:rPr>
              <a:t>    print("\\        /")</a:t>
            </a:r>
          </a:p>
          <a:p>
            <a:pPr>
              <a:lnSpc>
                <a:spcPct val="60000"/>
              </a:lnSpc>
            </a:pPr>
            <a:r>
              <a:rPr lang="en-US" dirty="0" smtClean="0">
                <a:latin typeface="Courier New" panose="02070309020205020404" pitchFamily="49" charset="0"/>
              </a:rPr>
              <a:t>    print(" \\______/")</a:t>
            </a:r>
          </a:p>
          <a:p>
            <a:pPr>
              <a:lnSpc>
                <a:spcPct val="60000"/>
              </a:lnSpc>
            </a:pPr>
            <a:r>
              <a:rPr lang="en-US" dirty="0" smtClean="0">
                <a:latin typeface="Courier New" panose="02070309020205020404" pitchFamily="49" charset="0"/>
              </a:rPr>
              <a:t>    print()</a:t>
            </a:r>
            <a:endParaRPr lang="en-US" b="1" dirty="0" smtClean="0">
              <a:latin typeface="Courier New" panose="02070309020205020404" pitchFamily="49" charset="0"/>
            </a:endParaRPr>
          </a:p>
          <a:p>
            <a:pPr>
              <a:lnSpc>
                <a:spcPct val="60000"/>
              </a:lnSpc>
            </a:pPr>
            <a:r>
              <a:rPr lang="en-US" dirty="0" smtClean="0">
                <a:latin typeface="Courier New" panose="02070309020205020404" pitchFamily="49" charset="0"/>
              </a:rPr>
              <a:t>    </a:t>
            </a:r>
          </a:p>
          <a:p>
            <a:pPr>
              <a:lnSpc>
                <a:spcPct val="60000"/>
              </a:lnSpc>
            </a:pPr>
            <a:r>
              <a:rPr lang="en-US" b="1" dirty="0" err="1" smtClean="0">
                <a:latin typeface="Courier New" panose="02070309020205020404" pitchFamily="49" charset="0"/>
              </a:rPr>
              <a:t>def</a:t>
            </a:r>
            <a:r>
              <a:rPr lang="en-US" b="1" dirty="0" smtClean="0">
                <a:latin typeface="Courier New" panose="02070309020205020404" pitchFamily="49" charset="0"/>
              </a:rPr>
              <a:t> hat():</a:t>
            </a:r>
          </a:p>
          <a:p>
            <a:pPr>
              <a:lnSpc>
                <a:spcPct val="60000"/>
              </a:lnSpc>
            </a:pPr>
            <a:r>
              <a:rPr lang="en-US" dirty="0" smtClean="0">
                <a:latin typeface="Courier New" panose="02070309020205020404" pitchFamily="49" charset="0"/>
              </a:rPr>
              <a:t>    print("  ______")</a:t>
            </a:r>
          </a:p>
          <a:p>
            <a:pPr>
              <a:lnSpc>
                <a:spcPct val="60000"/>
              </a:lnSpc>
            </a:pPr>
            <a:r>
              <a:rPr lang="en-US" dirty="0" smtClean="0">
                <a:latin typeface="Courier New" panose="02070309020205020404" pitchFamily="49" charset="0"/>
              </a:rPr>
              <a:t>    print(" /      \\")</a:t>
            </a:r>
          </a:p>
          <a:p>
            <a:pPr>
              <a:lnSpc>
                <a:spcPct val="60000"/>
              </a:lnSpc>
            </a:pPr>
            <a:r>
              <a:rPr lang="en-US" dirty="0" smtClean="0">
                <a:latin typeface="Courier New" panose="02070309020205020404" pitchFamily="49" charset="0"/>
              </a:rPr>
              <a:t>    print("/        \\")</a:t>
            </a:r>
          </a:p>
          <a:p>
            <a:pPr>
              <a:lnSpc>
                <a:spcPct val="60000"/>
              </a:lnSpc>
            </a:pPr>
            <a:r>
              <a:rPr lang="en-US" dirty="0" smtClean="0">
                <a:latin typeface="Courier New" panose="02070309020205020404" pitchFamily="49" charset="0"/>
              </a:rPr>
              <a:t>    print("+--------+")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51745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Development strategy 3</a:t>
            </a:r>
          </a:p>
        </p:txBody>
      </p:sp>
      <p:sp>
        <p:nvSpPr>
          <p:cNvPr id="39939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mtClean="0"/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>
                <a:latin typeface="Courier New" panose="02070309020205020404" pitchFamily="49" charset="0"/>
              </a:rPr>
              <a:t>  ______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>
                <a:latin typeface="Courier New" panose="02070309020205020404" pitchFamily="49" charset="0"/>
              </a:rPr>
              <a:t> /      \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>
                <a:latin typeface="Courier New" panose="02070309020205020404" pitchFamily="49" charset="0"/>
              </a:rPr>
              <a:t>/        \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>
                <a:latin typeface="Courier New" panose="02070309020205020404" pitchFamily="49" charset="0"/>
              </a:rPr>
              <a:t>\        /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>
                <a:latin typeface="Courier New" panose="02070309020205020404" pitchFamily="49" charset="0"/>
              </a:rPr>
              <a:t> \______/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4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>
                <a:latin typeface="Courier New" panose="02070309020205020404" pitchFamily="49" charset="0"/>
              </a:rPr>
              <a:t>\        /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>
                <a:latin typeface="Courier New" panose="02070309020205020404" pitchFamily="49" charset="0"/>
              </a:rPr>
              <a:t> \______/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>
                <a:latin typeface="Courier New" panose="02070309020205020404" pitchFamily="49" charset="0"/>
              </a:rPr>
              <a:t>+--------+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4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>
                <a:latin typeface="Courier New" panose="02070309020205020404" pitchFamily="49" charset="0"/>
              </a:rPr>
              <a:t>  ______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>
                <a:latin typeface="Courier New" panose="02070309020205020404" pitchFamily="49" charset="0"/>
              </a:rPr>
              <a:t> /      \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>
                <a:latin typeface="Courier New" panose="02070309020205020404" pitchFamily="49" charset="0"/>
              </a:rPr>
              <a:t>/        \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>
                <a:latin typeface="Courier New" panose="02070309020205020404" pitchFamily="49" charset="0"/>
              </a:rPr>
              <a:t>|  STOP  |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>
                <a:latin typeface="Courier New" panose="02070309020205020404" pitchFamily="49" charset="0"/>
              </a:rPr>
              <a:t>\        /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>
                <a:latin typeface="Courier New" panose="02070309020205020404" pitchFamily="49" charset="0"/>
              </a:rPr>
              <a:t> \______/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4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>
                <a:latin typeface="Courier New" panose="02070309020205020404" pitchFamily="49" charset="0"/>
              </a:rPr>
              <a:t>  ______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>
                <a:latin typeface="Courier New" panose="02070309020205020404" pitchFamily="49" charset="0"/>
              </a:rPr>
              <a:t> /      \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>
                <a:latin typeface="Courier New" panose="02070309020205020404" pitchFamily="49" charset="0"/>
              </a:rPr>
              <a:t>/        \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>
                <a:latin typeface="Courier New" panose="02070309020205020404" pitchFamily="49" charset="0"/>
              </a:rPr>
              <a:t>+--------+</a:t>
            </a:r>
          </a:p>
        </p:txBody>
      </p:sp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3886200" y="1905001"/>
            <a:ext cx="6477000" cy="1992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90513" indent="-290513">
              <a:spcBef>
                <a:spcPct val="20000"/>
              </a:spcBef>
              <a:buClr>
                <a:srgbClr val="EB641B"/>
              </a:buClr>
              <a:buSzPct val="95000"/>
              <a:buFont typeface="Wingdings 2" panose="05020102010507070707" pitchFamily="18" charset="2"/>
              <a:buChar char="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EB641B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500"/>
              </a:spcBef>
              <a:buClr>
                <a:srgbClr val="800080"/>
              </a:buClr>
              <a:buSzPct val="55000"/>
              <a:buNone/>
            </a:pPr>
            <a:r>
              <a:rPr lang="en-US" sz="2000" u="sng" dirty="0"/>
              <a:t>Third version (structured, without redundancy):</a:t>
            </a:r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None/>
            </a:pPr>
            <a:endParaRPr lang="en-US" sz="800" u="sng" dirty="0"/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r>
              <a:rPr lang="en-US" sz="2000" dirty="0"/>
              <a:t>Identify redundancy in the output, and create </a:t>
            </a:r>
            <a:r>
              <a:rPr lang="en-US" sz="2000" dirty="0" smtClean="0"/>
              <a:t>functions to </a:t>
            </a:r>
            <a:r>
              <a:rPr lang="en-US" sz="2000" dirty="0"/>
              <a:t>eliminate as much as possible.</a:t>
            </a:r>
          </a:p>
          <a:p>
            <a:pPr lvl="1"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endParaRPr lang="en-US" dirty="0"/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r>
              <a:rPr lang="en-US" sz="2000" dirty="0"/>
              <a:t>Add comments to the program.</a:t>
            </a:r>
          </a:p>
        </p:txBody>
      </p:sp>
    </p:spTree>
    <p:extLst>
      <p:ext uri="{BB962C8B-B14F-4D97-AF65-F5344CB8AC3E}">
        <p14:creationId xmlns:p14="http://schemas.microsoft.com/office/powerpoint/2010/main" val="39142669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2"/>
          <p:cNvGrpSpPr>
            <a:grpSpLocks/>
          </p:cNvGrpSpPr>
          <p:nvPr/>
        </p:nvGrpSpPr>
        <p:grpSpPr bwMode="auto">
          <a:xfrm>
            <a:off x="1295400" y="1845469"/>
            <a:ext cx="1066800" cy="4410075"/>
            <a:chOff x="492" y="1248"/>
            <a:chExt cx="672" cy="2778"/>
          </a:xfrm>
        </p:grpSpPr>
        <p:sp>
          <p:nvSpPr>
            <p:cNvPr id="15" name="Rectangle 3"/>
            <p:cNvSpPr>
              <a:spLocks noChangeArrowheads="1"/>
            </p:cNvSpPr>
            <p:nvPr/>
          </p:nvSpPr>
          <p:spPr bwMode="auto">
            <a:xfrm>
              <a:off x="492" y="3930"/>
              <a:ext cx="672" cy="96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ts val="5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</a:pPr>
              <a:endParaRPr lang="en-US" sz="2000"/>
            </a:p>
          </p:txBody>
        </p:sp>
        <p:sp>
          <p:nvSpPr>
            <p:cNvPr id="16" name="Rectangle 4"/>
            <p:cNvSpPr>
              <a:spLocks noChangeArrowheads="1"/>
            </p:cNvSpPr>
            <p:nvPr/>
          </p:nvSpPr>
          <p:spPr bwMode="auto">
            <a:xfrm>
              <a:off x="492" y="2328"/>
              <a:ext cx="672" cy="96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ts val="5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</a:pPr>
              <a:endParaRPr lang="en-US" sz="2000"/>
            </a:p>
          </p:txBody>
        </p:sp>
        <p:sp>
          <p:nvSpPr>
            <p:cNvPr id="17" name="Rectangle 5"/>
            <p:cNvSpPr>
              <a:spLocks noChangeArrowheads="1"/>
            </p:cNvSpPr>
            <p:nvPr/>
          </p:nvSpPr>
          <p:spPr bwMode="auto">
            <a:xfrm>
              <a:off x="492" y="3120"/>
              <a:ext cx="672" cy="288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ts val="5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</a:pPr>
              <a:endParaRPr lang="en-US" sz="2000"/>
            </a:p>
          </p:txBody>
        </p:sp>
        <p:sp>
          <p:nvSpPr>
            <p:cNvPr id="18" name="Rectangle 6"/>
            <p:cNvSpPr>
              <a:spLocks noChangeArrowheads="1"/>
            </p:cNvSpPr>
            <p:nvPr/>
          </p:nvSpPr>
          <p:spPr bwMode="auto">
            <a:xfrm>
              <a:off x="492" y="2040"/>
              <a:ext cx="672" cy="288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ts val="5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</a:pPr>
              <a:endParaRPr lang="en-US" sz="2000"/>
            </a:p>
          </p:txBody>
        </p:sp>
        <p:sp>
          <p:nvSpPr>
            <p:cNvPr id="19" name="Rectangle 7"/>
            <p:cNvSpPr>
              <a:spLocks noChangeArrowheads="1"/>
            </p:cNvSpPr>
            <p:nvPr/>
          </p:nvSpPr>
          <p:spPr bwMode="auto">
            <a:xfrm>
              <a:off x="492" y="1632"/>
              <a:ext cx="672" cy="288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ts val="5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</a:pPr>
              <a:endParaRPr lang="en-US" sz="2000"/>
            </a:p>
          </p:txBody>
        </p:sp>
        <p:sp>
          <p:nvSpPr>
            <p:cNvPr id="20" name="Rectangle 8"/>
            <p:cNvSpPr>
              <a:spLocks noChangeArrowheads="1"/>
            </p:cNvSpPr>
            <p:nvPr/>
          </p:nvSpPr>
          <p:spPr bwMode="auto">
            <a:xfrm>
              <a:off x="492" y="2592"/>
              <a:ext cx="672" cy="384"/>
            </a:xfrm>
            <a:prstGeom prst="rect">
              <a:avLst/>
            </a:prstGeom>
            <a:solidFill>
              <a:srgbClr val="FF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ts val="5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</a:pPr>
              <a:endParaRPr lang="en-US" sz="2000"/>
            </a:p>
          </p:txBody>
        </p:sp>
        <p:sp>
          <p:nvSpPr>
            <p:cNvPr id="21" name="Rectangle 9"/>
            <p:cNvSpPr>
              <a:spLocks noChangeArrowheads="1"/>
            </p:cNvSpPr>
            <p:nvPr/>
          </p:nvSpPr>
          <p:spPr bwMode="auto">
            <a:xfrm>
              <a:off x="492" y="3552"/>
              <a:ext cx="672" cy="372"/>
            </a:xfrm>
            <a:prstGeom prst="rect">
              <a:avLst/>
            </a:prstGeom>
            <a:solidFill>
              <a:srgbClr val="FF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ts val="5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</a:pPr>
              <a:endParaRPr lang="en-US" sz="2000"/>
            </a:p>
          </p:txBody>
        </p:sp>
        <p:sp>
          <p:nvSpPr>
            <p:cNvPr id="22" name="Rectangle 10"/>
            <p:cNvSpPr>
              <a:spLocks noChangeArrowheads="1"/>
            </p:cNvSpPr>
            <p:nvPr/>
          </p:nvSpPr>
          <p:spPr bwMode="auto">
            <a:xfrm>
              <a:off x="492" y="1248"/>
              <a:ext cx="672" cy="384"/>
            </a:xfrm>
            <a:prstGeom prst="rect">
              <a:avLst/>
            </a:prstGeom>
            <a:solidFill>
              <a:srgbClr val="FF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ts val="5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</a:pPr>
              <a:endParaRPr lang="en-US" sz="2000"/>
            </a:p>
          </p:txBody>
        </p:sp>
      </p:grpSp>
      <p:sp>
        <p:nvSpPr>
          <p:cNvPr id="40963" name="Rectang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Output redundancy</a:t>
            </a:r>
          </a:p>
        </p:txBody>
      </p:sp>
      <p:sp>
        <p:nvSpPr>
          <p:cNvPr id="40964" name="Text Box 12"/>
          <p:cNvSpPr txBox="1">
            <a:spLocks noChangeArrowheads="1"/>
          </p:cNvSpPr>
          <p:nvPr/>
        </p:nvSpPr>
        <p:spPr bwMode="auto">
          <a:xfrm>
            <a:off x="3886200" y="2286001"/>
            <a:ext cx="6400800" cy="3529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90513" indent="-290513">
              <a:spcBef>
                <a:spcPct val="20000"/>
              </a:spcBef>
              <a:buClr>
                <a:srgbClr val="EB641B"/>
              </a:buClr>
              <a:buSzPct val="95000"/>
              <a:buFont typeface="Wingdings 2" panose="05020102010507070707" pitchFamily="18" charset="2"/>
              <a:buChar char=""/>
              <a:tabLst>
                <a:tab pos="2286000" algn="l"/>
              </a:tabLst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tabLst>
                <a:tab pos="22860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tabLst>
                <a:tab pos="22860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EB641B"/>
              </a:buClr>
              <a:buSzPct val="65000"/>
              <a:buFont typeface="Wingdings 2" panose="05020102010507070707" pitchFamily="18" charset="2"/>
              <a:buChar char=""/>
              <a:tabLst>
                <a:tab pos="2286000" algn="l"/>
              </a:tabLst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tabLst>
                <a:tab pos="2286000" algn="l"/>
              </a:tabLst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tabLst>
                <a:tab pos="2286000" algn="l"/>
              </a:tabLst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tabLst>
                <a:tab pos="2286000" algn="l"/>
              </a:tabLst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tabLst>
                <a:tab pos="2286000" algn="l"/>
              </a:tabLst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tabLst>
                <a:tab pos="2286000" algn="l"/>
              </a:tabLst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500"/>
              </a:spcBef>
              <a:buClr>
                <a:srgbClr val="800080"/>
              </a:buClr>
              <a:buSzPct val="55000"/>
              <a:buNone/>
            </a:pPr>
            <a:r>
              <a:rPr lang="en-US" sz="2000" dirty="0"/>
              <a:t>The redundancy in the output:</a:t>
            </a:r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endParaRPr lang="en-US" sz="800" dirty="0"/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r>
              <a:rPr lang="en-US" sz="2000" dirty="0"/>
              <a:t>egg top:	reused on stop sign, hat</a:t>
            </a:r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r>
              <a:rPr lang="en-US" sz="2000" dirty="0"/>
              <a:t>egg bottom:	reused on teacup, stop sign</a:t>
            </a:r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r>
              <a:rPr lang="en-US" sz="2000" dirty="0"/>
              <a:t>divider line:	used on teacup, hat</a:t>
            </a:r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None/>
            </a:pPr>
            <a:endParaRPr lang="en-US" sz="2000" dirty="0"/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None/>
            </a:pPr>
            <a:r>
              <a:rPr lang="en-US" sz="2000" dirty="0"/>
              <a:t>This redundancy can be fixed by </a:t>
            </a:r>
            <a:r>
              <a:rPr lang="en-US" sz="2000" dirty="0" smtClean="0"/>
              <a:t>functions</a:t>
            </a:r>
            <a:r>
              <a:rPr lang="en-US" sz="2000" dirty="0"/>
              <a:t>:</a:t>
            </a:r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r>
              <a:rPr lang="en-US" sz="2000" dirty="0" err="1" smtClean="0">
                <a:latin typeface="Courier New" panose="02070309020205020404" pitchFamily="49" charset="0"/>
              </a:rPr>
              <a:t>egg_top</a:t>
            </a:r>
            <a:endParaRPr lang="en-US" sz="2000" dirty="0">
              <a:latin typeface="Courier New" panose="02070309020205020404" pitchFamily="49" charset="0"/>
            </a:endParaRPr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r>
              <a:rPr lang="en-US" sz="2000" dirty="0" err="1" smtClean="0">
                <a:latin typeface="Courier New" panose="02070309020205020404" pitchFamily="49" charset="0"/>
              </a:rPr>
              <a:t>egg_bottom</a:t>
            </a:r>
            <a:endParaRPr lang="en-US" sz="2000" dirty="0">
              <a:latin typeface="Courier New" panose="02070309020205020404" pitchFamily="49" charset="0"/>
            </a:endParaRPr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r>
              <a:rPr lang="en-US" sz="2000" dirty="0">
                <a:latin typeface="Courier New" panose="02070309020205020404" pitchFamily="49" charset="0"/>
              </a:rPr>
              <a:t>line</a:t>
            </a:r>
          </a:p>
        </p:txBody>
      </p:sp>
      <p:sp>
        <p:nvSpPr>
          <p:cNvPr id="40965" name="Rectangle 13"/>
          <p:cNvSpPr>
            <a:spLocks noGrp="1"/>
          </p:cNvSpPr>
          <p:nvPr>
            <p:ph type="body" idx="1"/>
          </p:nvPr>
        </p:nvSpPr>
        <p:spPr>
          <a:xfrm>
            <a:off x="742950" y="1845469"/>
            <a:ext cx="10610850" cy="4555330"/>
          </a:xfrm>
        </p:spPr>
        <p:txBody>
          <a:bodyPr>
            <a:normAutofit lnSpcReduction="10000"/>
          </a:bodyPr>
          <a:lstStyle/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 smtClean="0">
                <a:latin typeface="Courier New" panose="02070309020205020404" pitchFamily="49" charset="0"/>
              </a:rPr>
              <a:t>  </a:t>
            </a:r>
            <a:r>
              <a:rPr lang="en-US" sz="1400" dirty="0">
                <a:latin typeface="Courier New" panose="02070309020205020404" pitchFamily="49" charset="0"/>
              </a:rPr>
              <a:t>______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/      \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/        \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\        /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\______/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4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\        /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\______/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+--------+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4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 ______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/      \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/       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|  STOP  |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\        /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\______/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4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 ______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 /      \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/        \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400" dirty="0">
                <a:latin typeface="Courier New" panose="02070309020205020404" pitchFamily="49" charset="0"/>
              </a:rPr>
              <a:t>+--------+</a:t>
            </a:r>
          </a:p>
        </p:txBody>
      </p:sp>
    </p:spTree>
    <p:extLst>
      <p:ext uri="{BB962C8B-B14F-4D97-AF65-F5344CB8AC3E}">
        <p14:creationId xmlns:p14="http://schemas.microsoft.com/office/powerpoint/2010/main" val="14139280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Program version 3</a:t>
            </a:r>
          </a:p>
        </p:txBody>
      </p:sp>
      <p:sp>
        <p:nvSpPr>
          <p:cNvPr id="41987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 eaLnBrk="1" hangingPunct="1">
              <a:lnSpc>
                <a:spcPct val="55000"/>
              </a:lnSpc>
              <a:buFont typeface="Wingdings 2" panose="05020102010507070707" pitchFamily="18" charset="2"/>
              <a:buNone/>
            </a:pP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Suzy Student, </a:t>
            </a:r>
            <a:r>
              <a:rPr lang="en-US" sz="1600" b="1" dirty="0" err="1" smtClean="0">
                <a:solidFill>
                  <a:srgbClr val="008080"/>
                </a:solidFill>
                <a:latin typeface="Courier New" panose="02070309020205020404" pitchFamily="49" charset="0"/>
              </a:rPr>
              <a:t>CSc</a:t>
            </a:r>
            <a:r>
              <a:rPr lang="en-US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110, </a:t>
            </a: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Spring 2094</a:t>
            </a:r>
          </a:p>
          <a:p>
            <a:pPr eaLnBrk="1" hangingPunct="1">
              <a:lnSpc>
                <a:spcPct val="55000"/>
              </a:lnSpc>
              <a:buFont typeface="Wingdings 2" panose="05020102010507070707" pitchFamily="18" charset="2"/>
              <a:buNone/>
            </a:pP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Prints several figures, with methods for structure and redundancy</a:t>
            </a:r>
            <a:r>
              <a:rPr lang="en-US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.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55000"/>
              </a:lnSpc>
              <a:buFont typeface="Wingdings 2" panose="05020102010507070707" pitchFamily="18" charset="2"/>
              <a:buNone/>
            </a:pPr>
            <a:r>
              <a:rPr lang="en-US" sz="1600" dirty="0" err="1" smtClean="0">
                <a:latin typeface="Courier New" panose="02070309020205020404" pitchFamily="49" charset="0"/>
              </a:rPr>
              <a:t>def</a:t>
            </a:r>
            <a:r>
              <a:rPr lang="en-US" sz="1600" dirty="0" smtClean="0">
                <a:latin typeface="Courier New" panose="02070309020205020404" pitchFamily="49" charset="0"/>
              </a:rPr>
              <a:t> main():</a:t>
            </a:r>
          </a:p>
          <a:p>
            <a:pPr eaLnBrk="1" hangingPunct="1">
              <a:lnSpc>
                <a:spcPct val="55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</a:rPr>
              <a:t>   egg()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55000"/>
              </a:lnSpc>
              <a:buFont typeface="Wingdings 2" panose="05020102010507070707" pitchFamily="18" charset="2"/>
              <a:buNone/>
            </a:pPr>
            <a:r>
              <a:rPr lang="en-US" sz="1600" dirty="0" smtClean="0">
                <a:latin typeface="Courier New" panose="02070309020205020404" pitchFamily="49" charset="0"/>
              </a:rPr>
              <a:t>    </a:t>
            </a:r>
            <a:r>
              <a:rPr lang="en-US" sz="1600" dirty="0" err="1" smtClean="0">
                <a:latin typeface="Courier New" panose="02070309020205020404" pitchFamily="49" charset="0"/>
              </a:rPr>
              <a:t>tea_cup</a:t>
            </a:r>
            <a:r>
              <a:rPr lang="en-US" sz="1600" dirty="0" smtClean="0">
                <a:latin typeface="Courier New" panose="02070309020205020404" pitchFamily="49" charset="0"/>
              </a:rPr>
              <a:t>()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55000"/>
              </a:lnSpc>
              <a:buFont typeface="Wingdings 2" panose="05020102010507070707" pitchFamily="18" charset="2"/>
              <a:buNone/>
            </a:pPr>
            <a:r>
              <a:rPr lang="en-US" sz="1600" dirty="0" smtClean="0">
                <a:latin typeface="Courier New" panose="02070309020205020404" pitchFamily="49" charset="0"/>
              </a:rPr>
              <a:t>    </a:t>
            </a:r>
            <a:r>
              <a:rPr lang="en-US" sz="1600" dirty="0" err="1" smtClean="0">
                <a:latin typeface="Courier New" panose="02070309020205020404" pitchFamily="49" charset="0"/>
              </a:rPr>
              <a:t>stop_sign</a:t>
            </a:r>
            <a:r>
              <a:rPr lang="en-US" sz="1600" dirty="0" smtClean="0">
                <a:latin typeface="Courier New" panose="02070309020205020404" pitchFamily="49" charset="0"/>
              </a:rPr>
              <a:t>()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55000"/>
              </a:lnSpc>
              <a:buFont typeface="Wingdings 2" panose="05020102010507070707" pitchFamily="18" charset="2"/>
              <a:buNone/>
            </a:pPr>
            <a:r>
              <a:rPr lang="en-US" sz="1600" dirty="0" smtClean="0">
                <a:latin typeface="Courier New" panose="02070309020205020404" pitchFamily="49" charset="0"/>
              </a:rPr>
              <a:t>    hat()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55000"/>
              </a:lnSpc>
              <a:buFont typeface="Wingdings 2" panose="05020102010507070707" pitchFamily="18" charset="2"/>
              <a:buNone/>
            </a:pPr>
            <a:r>
              <a:rPr lang="en-US" sz="800" dirty="0">
                <a:latin typeface="Courier New" panose="02070309020205020404" pitchFamily="49" charset="0"/>
              </a:rPr>
              <a:t>    </a:t>
            </a:r>
          </a:p>
          <a:p>
            <a:pPr eaLnBrk="1" hangingPunct="1">
              <a:lnSpc>
                <a:spcPct val="55000"/>
              </a:lnSpc>
              <a:buFont typeface="Wingdings 2" panose="05020102010507070707" pitchFamily="18" charset="2"/>
              <a:buNone/>
            </a:pPr>
            <a:r>
              <a:rPr lang="en-US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# </a:t>
            </a: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Draws the top half of an </a:t>
            </a:r>
            <a:r>
              <a:rPr lang="en-US" sz="1600" b="1" dirty="0" err="1">
                <a:solidFill>
                  <a:srgbClr val="008080"/>
                </a:solidFill>
                <a:latin typeface="Courier New" panose="02070309020205020404" pitchFamily="49" charset="0"/>
              </a:rPr>
              <a:t>an</a:t>
            </a: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 egg figure.</a:t>
            </a:r>
          </a:p>
          <a:p>
            <a:pPr eaLnBrk="1" hangingPunct="1">
              <a:lnSpc>
                <a:spcPct val="55000"/>
              </a:lnSpc>
              <a:buFont typeface="Wingdings 2" panose="05020102010507070707" pitchFamily="18" charset="2"/>
              <a:buNone/>
            </a:pPr>
            <a:r>
              <a:rPr lang="en-US" sz="1600" b="1" dirty="0" err="1" smtClean="0">
                <a:latin typeface="Courier New" panose="02070309020205020404" pitchFamily="49" charset="0"/>
              </a:rPr>
              <a:t>def</a:t>
            </a:r>
            <a:r>
              <a:rPr lang="en-US" sz="1600" b="1" dirty="0" smtClean="0">
                <a:latin typeface="Courier New" panose="02070309020205020404" pitchFamily="49" charset="0"/>
              </a:rPr>
              <a:t> </a:t>
            </a:r>
            <a:r>
              <a:rPr lang="en-US" sz="1600" b="1" dirty="0" err="1" smtClean="0">
                <a:latin typeface="Courier New" panose="02070309020205020404" pitchFamily="49" charset="0"/>
              </a:rPr>
              <a:t>egg_top</a:t>
            </a:r>
            <a:r>
              <a:rPr lang="en-US" sz="1600" b="1" dirty="0" smtClean="0">
                <a:latin typeface="Courier New" panose="02070309020205020404" pitchFamily="49" charset="0"/>
              </a:rPr>
              <a:t>():</a:t>
            </a:r>
            <a:endParaRPr lang="en-US" sz="1600" b="1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55000"/>
              </a:lnSpc>
              <a:buFont typeface="Wingdings 2" panose="05020102010507070707" pitchFamily="18" charset="2"/>
              <a:buNone/>
            </a:pPr>
            <a:r>
              <a:rPr lang="en-US" sz="1600" dirty="0" smtClean="0">
                <a:latin typeface="Courier New" panose="02070309020205020404" pitchFamily="49" charset="0"/>
              </a:rPr>
              <a:t>    print("  ______")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55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  <a:r>
              <a:rPr lang="en-US" sz="1600" dirty="0" smtClean="0">
                <a:latin typeface="Courier New" panose="02070309020205020404" pitchFamily="49" charset="0"/>
              </a:rPr>
              <a:t>print(" </a:t>
            </a:r>
            <a:r>
              <a:rPr lang="en-US" sz="1600" dirty="0">
                <a:latin typeface="Courier New" panose="02070309020205020404" pitchFamily="49" charset="0"/>
              </a:rPr>
              <a:t>/      </a:t>
            </a:r>
            <a:r>
              <a:rPr lang="en-US" sz="1600" dirty="0" smtClean="0">
                <a:latin typeface="Courier New" panose="02070309020205020404" pitchFamily="49" charset="0"/>
              </a:rPr>
              <a:t>\\")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55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  <a:r>
              <a:rPr lang="en-US" sz="1600" dirty="0" smtClean="0">
                <a:latin typeface="Courier New" panose="02070309020205020404" pitchFamily="49" charset="0"/>
              </a:rPr>
              <a:t>print("/        \\")</a:t>
            </a:r>
            <a:endParaRPr lang="en-US" sz="1600" b="1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55000"/>
              </a:lnSpc>
              <a:buFont typeface="Wingdings 2" panose="05020102010507070707" pitchFamily="18" charset="2"/>
              <a:buNone/>
            </a:pPr>
            <a:r>
              <a:rPr lang="en-US" sz="800" dirty="0">
                <a:latin typeface="Courier New" panose="02070309020205020404" pitchFamily="49" charset="0"/>
              </a:rPr>
              <a:t>    </a:t>
            </a:r>
          </a:p>
          <a:p>
            <a:pPr eaLnBrk="1" hangingPunct="1">
              <a:lnSpc>
                <a:spcPct val="55000"/>
              </a:lnSpc>
              <a:buFont typeface="Wingdings 2" panose="05020102010507070707" pitchFamily="18" charset="2"/>
              <a:buNone/>
            </a:pPr>
            <a:r>
              <a:rPr lang="en-US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# </a:t>
            </a: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Draws the bottom half of an egg figure.</a:t>
            </a:r>
          </a:p>
          <a:p>
            <a:pPr eaLnBrk="1" hangingPunct="1">
              <a:lnSpc>
                <a:spcPct val="55000"/>
              </a:lnSpc>
              <a:buFont typeface="Wingdings 2" panose="05020102010507070707" pitchFamily="18" charset="2"/>
              <a:buNone/>
            </a:pPr>
            <a:r>
              <a:rPr lang="en-US" sz="1600" b="1" dirty="0" err="1" smtClean="0">
                <a:latin typeface="Courier New" panose="02070309020205020404" pitchFamily="49" charset="0"/>
              </a:rPr>
              <a:t>def</a:t>
            </a:r>
            <a:r>
              <a:rPr lang="en-US" sz="1600" b="1" dirty="0" smtClean="0">
                <a:latin typeface="Courier New" panose="02070309020205020404" pitchFamily="49" charset="0"/>
              </a:rPr>
              <a:t> </a:t>
            </a:r>
            <a:r>
              <a:rPr lang="en-US" sz="1600" b="1" dirty="0" err="1" smtClean="0">
                <a:latin typeface="Courier New" panose="02070309020205020404" pitchFamily="49" charset="0"/>
              </a:rPr>
              <a:t>egg_bottom</a:t>
            </a:r>
            <a:r>
              <a:rPr lang="en-US" sz="1600" b="1" dirty="0" smtClean="0">
                <a:latin typeface="Courier New" panose="02070309020205020404" pitchFamily="49" charset="0"/>
              </a:rPr>
              <a:t>():</a:t>
            </a:r>
          </a:p>
          <a:p>
            <a:pPr eaLnBrk="1" hangingPunct="1">
              <a:lnSpc>
                <a:spcPct val="55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</a:rPr>
              <a:t>   print("\\        /")</a:t>
            </a:r>
          </a:p>
          <a:p>
            <a:pPr eaLnBrk="1" hangingPunct="1">
              <a:lnSpc>
                <a:spcPct val="55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</a:rPr>
              <a:t>   print(" \\______/")</a:t>
            </a:r>
            <a:endParaRPr lang="en-US" sz="1600" b="1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55000"/>
              </a:lnSpc>
              <a:buFont typeface="Wingdings 2" panose="05020102010507070707" pitchFamily="18" charset="2"/>
              <a:buNone/>
            </a:pPr>
            <a:r>
              <a:rPr lang="en-US" sz="800" dirty="0">
                <a:latin typeface="Courier New" panose="02070309020205020404" pitchFamily="49" charset="0"/>
              </a:rPr>
              <a:t>    </a:t>
            </a:r>
          </a:p>
          <a:p>
            <a:pPr eaLnBrk="1" hangingPunct="1">
              <a:lnSpc>
                <a:spcPct val="55000"/>
              </a:lnSpc>
              <a:buFont typeface="Wingdings 2" panose="05020102010507070707" pitchFamily="18" charset="2"/>
              <a:buNone/>
            </a:pPr>
            <a:r>
              <a:rPr lang="en-US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# </a:t>
            </a: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Draws a complete egg figure.</a:t>
            </a:r>
          </a:p>
          <a:p>
            <a:pPr eaLnBrk="1" hangingPunct="1">
              <a:lnSpc>
                <a:spcPct val="55000"/>
              </a:lnSpc>
              <a:buFont typeface="Wingdings 2" panose="05020102010507070707" pitchFamily="18" charset="2"/>
              <a:buNone/>
            </a:pPr>
            <a:r>
              <a:rPr lang="en-US" sz="1600" b="1" dirty="0" err="1" smtClean="0">
                <a:latin typeface="Courier New" panose="02070309020205020404" pitchFamily="49" charset="0"/>
              </a:rPr>
              <a:t>def</a:t>
            </a:r>
            <a:r>
              <a:rPr lang="en-US" sz="1600" b="1" dirty="0" smtClean="0">
                <a:latin typeface="Courier New" panose="02070309020205020404" pitchFamily="49" charset="0"/>
              </a:rPr>
              <a:t> egg():</a:t>
            </a:r>
            <a:endParaRPr lang="en-US" sz="1600" b="1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55000"/>
              </a:lnSpc>
              <a:buFont typeface="Wingdings 2" panose="05020102010507070707" pitchFamily="18" charset="2"/>
              <a:buNone/>
            </a:pPr>
            <a:r>
              <a:rPr lang="en-US" sz="1600" dirty="0" smtClean="0">
                <a:latin typeface="Courier New" panose="02070309020205020404" pitchFamily="49" charset="0"/>
              </a:rPr>
              <a:t>    </a:t>
            </a:r>
            <a:r>
              <a:rPr lang="en-US" sz="1600" dirty="0" err="1" smtClean="0">
                <a:latin typeface="Courier New" panose="02070309020205020404" pitchFamily="49" charset="0"/>
              </a:rPr>
              <a:t>egg_top</a:t>
            </a:r>
            <a:r>
              <a:rPr lang="en-US" sz="1600" dirty="0" smtClean="0">
                <a:latin typeface="Courier New" panose="02070309020205020404" pitchFamily="49" charset="0"/>
              </a:rPr>
              <a:t>()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55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  <a:r>
              <a:rPr lang="en-US" sz="1600" dirty="0" err="1" smtClean="0">
                <a:latin typeface="Courier New" panose="02070309020205020404" pitchFamily="49" charset="0"/>
              </a:rPr>
              <a:t>egg_bottom</a:t>
            </a:r>
            <a:r>
              <a:rPr lang="en-US" sz="1600" dirty="0" smtClean="0">
                <a:latin typeface="Courier New" panose="02070309020205020404" pitchFamily="49" charset="0"/>
              </a:rPr>
              <a:t>()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55000"/>
              </a:lnSpc>
              <a:buFont typeface="Wingdings 2" panose="05020102010507070707" pitchFamily="18" charset="2"/>
              <a:buNone/>
            </a:pPr>
            <a:r>
              <a:rPr lang="en-US" sz="1600" dirty="0" smtClean="0">
                <a:latin typeface="Courier New" panose="02070309020205020404" pitchFamily="49" charset="0"/>
              </a:rPr>
              <a:t>    print()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658099" y="1499840"/>
            <a:ext cx="4985657" cy="5002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lvl="0" indent="-228600">
              <a:lnSpc>
                <a:spcPct val="55000"/>
              </a:lnSpc>
              <a:spcBef>
                <a:spcPts val="1000"/>
              </a:spcBef>
            </a:pPr>
            <a:endParaRPr lang="en-US" sz="1100" dirty="0">
              <a:solidFill>
                <a:prstClr val="black"/>
              </a:solidFill>
              <a:latin typeface="Courier New" panose="02070309020205020404" pitchFamily="49" charset="0"/>
            </a:endParaRPr>
          </a:p>
          <a:p>
            <a:pPr marL="228600" lvl="0" indent="-228600">
              <a:lnSpc>
                <a:spcPct val="55000"/>
              </a:lnSpc>
              <a:spcBef>
                <a:spcPts val="1000"/>
              </a:spcBef>
            </a:pPr>
            <a:r>
              <a:rPr lang="en-US" sz="1100" b="1" dirty="0">
                <a:solidFill>
                  <a:srgbClr val="008080"/>
                </a:solidFill>
                <a:latin typeface="Courier New" panose="02070309020205020404" pitchFamily="49" charset="0"/>
              </a:rPr>
              <a:t># Draws a teacup figure.</a:t>
            </a:r>
          </a:p>
          <a:p>
            <a:pPr marL="228600" lvl="0" indent="-228600">
              <a:lnSpc>
                <a:spcPct val="55000"/>
              </a:lnSpc>
              <a:spcBef>
                <a:spcPts val="1000"/>
              </a:spcBef>
            </a:pPr>
            <a:r>
              <a:rPr lang="en-US" sz="1100" dirty="0" err="1">
                <a:solidFill>
                  <a:prstClr val="black"/>
                </a:solidFill>
                <a:latin typeface="Courier New" panose="02070309020205020404" pitchFamily="49" charset="0"/>
              </a:rPr>
              <a:t>def</a:t>
            </a:r>
            <a:r>
              <a:rPr lang="en-US" sz="1100" dirty="0">
                <a:solidFill>
                  <a:prstClr val="black"/>
                </a:solidFill>
                <a:latin typeface="Courier New" panose="02070309020205020404" pitchFamily="49" charset="0"/>
              </a:rPr>
              <a:t> </a:t>
            </a:r>
            <a:r>
              <a:rPr lang="en-US" sz="1100" dirty="0" err="1" smtClean="0">
                <a:solidFill>
                  <a:prstClr val="black"/>
                </a:solidFill>
                <a:latin typeface="Courier New" panose="02070309020205020404" pitchFamily="49" charset="0"/>
              </a:rPr>
              <a:t>tea_cup</a:t>
            </a:r>
            <a:r>
              <a:rPr lang="en-US" sz="1100" dirty="0">
                <a:solidFill>
                  <a:prstClr val="black"/>
                </a:solidFill>
                <a:latin typeface="Courier New" panose="02070309020205020404" pitchFamily="49" charset="0"/>
              </a:rPr>
              <a:t>():</a:t>
            </a:r>
          </a:p>
          <a:p>
            <a:pPr marL="228600" lvl="0" indent="-228600">
              <a:lnSpc>
                <a:spcPct val="55000"/>
              </a:lnSpc>
              <a:spcBef>
                <a:spcPts val="1000"/>
              </a:spcBef>
            </a:pPr>
            <a:r>
              <a:rPr lang="en-US" sz="1100" b="1" dirty="0">
                <a:solidFill>
                  <a:prstClr val="black"/>
                </a:solidFill>
                <a:latin typeface="Courier New" panose="02070309020205020404" pitchFamily="49" charset="0"/>
              </a:rPr>
              <a:t>    </a:t>
            </a:r>
            <a:r>
              <a:rPr lang="en-US" sz="1100" b="1" dirty="0" err="1" smtClean="0">
                <a:solidFill>
                  <a:prstClr val="black"/>
                </a:solidFill>
                <a:latin typeface="Courier New" panose="02070309020205020404" pitchFamily="49" charset="0"/>
              </a:rPr>
              <a:t>egg_bottom</a:t>
            </a:r>
            <a:r>
              <a:rPr lang="en-US" sz="1100" b="1" dirty="0">
                <a:solidFill>
                  <a:prstClr val="black"/>
                </a:solidFill>
                <a:latin typeface="Courier New" panose="02070309020205020404" pitchFamily="49" charset="0"/>
              </a:rPr>
              <a:t>()</a:t>
            </a:r>
          </a:p>
          <a:p>
            <a:pPr marL="228600" lvl="0" indent="-228600">
              <a:lnSpc>
                <a:spcPct val="55000"/>
              </a:lnSpc>
              <a:spcBef>
                <a:spcPts val="1000"/>
              </a:spcBef>
            </a:pPr>
            <a:r>
              <a:rPr lang="en-US" sz="1100" dirty="0">
                <a:solidFill>
                  <a:prstClr val="black"/>
                </a:solidFill>
                <a:latin typeface="Courier New" panose="02070309020205020404" pitchFamily="49" charset="0"/>
              </a:rPr>
              <a:t>    line()</a:t>
            </a:r>
          </a:p>
          <a:p>
            <a:pPr marL="228600" lvl="0" indent="-228600">
              <a:lnSpc>
                <a:spcPct val="55000"/>
              </a:lnSpc>
              <a:spcBef>
                <a:spcPts val="1000"/>
              </a:spcBef>
            </a:pPr>
            <a:r>
              <a:rPr lang="en-US" sz="1100" dirty="0">
                <a:solidFill>
                  <a:prstClr val="black"/>
                </a:solidFill>
                <a:latin typeface="Courier New" panose="02070309020205020404" pitchFamily="49" charset="0"/>
              </a:rPr>
              <a:t>    print()</a:t>
            </a:r>
          </a:p>
          <a:p>
            <a:pPr marL="228600" lvl="0" indent="-228600">
              <a:lnSpc>
                <a:spcPct val="55000"/>
              </a:lnSpc>
              <a:spcBef>
                <a:spcPts val="1000"/>
              </a:spcBef>
            </a:pPr>
            <a:r>
              <a:rPr lang="en-US" sz="1100" dirty="0">
                <a:solidFill>
                  <a:prstClr val="black"/>
                </a:solidFill>
                <a:latin typeface="Courier New" panose="02070309020205020404" pitchFamily="49" charset="0"/>
              </a:rPr>
              <a:t>    </a:t>
            </a:r>
          </a:p>
          <a:p>
            <a:pPr marL="228600" lvl="0" indent="-228600">
              <a:lnSpc>
                <a:spcPct val="55000"/>
              </a:lnSpc>
              <a:spcBef>
                <a:spcPts val="1000"/>
              </a:spcBef>
            </a:pPr>
            <a:r>
              <a:rPr lang="en-US" sz="1100" b="1" dirty="0">
                <a:solidFill>
                  <a:srgbClr val="008080"/>
                </a:solidFill>
                <a:latin typeface="Courier New" panose="02070309020205020404" pitchFamily="49" charset="0"/>
              </a:rPr>
              <a:t># Draws a stop sign figure.</a:t>
            </a:r>
          </a:p>
          <a:p>
            <a:pPr marL="228600" lvl="0" indent="-228600">
              <a:lnSpc>
                <a:spcPct val="55000"/>
              </a:lnSpc>
              <a:spcBef>
                <a:spcPts val="1000"/>
              </a:spcBef>
            </a:pPr>
            <a:r>
              <a:rPr lang="en-US" sz="1100" dirty="0" err="1">
                <a:solidFill>
                  <a:prstClr val="black"/>
                </a:solidFill>
                <a:latin typeface="Courier New" panose="02070309020205020404" pitchFamily="49" charset="0"/>
              </a:rPr>
              <a:t>def</a:t>
            </a:r>
            <a:r>
              <a:rPr lang="en-US" sz="1100" dirty="0">
                <a:solidFill>
                  <a:prstClr val="black"/>
                </a:solidFill>
                <a:latin typeface="Courier New" panose="02070309020205020404" pitchFamily="49" charset="0"/>
              </a:rPr>
              <a:t> </a:t>
            </a:r>
            <a:r>
              <a:rPr lang="en-US" sz="1100" dirty="0" err="1" smtClean="0">
                <a:solidFill>
                  <a:prstClr val="black"/>
                </a:solidFill>
                <a:latin typeface="Courier New" panose="02070309020205020404" pitchFamily="49" charset="0"/>
              </a:rPr>
              <a:t>stop_sign</a:t>
            </a:r>
            <a:r>
              <a:rPr lang="en-US" sz="1100" dirty="0">
                <a:solidFill>
                  <a:prstClr val="black"/>
                </a:solidFill>
                <a:latin typeface="Courier New" panose="02070309020205020404" pitchFamily="49" charset="0"/>
              </a:rPr>
              <a:t>():</a:t>
            </a:r>
          </a:p>
          <a:p>
            <a:pPr marL="228600" lvl="0" indent="-228600">
              <a:lnSpc>
                <a:spcPct val="55000"/>
              </a:lnSpc>
              <a:spcBef>
                <a:spcPts val="1000"/>
              </a:spcBef>
            </a:pPr>
            <a:r>
              <a:rPr lang="en-US" sz="1100" b="1" dirty="0">
                <a:solidFill>
                  <a:prstClr val="black"/>
                </a:solidFill>
                <a:latin typeface="Courier New" panose="02070309020205020404" pitchFamily="49" charset="0"/>
              </a:rPr>
              <a:t>    </a:t>
            </a:r>
            <a:r>
              <a:rPr lang="en-US" sz="1100" b="1" dirty="0" err="1">
                <a:solidFill>
                  <a:prstClr val="black"/>
                </a:solidFill>
                <a:latin typeface="Courier New" panose="02070309020205020404" pitchFamily="49" charset="0"/>
              </a:rPr>
              <a:t>eggTop</a:t>
            </a:r>
            <a:r>
              <a:rPr lang="en-US" sz="1100" b="1" dirty="0">
                <a:solidFill>
                  <a:prstClr val="black"/>
                </a:solidFill>
                <a:latin typeface="Courier New" panose="02070309020205020404" pitchFamily="49" charset="0"/>
              </a:rPr>
              <a:t>()</a:t>
            </a:r>
          </a:p>
          <a:p>
            <a:pPr marL="228600" lvl="0" indent="-228600">
              <a:lnSpc>
                <a:spcPct val="55000"/>
              </a:lnSpc>
              <a:spcBef>
                <a:spcPts val="1000"/>
              </a:spcBef>
            </a:pPr>
            <a:r>
              <a:rPr lang="en-US" sz="1100" dirty="0">
                <a:solidFill>
                  <a:prstClr val="black"/>
                </a:solidFill>
                <a:latin typeface="Courier New" panose="02070309020205020404" pitchFamily="49" charset="0"/>
              </a:rPr>
              <a:t>    print("|  STOP  |")</a:t>
            </a:r>
          </a:p>
          <a:p>
            <a:pPr marL="228600" lvl="0" indent="-228600">
              <a:lnSpc>
                <a:spcPct val="55000"/>
              </a:lnSpc>
              <a:spcBef>
                <a:spcPts val="1000"/>
              </a:spcBef>
            </a:pPr>
            <a:r>
              <a:rPr lang="en-US" sz="1100" b="1" dirty="0">
                <a:solidFill>
                  <a:prstClr val="black"/>
                </a:solidFill>
                <a:latin typeface="Courier New" panose="02070309020205020404" pitchFamily="49" charset="0"/>
              </a:rPr>
              <a:t>    </a:t>
            </a:r>
            <a:r>
              <a:rPr lang="en-US" sz="1100" b="1" dirty="0" err="1" smtClean="0">
                <a:solidFill>
                  <a:prstClr val="black"/>
                </a:solidFill>
                <a:latin typeface="Courier New" panose="02070309020205020404" pitchFamily="49" charset="0"/>
              </a:rPr>
              <a:t>egg_bottom</a:t>
            </a:r>
            <a:r>
              <a:rPr lang="en-US" sz="1100" b="1" dirty="0">
                <a:solidFill>
                  <a:prstClr val="black"/>
                </a:solidFill>
                <a:latin typeface="Courier New" panose="02070309020205020404" pitchFamily="49" charset="0"/>
              </a:rPr>
              <a:t>()</a:t>
            </a:r>
          </a:p>
          <a:p>
            <a:pPr marL="228600" lvl="0" indent="-228600">
              <a:lnSpc>
                <a:spcPct val="55000"/>
              </a:lnSpc>
              <a:spcBef>
                <a:spcPts val="1000"/>
              </a:spcBef>
            </a:pPr>
            <a:r>
              <a:rPr lang="en-US" sz="1100" dirty="0">
                <a:solidFill>
                  <a:prstClr val="black"/>
                </a:solidFill>
                <a:latin typeface="Courier New" panose="02070309020205020404" pitchFamily="49" charset="0"/>
              </a:rPr>
              <a:t>    print()</a:t>
            </a:r>
          </a:p>
          <a:p>
            <a:pPr marL="228600" lvl="0" indent="-228600">
              <a:lnSpc>
                <a:spcPct val="55000"/>
              </a:lnSpc>
              <a:spcBef>
                <a:spcPts val="1000"/>
              </a:spcBef>
            </a:pPr>
            <a:r>
              <a:rPr lang="en-US" sz="1100" dirty="0">
                <a:solidFill>
                  <a:prstClr val="black"/>
                </a:solidFill>
                <a:latin typeface="Courier New" panose="02070309020205020404" pitchFamily="49" charset="0"/>
              </a:rPr>
              <a:t>    </a:t>
            </a:r>
          </a:p>
          <a:p>
            <a:pPr marL="228600" lvl="0" indent="-228600">
              <a:lnSpc>
                <a:spcPct val="55000"/>
              </a:lnSpc>
              <a:spcBef>
                <a:spcPts val="1000"/>
              </a:spcBef>
            </a:pPr>
            <a:r>
              <a:rPr lang="en-US" sz="1100" b="1" dirty="0">
                <a:solidFill>
                  <a:srgbClr val="008080"/>
                </a:solidFill>
                <a:latin typeface="Courier New" panose="02070309020205020404" pitchFamily="49" charset="0"/>
              </a:rPr>
              <a:t># Draws a figure that looks sort of like a hat.</a:t>
            </a:r>
          </a:p>
          <a:p>
            <a:pPr marL="228600" lvl="0" indent="-228600">
              <a:lnSpc>
                <a:spcPct val="55000"/>
              </a:lnSpc>
              <a:spcBef>
                <a:spcPts val="1000"/>
              </a:spcBef>
            </a:pPr>
            <a:r>
              <a:rPr lang="en-US" sz="1100" dirty="0" err="1">
                <a:solidFill>
                  <a:prstClr val="black"/>
                </a:solidFill>
                <a:latin typeface="Courier New" panose="02070309020205020404" pitchFamily="49" charset="0"/>
              </a:rPr>
              <a:t>def</a:t>
            </a:r>
            <a:r>
              <a:rPr lang="en-US" sz="1100" dirty="0">
                <a:solidFill>
                  <a:prstClr val="black"/>
                </a:solidFill>
                <a:latin typeface="Courier New" panose="02070309020205020404" pitchFamily="49" charset="0"/>
              </a:rPr>
              <a:t> hat():</a:t>
            </a:r>
          </a:p>
          <a:p>
            <a:pPr marL="228600" lvl="0" indent="-228600">
              <a:lnSpc>
                <a:spcPct val="55000"/>
              </a:lnSpc>
              <a:spcBef>
                <a:spcPts val="1000"/>
              </a:spcBef>
            </a:pPr>
            <a:r>
              <a:rPr lang="en-US" sz="1100" b="1" dirty="0">
                <a:solidFill>
                  <a:prstClr val="black"/>
                </a:solidFill>
                <a:latin typeface="Courier New" panose="02070309020205020404" pitchFamily="49" charset="0"/>
              </a:rPr>
              <a:t>    </a:t>
            </a:r>
            <a:r>
              <a:rPr lang="en-US" sz="1100" b="1" dirty="0" err="1" smtClean="0">
                <a:solidFill>
                  <a:prstClr val="black"/>
                </a:solidFill>
                <a:latin typeface="Courier New" panose="02070309020205020404" pitchFamily="49" charset="0"/>
              </a:rPr>
              <a:t>egg_top</a:t>
            </a:r>
            <a:r>
              <a:rPr lang="en-US" sz="1100" b="1" dirty="0">
                <a:solidFill>
                  <a:prstClr val="black"/>
                </a:solidFill>
                <a:latin typeface="Courier New" panose="02070309020205020404" pitchFamily="49" charset="0"/>
              </a:rPr>
              <a:t>()</a:t>
            </a:r>
          </a:p>
          <a:p>
            <a:pPr marL="228600" lvl="0" indent="-228600">
              <a:lnSpc>
                <a:spcPct val="55000"/>
              </a:lnSpc>
              <a:spcBef>
                <a:spcPts val="1000"/>
              </a:spcBef>
            </a:pPr>
            <a:r>
              <a:rPr lang="en-US" sz="1100" dirty="0">
                <a:solidFill>
                  <a:prstClr val="black"/>
                </a:solidFill>
                <a:latin typeface="Courier New" panose="02070309020205020404" pitchFamily="49" charset="0"/>
              </a:rPr>
              <a:t>    line()</a:t>
            </a:r>
          </a:p>
          <a:p>
            <a:pPr marL="228600" lvl="0" indent="-228600">
              <a:lnSpc>
                <a:spcPct val="55000"/>
              </a:lnSpc>
              <a:spcBef>
                <a:spcPts val="1000"/>
              </a:spcBef>
            </a:pPr>
            <a:r>
              <a:rPr lang="en-US" sz="1100" dirty="0">
                <a:solidFill>
                  <a:prstClr val="black"/>
                </a:solidFill>
                <a:latin typeface="Courier New" panose="02070309020205020404" pitchFamily="49" charset="0"/>
              </a:rPr>
              <a:t>    </a:t>
            </a:r>
          </a:p>
          <a:p>
            <a:pPr marL="228600" lvl="0" indent="-228600">
              <a:lnSpc>
                <a:spcPct val="55000"/>
              </a:lnSpc>
              <a:spcBef>
                <a:spcPts val="1000"/>
              </a:spcBef>
            </a:pPr>
            <a:r>
              <a:rPr lang="en-US" sz="1100" b="1" dirty="0">
                <a:solidFill>
                  <a:srgbClr val="008080"/>
                </a:solidFill>
                <a:latin typeface="Courier New" panose="02070309020205020404" pitchFamily="49" charset="0"/>
              </a:rPr>
              <a:t># Draws a line of dashes.</a:t>
            </a:r>
          </a:p>
          <a:p>
            <a:pPr marL="228600" lvl="0" indent="-228600">
              <a:lnSpc>
                <a:spcPct val="55000"/>
              </a:lnSpc>
              <a:spcBef>
                <a:spcPts val="1000"/>
              </a:spcBef>
            </a:pPr>
            <a:r>
              <a:rPr lang="en-US" sz="1100" b="1" dirty="0" err="1">
                <a:solidFill>
                  <a:prstClr val="black"/>
                </a:solidFill>
                <a:latin typeface="Courier New" panose="02070309020205020404" pitchFamily="49" charset="0"/>
              </a:rPr>
              <a:t>def</a:t>
            </a:r>
            <a:r>
              <a:rPr lang="en-US" sz="1100" b="1" dirty="0">
                <a:solidFill>
                  <a:prstClr val="black"/>
                </a:solidFill>
                <a:latin typeface="Courier New" panose="02070309020205020404" pitchFamily="49" charset="0"/>
              </a:rPr>
              <a:t> line():</a:t>
            </a:r>
          </a:p>
          <a:p>
            <a:pPr marL="228600" lvl="0" indent="-228600">
              <a:lnSpc>
                <a:spcPct val="55000"/>
              </a:lnSpc>
              <a:spcBef>
                <a:spcPts val="1000"/>
              </a:spcBef>
            </a:pPr>
            <a:r>
              <a:rPr lang="en-US" sz="1100" dirty="0">
                <a:solidFill>
                  <a:prstClr val="black"/>
                </a:solidFill>
                <a:latin typeface="Courier New" panose="02070309020205020404" pitchFamily="49" charset="0"/>
              </a:rPr>
              <a:t>    print("+--------+")</a:t>
            </a:r>
          </a:p>
          <a:p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1154389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Keywords</a:t>
            </a:r>
            <a:endParaRPr lang="en-US" smtClean="0"/>
          </a:p>
        </p:txBody>
      </p:sp>
      <p:sp>
        <p:nvSpPr>
          <p:cNvPr id="17411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en-GB" b="1" dirty="0" smtClean="0"/>
              <a:t>keyword</a:t>
            </a:r>
            <a:r>
              <a:rPr lang="en-GB" dirty="0" smtClean="0"/>
              <a:t>: An identifier that you cannot use because it already has a reserved meaning in Python.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GB" sz="800" dirty="0"/>
          </a:p>
          <a:p>
            <a:pPr>
              <a:spcBef>
                <a:spcPts val="400"/>
              </a:spcBef>
              <a:buNone/>
            </a:pPr>
            <a:r>
              <a:rPr lang="en-GB" sz="1800" dirty="0">
                <a:latin typeface="Courier New" panose="02070309020205020404" pitchFamily="49" charset="0"/>
              </a:rPr>
              <a:t>	</a:t>
            </a:r>
            <a:r>
              <a:rPr lang="en-GB" sz="1800" dirty="0" smtClean="0">
                <a:latin typeface="Courier New" panose="02070309020205020404" pitchFamily="49" charset="0"/>
              </a:rPr>
              <a:t>	</a:t>
            </a:r>
            <a:r>
              <a:rPr lang="en-US" sz="1800" dirty="0" smtClean="0">
                <a:latin typeface="Courier New" panose="02070309020205020404" pitchFamily="49" charset="0"/>
              </a:rPr>
              <a:t>and 		del		from	 	not 		while </a:t>
            </a:r>
          </a:p>
          <a:p>
            <a:pPr>
              <a:spcBef>
                <a:spcPts val="400"/>
              </a:spcBef>
              <a:buNone/>
            </a:pPr>
            <a:r>
              <a:rPr lang="en-US" sz="1800" dirty="0" smtClean="0">
                <a:latin typeface="Courier New" panose="02070309020205020404" pitchFamily="49" charset="0"/>
              </a:rPr>
              <a:t>		as 		</a:t>
            </a:r>
            <a:r>
              <a:rPr lang="en-US" sz="1800" dirty="0" err="1" smtClean="0">
                <a:latin typeface="Courier New" panose="02070309020205020404" pitchFamily="49" charset="0"/>
              </a:rPr>
              <a:t>elif</a:t>
            </a:r>
            <a:r>
              <a:rPr lang="en-US" sz="1800" dirty="0" smtClean="0">
                <a:latin typeface="Courier New" panose="02070309020205020404" pitchFamily="49" charset="0"/>
              </a:rPr>
              <a:t> 		global 	or 		with </a:t>
            </a:r>
          </a:p>
          <a:p>
            <a:pPr>
              <a:spcBef>
                <a:spcPts val="400"/>
              </a:spcBef>
              <a:buNone/>
            </a:pPr>
            <a:r>
              <a:rPr lang="en-US" sz="1800" dirty="0" smtClean="0">
                <a:latin typeface="Courier New" panose="02070309020205020404" pitchFamily="49" charset="0"/>
              </a:rPr>
              <a:t>		assert 	else 		if 		pass 		yield </a:t>
            </a:r>
          </a:p>
          <a:p>
            <a:pPr>
              <a:spcBef>
                <a:spcPts val="400"/>
              </a:spcBef>
              <a:buNone/>
            </a:pPr>
            <a:r>
              <a:rPr lang="en-US" sz="1800" dirty="0" smtClean="0">
                <a:latin typeface="Courier New" panose="02070309020205020404" pitchFamily="49" charset="0"/>
              </a:rPr>
              <a:t>		break 		except 	import 	print </a:t>
            </a:r>
          </a:p>
          <a:p>
            <a:pPr>
              <a:spcBef>
                <a:spcPts val="400"/>
              </a:spcBef>
              <a:buNone/>
            </a:pPr>
            <a:r>
              <a:rPr lang="en-US" sz="1800" dirty="0" smtClean="0">
                <a:latin typeface="Courier New" panose="02070309020205020404" pitchFamily="49" charset="0"/>
              </a:rPr>
              <a:t>		class 		exec 		in 		raise </a:t>
            </a:r>
          </a:p>
          <a:p>
            <a:pPr>
              <a:spcBef>
                <a:spcPts val="400"/>
              </a:spcBef>
              <a:buNone/>
            </a:pPr>
            <a:r>
              <a:rPr lang="en-US" sz="1800" dirty="0" smtClean="0">
                <a:latin typeface="Courier New" panose="02070309020205020404" pitchFamily="49" charset="0"/>
              </a:rPr>
              <a:t>		continue 	finally 	is 		return </a:t>
            </a:r>
          </a:p>
          <a:p>
            <a:pPr>
              <a:spcBef>
                <a:spcPts val="400"/>
              </a:spcBef>
              <a:buNone/>
            </a:pPr>
            <a:r>
              <a:rPr lang="en-US" sz="1800" dirty="0" smtClean="0">
                <a:latin typeface="Courier New" panose="02070309020205020404" pitchFamily="49" charset="0"/>
              </a:rPr>
              <a:t>		</a:t>
            </a:r>
            <a:r>
              <a:rPr lang="en-US" sz="1800" dirty="0" err="1" smtClean="0">
                <a:latin typeface="Courier New" panose="02070309020205020404" pitchFamily="49" charset="0"/>
              </a:rPr>
              <a:t>def</a:t>
            </a:r>
            <a:r>
              <a:rPr lang="en-US" sz="1800" dirty="0" smtClean="0">
                <a:latin typeface="Courier New" panose="02070309020205020404" pitchFamily="49" charset="0"/>
              </a:rPr>
              <a:t> 		for 		lambda 	try </a:t>
            </a:r>
          </a:p>
          <a:p>
            <a:pPr>
              <a:spcBef>
                <a:spcPts val="400"/>
              </a:spcBef>
              <a:buNone/>
            </a:pPr>
            <a:endParaRPr lang="en-GB" sz="100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764348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Some modern languages</a:t>
            </a:r>
          </a:p>
        </p:txBody>
      </p:sp>
      <p:sp>
        <p:nvSpPr>
          <p:cNvPr id="11267" name="Rectangle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33363" indent="-233363">
              <a:lnSpc>
                <a:spcPct val="114000"/>
              </a:lnSpc>
              <a:tabLst>
                <a:tab pos="2627313" algn="l"/>
              </a:tabLst>
            </a:pPr>
            <a:r>
              <a:rPr lang="en-US" sz="2000" i="1" dirty="0"/>
              <a:t>procedural languages</a:t>
            </a:r>
            <a:r>
              <a:rPr lang="en-US" sz="2000" dirty="0"/>
              <a:t>:  programs are a series of commands</a:t>
            </a:r>
          </a:p>
          <a:p>
            <a:pPr marL="690563" lvl="1" indent="-233363">
              <a:lnSpc>
                <a:spcPct val="114000"/>
              </a:lnSpc>
              <a:tabLst>
                <a:tab pos="2627313" algn="l"/>
              </a:tabLst>
            </a:pPr>
            <a:r>
              <a:rPr lang="en-US" sz="1800" b="1" dirty="0"/>
              <a:t>Pascal</a:t>
            </a:r>
            <a:r>
              <a:rPr lang="en-US" sz="1800" dirty="0"/>
              <a:t> (1970):	designed for education</a:t>
            </a:r>
          </a:p>
          <a:p>
            <a:pPr marL="690563" lvl="1" indent="-233363">
              <a:lnSpc>
                <a:spcPct val="114000"/>
              </a:lnSpc>
              <a:tabLst>
                <a:tab pos="2627313" algn="l"/>
              </a:tabLst>
            </a:pPr>
            <a:r>
              <a:rPr lang="en-US" sz="1800" b="1" dirty="0"/>
              <a:t>C</a:t>
            </a:r>
            <a:r>
              <a:rPr lang="en-US" sz="1800" dirty="0"/>
              <a:t> (1972):	low-level operating systems and device drivers</a:t>
            </a:r>
          </a:p>
          <a:p>
            <a:pPr marL="690563" lvl="1" indent="-233363">
              <a:lnSpc>
                <a:spcPct val="114000"/>
              </a:lnSpc>
              <a:tabLst>
                <a:tab pos="2627313" algn="l"/>
              </a:tabLst>
            </a:pPr>
            <a:endParaRPr lang="en-US" sz="600" dirty="0"/>
          </a:p>
          <a:p>
            <a:pPr marL="233363" indent="-233363">
              <a:lnSpc>
                <a:spcPct val="114000"/>
              </a:lnSpc>
              <a:tabLst>
                <a:tab pos="2627313" algn="l"/>
              </a:tabLst>
            </a:pPr>
            <a:r>
              <a:rPr lang="en-US" sz="2000" i="1" dirty="0"/>
              <a:t>functional programming</a:t>
            </a:r>
            <a:r>
              <a:rPr lang="en-US" sz="2000" dirty="0"/>
              <a:t>:  functions map inputs to outputs</a:t>
            </a:r>
          </a:p>
          <a:p>
            <a:pPr marL="690563" lvl="1" indent="-233363">
              <a:lnSpc>
                <a:spcPct val="114000"/>
              </a:lnSpc>
              <a:tabLst>
                <a:tab pos="2627313" algn="l"/>
              </a:tabLst>
            </a:pPr>
            <a:r>
              <a:rPr lang="en-US" sz="1800" b="1" dirty="0"/>
              <a:t>Lisp</a:t>
            </a:r>
            <a:r>
              <a:rPr lang="en-US" sz="1800" dirty="0"/>
              <a:t> (1958) / </a:t>
            </a:r>
            <a:r>
              <a:rPr lang="en-US" sz="1800" b="1" dirty="0"/>
              <a:t>Scheme</a:t>
            </a:r>
            <a:r>
              <a:rPr lang="en-US" sz="1800" dirty="0"/>
              <a:t> (1975), </a:t>
            </a:r>
            <a:r>
              <a:rPr lang="en-US" sz="1800" b="1" dirty="0"/>
              <a:t>ML</a:t>
            </a:r>
            <a:r>
              <a:rPr lang="en-US" sz="1800" dirty="0"/>
              <a:t> (1973), </a:t>
            </a:r>
            <a:r>
              <a:rPr lang="en-US" sz="1800" b="1" dirty="0"/>
              <a:t>Haskell</a:t>
            </a:r>
            <a:r>
              <a:rPr lang="en-US" sz="1800" dirty="0"/>
              <a:t> (1990)</a:t>
            </a:r>
          </a:p>
          <a:p>
            <a:pPr marL="690563" lvl="1" indent="-233363">
              <a:lnSpc>
                <a:spcPct val="114000"/>
              </a:lnSpc>
              <a:tabLst>
                <a:tab pos="2627313" algn="l"/>
              </a:tabLst>
            </a:pPr>
            <a:endParaRPr lang="en-US" sz="600" dirty="0"/>
          </a:p>
          <a:p>
            <a:pPr marL="233363" indent="-233363">
              <a:lnSpc>
                <a:spcPct val="114000"/>
              </a:lnSpc>
              <a:tabLst>
                <a:tab pos="2627313" algn="l"/>
              </a:tabLst>
            </a:pPr>
            <a:r>
              <a:rPr lang="en-US" sz="2000" i="1" dirty="0"/>
              <a:t>object-oriented languages</a:t>
            </a:r>
            <a:r>
              <a:rPr lang="en-US" sz="2000" dirty="0"/>
              <a:t>:  programs use interacting "objects"</a:t>
            </a:r>
          </a:p>
          <a:p>
            <a:pPr marL="690563" lvl="1" indent="-233363">
              <a:lnSpc>
                <a:spcPct val="114000"/>
              </a:lnSpc>
              <a:tabLst>
                <a:tab pos="2627313" algn="l"/>
              </a:tabLst>
            </a:pPr>
            <a:r>
              <a:rPr lang="en-US" sz="1800" b="1" dirty="0"/>
              <a:t>Smalltalk</a:t>
            </a:r>
            <a:r>
              <a:rPr lang="en-US" sz="1800" dirty="0"/>
              <a:t> (1980): first major object-oriented language</a:t>
            </a:r>
          </a:p>
          <a:p>
            <a:pPr marL="690563" lvl="1" indent="-233363">
              <a:lnSpc>
                <a:spcPct val="114000"/>
              </a:lnSpc>
              <a:tabLst>
                <a:tab pos="2627313" algn="l"/>
              </a:tabLst>
            </a:pPr>
            <a:r>
              <a:rPr lang="en-US" sz="1800" b="1" dirty="0"/>
              <a:t>C++</a:t>
            </a:r>
            <a:r>
              <a:rPr lang="en-US" sz="1800" dirty="0"/>
              <a:t> (1985):	"object-oriented" improvements to C</a:t>
            </a:r>
          </a:p>
          <a:p>
            <a:pPr marL="1084263" lvl="2" indent="-169863">
              <a:lnSpc>
                <a:spcPct val="114000"/>
              </a:lnSpc>
              <a:tabLst>
                <a:tab pos="2627313" algn="l"/>
              </a:tabLst>
            </a:pPr>
            <a:r>
              <a:rPr lang="en-US" sz="1600" dirty="0"/>
              <a:t>successful in industry; used to build major </a:t>
            </a:r>
            <a:r>
              <a:rPr lang="en-US" sz="1600" dirty="0" err="1"/>
              <a:t>OSes</a:t>
            </a:r>
            <a:r>
              <a:rPr lang="en-US" sz="1600" dirty="0"/>
              <a:t> such as Windows</a:t>
            </a:r>
          </a:p>
          <a:p>
            <a:pPr marL="690563" lvl="1" indent="-233363">
              <a:lnSpc>
                <a:spcPct val="114000"/>
              </a:lnSpc>
              <a:tabLst>
                <a:tab pos="2627313" algn="l"/>
              </a:tabLst>
            </a:pPr>
            <a:r>
              <a:rPr lang="en-US" sz="1800" b="1" dirty="0" smtClean="0"/>
              <a:t>Python </a:t>
            </a:r>
            <a:r>
              <a:rPr lang="en-US" sz="1800" dirty="0" smtClean="0"/>
              <a:t>(1991):</a:t>
            </a:r>
            <a:r>
              <a:rPr lang="en-US" sz="1800" dirty="0"/>
              <a:t>	</a:t>
            </a:r>
          </a:p>
          <a:p>
            <a:pPr marL="1084263" lvl="2" indent="-169863">
              <a:lnSpc>
                <a:spcPct val="114000"/>
              </a:lnSpc>
              <a:tabLst>
                <a:tab pos="2627313" algn="l"/>
              </a:tabLst>
            </a:pPr>
            <a:r>
              <a:rPr lang="en-US" sz="1600" dirty="0" smtClean="0"/>
              <a:t>The </a:t>
            </a:r>
            <a:r>
              <a:rPr lang="en-US" sz="1600" dirty="0"/>
              <a:t>language taught in this </a:t>
            </a:r>
            <a:r>
              <a:rPr lang="en-US" sz="1600" dirty="0" smtClean="0"/>
              <a:t>course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012999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Why Python?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/>
              <a:t>Relatively simple</a:t>
            </a:r>
            <a:br>
              <a:rPr lang="en-US" dirty="0" smtClean="0"/>
            </a:br>
            <a:endParaRPr lang="en-US" dirty="0" smtClean="0"/>
          </a:p>
          <a:p>
            <a:pPr eaLnBrk="1" hangingPunct="1"/>
            <a:r>
              <a:rPr lang="en-US" dirty="0" smtClean="0"/>
              <a:t>Pre-written software</a:t>
            </a:r>
            <a:br>
              <a:rPr lang="en-US" dirty="0" smtClean="0"/>
            </a:br>
            <a:endParaRPr lang="en-US" dirty="0" smtClean="0"/>
          </a:p>
          <a:p>
            <a:pPr eaLnBrk="1" hangingPunct="1"/>
            <a:r>
              <a:rPr lang="en-US" dirty="0" smtClean="0"/>
              <a:t>Widely used</a:t>
            </a:r>
          </a:p>
          <a:p>
            <a:pPr lvl="1"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81878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 Python program</a:t>
            </a:r>
          </a:p>
        </p:txBody>
      </p:sp>
      <p:sp>
        <p:nvSpPr>
          <p:cNvPr id="14339" name="Rectangle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75000"/>
              </a:lnSpc>
              <a:spcBef>
                <a:spcPts val="600"/>
              </a:spcBef>
              <a:buNone/>
            </a:pPr>
            <a:r>
              <a:rPr lang="en-GB" sz="2000" dirty="0" smtClean="0">
                <a:latin typeface="Courier New" panose="02070309020205020404" pitchFamily="49" charset="0"/>
              </a:rPr>
              <a:t>print("</a:t>
            </a:r>
            <a:r>
              <a:rPr lang="en-GB" sz="2000" dirty="0">
                <a:latin typeface="Courier New" panose="02070309020205020404" pitchFamily="49" charset="0"/>
              </a:rPr>
              <a:t>Hello, world</a:t>
            </a:r>
            <a:r>
              <a:rPr lang="en-GB" sz="2000" dirty="0" smtClean="0">
                <a:latin typeface="Courier New" panose="02070309020205020404" pitchFamily="49" charset="0"/>
              </a:rPr>
              <a:t>!")</a:t>
            </a:r>
            <a:endParaRPr lang="en-GB" sz="2000" dirty="0">
              <a:latin typeface="Courier New" panose="02070309020205020404" pitchFamily="49" charset="0"/>
            </a:endParaRPr>
          </a:p>
          <a:p>
            <a:pPr>
              <a:lnSpc>
                <a:spcPct val="75000"/>
              </a:lnSpc>
              <a:spcBef>
                <a:spcPts val="600"/>
              </a:spcBef>
              <a:buNone/>
            </a:pPr>
            <a:r>
              <a:rPr lang="en-GB" sz="2000" dirty="0" smtClean="0">
                <a:latin typeface="Courier New" panose="02070309020205020404" pitchFamily="49" charset="0"/>
              </a:rPr>
              <a:t>print()</a:t>
            </a:r>
            <a:endParaRPr lang="en-GB" sz="2000" dirty="0">
              <a:latin typeface="Courier New" panose="02070309020205020404" pitchFamily="49" charset="0"/>
            </a:endParaRPr>
          </a:p>
          <a:p>
            <a:pPr>
              <a:lnSpc>
                <a:spcPct val="75000"/>
              </a:lnSpc>
              <a:spcBef>
                <a:spcPts val="600"/>
              </a:spcBef>
              <a:buNone/>
            </a:pPr>
            <a:r>
              <a:rPr lang="en-GB" sz="2000" dirty="0" smtClean="0">
                <a:latin typeface="Courier New" panose="02070309020205020404" pitchFamily="49" charset="0"/>
              </a:rPr>
              <a:t>print("</a:t>
            </a:r>
            <a:r>
              <a:rPr lang="en-GB" sz="2000" dirty="0">
                <a:latin typeface="Courier New" panose="02070309020205020404" pitchFamily="49" charset="0"/>
              </a:rPr>
              <a:t>This program produces</a:t>
            </a:r>
            <a:r>
              <a:rPr lang="en-GB" sz="2000" dirty="0" smtClean="0">
                <a:latin typeface="Courier New" panose="02070309020205020404" pitchFamily="49" charset="0"/>
              </a:rPr>
              <a:t>")</a:t>
            </a:r>
            <a:endParaRPr lang="en-GB" sz="2000" dirty="0">
              <a:latin typeface="Courier New" panose="02070309020205020404" pitchFamily="49" charset="0"/>
            </a:endParaRPr>
          </a:p>
          <a:p>
            <a:pPr>
              <a:lnSpc>
                <a:spcPct val="75000"/>
              </a:lnSpc>
              <a:spcBef>
                <a:spcPts val="600"/>
              </a:spcBef>
              <a:buNone/>
            </a:pPr>
            <a:r>
              <a:rPr lang="en-GB" sz="2000" dirty="0" smtClean="0">
                <a:latin typeface="Courier New" panose="02070309020205020404" pitchFamily="49" charset="0"/>
              </a:rPr>
              <a:t>print("</a:t>
            </a:r>
            <a:r>
              <a:rPr lang="en-GB" sz="2000" dirty="0">
                <a:latin typeface="Courier New" panose="02070309020205020404" pitchFamily="49" charset="0"/>
              </a:rPr>
              <a:t>four lines of output</a:t>
            </a:r>
            <a:r>
              <a:rPr lang="en-GB" sz="2000" dirty="0" smtClean="0">
                <a:latin typeface="Courier New" panose="02070309020205020404" pitchFamily="49" charset="0"/>
              </a:rPr>
              <a:t>")</a:t>
            </a:r>
            <a:endParaRPr lang="en-GB" sz="2000" dirty="0">
              <a:latin typeface="Courier New" panose="02070309020205020404" pitchFamily="49" charset="0"/>
            </a:endParaRPr>
          </a:p>
          <a:p>
            <a:pPr>
              <a:lnSpc>
                <a:spcPct val="75000"/>
              </a:lnSpc>
              <a:spcBef>
                <a:spcPts val="600"/>
              </a:spcBef>
              <a:buNone/>
            </a:pPr>
            <a:endParaRPr lang="en-GB" sz="2000" dirty="0">
              <a:latin typeface="Courier New" panose="02070309020205020404" pitchFamily="49" charset="0"/>
            </a:endParaRPr>
          </a:p>
          <a:p>
            <a:pPr>
              <a:lnSpc>
                <a:spcPct val="75000"/>
              </a:lnSpc>
              <a:spcBef>
                <a:spcPts val="600"/>
              </a:spcBef>
              <a:buNone/>
            </a:pPr>
            <a:endParaRPr lang="en-GB" sz="20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GB" dirty="0" smtClean="0"/>
              <a:t>Its output:</a:t>
            </a:r>
          </a:p>
          <a:p>
            <a:pPr lvl="1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endParaRPr lang="en-GB" sz="800" dirty="0"/>
          </a:p>
          <a:p>
            <a:pPr lvl="1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GB" dirty="0" smtClean="0">
                <a:latin typeface="Courier New" panose="02070309020205020404" pitchFamily="49" charset="0"/>
              </a:rPr>
              <a:t>Hello, world!</a:t>
            </a:r>
          </a:p>
          <a:p>
            <a:pPr lvl="1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GB" dirty="0" smtClean="0">
                <a:latin typeface="Courier New" panose="02070309020205020404" pitchFamily="49" charset="0"/>
              </a:rPr>
              <a:t>	</a:t>
            </a:r>
          </a:p>
          <a:p>
            <a:pPr lvl="1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GB" dirty="0" smtClean="0">
                <a:latin typeface="Courier New" panose="02070309020205020404" pitchFamily="49" charset="0"/>
              </a:rPr>
              <a:t>This program produces</a:t>
            </a:r>
          </a:p>
          <a:p>
            <a:pPr lvl="1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GB" dirty="0" smtClean="0">
                <a:latin typeface="Courier New" panose="02070309020205020404" pitchFamily="49" charset="0"/>
              </a:rPr>
              <a:t>four lines of output</a:t>
            </a:r>
          </a:p>
          <a:p>
            <a:pPr eaLnBrk="1" hangingPunct="1">
              <a:lnSpc>
                <a:spcPct val="80000"/>
              </a:lnSpc>
            </a:pPr>
            <a:endParaRPr lang="en-GB" dirty="0" smtClean="0"/>
          </a:p>
          <a:p>
            <a:pPr eaLnBrk="1" hangingPunct="1">
              <a:lnSpc>
                <a:spcPct val="80000"/>
              </a:lnSpc>
            </a:pPr>
            <a:r>
              <a:rPr lang="en-GB" b="1" dirty="0" smtClean="0"/>
              <a:t>console</a:t>
            </a:r>
            <a:r>
              <a:rPr lang="en-GB" dirty="0" smtClean="0"/>
              <a:t>: Text box into which </a:t>
            </a:r>
            <a:br>
              <a:rPr lang="en-GB" dirty="0" smtClean="0"/>
            </a:br>
            <a:r>
              <a:rPr lang="en-GB" dirty="0" smtClean="0"/>
              <a:t>the program's output is printed.</a:t>
            </a:r>
            <a:endParaRPr lang="en-US" sz="2600" dirty="0"/>
          </a:p>
        </p:txBody>
      </p:sp>
      <p:pic>
        <p:nvPicPr>
          <p:cNvPr id="14340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81975" y="3599849"/>
            <a:ext cx="3909537" cy="1996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75954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901961"/>
            <a:ext cx="8229600" cy="703262"/>
          </a:xfrm>
        </p:spPr>
        <p:txBody>
          <a:bodyPr/>
          <a:lstStyle/>
          <a:p>
            <a:pPr eaLnBrk="1" hangingPunct="1"/>
            <a:r>
              <a:rPr lang="en-GB" sz="4000" dirty="0" smtClean="0">
                <a:latin typeface="Courier New" panose="02070309020205020404" pitchFamily="49" charset="0"/>
              </a:rPr>
              <a:t>print</a:t>
            </a:r>
            <a:endParaRPr lang="en-US" sz="4000" dirty="0">
              <a:latin typeface="Courier New" panose="02070309020205020404" pitchFamily="49" charset="0"/>
            </a:endParaRPr>
          </a:p>
        </p:txBody>
      </p:sp>
      <p:sp>
        <p:nvSpPr>
          <p:cNvPr id="22531" name="Rectangle 5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110000"/>
              </a:lnSpc>
            </a:pPr>
            <a:r>
              <a:rPr lang="en-GB" dirty="0" smtClean="0"/>
              <a:t>A statement that prints a line of output on the console.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None/>
            </a:pPr>
            <a:endParaRPr lang="en-GB" sz="2000" dirty="0"/>
          </a:p>
          <a:p>
            <a:pPr eaLnBrk="1" hangingPunct="1">
              <a:lnSpc>
                <a:spcPct val="110000"/>
              </a:lnSpc>
            </a:pPr>
            <a:r>
              <a:rPr lang="en-GB" dirty="0" smtClean="0"/>
              <a:t>Two ways to use </a:t>
            </a:r>
            <a:r>
              <a:rPr lang="en-GB" dirty="0" smtClean="0">
                <a:latin typeface="Courier New" panose="02070309020205020404" pitchFamily="49" charset="0"/>
              </a:rPr>
              <a:t>print</a:t>
            </a:r>
            <a:r>
              <a:rPr lang="en-GB" dirty="0" smtClean="0"/>
              <a:t> :</a:t>
            </a:r>
          </a:p>
          <a:p>
            <a:pPr lvl="1" eaLnBrk="1" hangingPunct="1">
              <a:lnSpc>
                <a:spcPct val="110000"/>
              </a:lnSpc>
              <a:buFontTx/>
              <a:buChar char="•"/>
            </a:pPr>
            <a:endParaRPr lang="en-GB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110000"/>
              </a:lnSpc>
              <a:buFontTx/>
              <a:buChar char="•"/>
            </a:pPr>
            <a:r>
              <a:rPr lang="en-GB" dirty="0" smtClean="0">
                <a:latin typeface="Courier New" panose="02070309020205020404" pitchFamily="49" charset="0"/>
              </a:rPr>
              <a:t>print("</a:t>
            </a:r>
            <a:r>
              <a:rPr lang="en-GB" b="1" dirty="0" smtClean="0"/>
              <a:t>text</a:t>
            </a:r>
            <a:r>
              <a:rPr lang="en-GB" dirty="0" smtClean="0">
                <a:latin typeface="Courier New" panose="02070309020205020404" pitchFamily="49" charset="0"/>
              </a:rPr>
              <a:t>")</a:t>
            </a:r>
          </a:p>
          <a:p>
            <a:pPr lvl="1" eaLnBrk="1" hangingPunct="1">
              <a:lnSpc>
                <a:spcPct val="110000"/>
              </a:lnSpc>
              <a:buFont typeface="Wingdings 2" panose="05020102010507070707" pitchFamily="18" charset="2"/>
              <a:buNone/>
            </a:pPr>
            <a:r>
              <a:rPr lang="en-GB" dirty="0" smtClean="0"/>
              <a:t>	Prints the given message as output.</a:t>
            </a:r>
          </a:p>
          <a:p>
            <a:pPr lvl="1" eaLnBrk="1" hangingPunct="1">
              <a:lnSpc>
                <a:spcPct val="110000"/>
              </a:lnSpc>
              <a:buFont typeface="Wingdings" panose="05000000000000000000" pitchFamily="2" charset="2"/>
              <a:buNone/>
            </a:pPr>
            <a:endParaRPr lang="en-GB" dirty="0" smtClean="0"/>
          </a:p>
          <a:p>
            <a:pPr lvl="1" eaLnBrk="1" hangingPunct="1">
              <a:lnSpc>
                <a:spcPct val="110000"/>
              </a:lnSpc>
              <a:buFontTx/>
              <a:buChar char="•"/>
            </a:pPr>
            <a:r>
              <a:rPr lang="en-GB" dirty="0" smtClean="0">
                <a:latin typeface="Courier New" panose="02070309020205020404" pitchFamily="49" charset="0"/>
              </a:rPr>
              <a:t>print()</a:t>
            </a:r>
          </a:p>
          <a:p>
            <a:pPr lvl="1" eaLnBrk="1" hangingPunct="1">
              <a:lnSpc>
                <a:spcPct val="110000"/>
              </a:lnSpc>
              <a:buFont typeface="Wingdings 2" panose="05020102010507070707" pitchFamily="18" charset="2"/>
              <a:buNone/>
            </a:pPr>
            <a:r>
              <a:rPr lang="en-GB" dirty="0" smtClean="0"/>
              <a:t>	Prints a blank line of output.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1783259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 txBox="1">
            <a:spLocks/>
          </p:cNvSpPr>
          <p:nvPr/>
        </p:nvSpPr>
        <p:spPr bwMode="auto">
          <a:xfrm>
            <a:off x="2209800" y="2693989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EB641B"/>
              </a:buClr>
              <a:buSzPct val="95000"/>
              <a:buFont typeface="Wingdings 2" panose="05020102010507070707" pitchFamily="18" charset="2"/>
              <a:buChar char="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EB641B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sz="4400">
                <a:solidFill>
                  <a:schemeClr val="tx2"/>
                </a:solidFill>
              </a:rPr>
              <a:t>Strings and escape sequences</a:t>
            </a:r>
          </a:p>
        </p:txBody>
      </p:sp>
    </p:spTree>
    <p:extLst>
      <p:ext uri="{BB962C8B-B14F-4D97-AF65-F5344CB8AC3E}">
        <p14:creationId xmlns:p14="http://schemas.microsoft.com/office/powerpoint/2010/main" val="206521755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3062</TotalTime>
  <Words>2215</Words>
  <Application>Microsoft Office PowerPoint</Application>
  <PresentationFormat>Widescreen</PresentationFormat>
  <Paragraphs>700</Paragraphs>
  <Slides>45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6" baseType="lpstr">
      <vt:lpstr>MS PGothic</vt:lpstr>
      <vt:lpstr>MS PGothic</vt:lpstr>
      <vt:lpstr>Arial</vt:lpstr>
      <vt:lpstr>Calibri</vt:lpstr>
      <vt:lpstr>Calibri Light</vt:lpstr>
      <vt:lpstr>Courier New</vt:lpstr>
      <vt:lpstr>Times New Roman</vt:lpstr>
      <vt:lpstr>Verdana</vt:lpstr>
      <vt:lpstr>Wingdings</vt:lpstr>
      <vt:lpstr>Wingdings 2</vt:lpstr>
      <vt:lpstr>Office Theme</vt:lpstr>
      <vt:lpstr>Building Python Programs</vt:lpstr>
      <vt:lpstr>Computer Science</vt:lpstr>
      <vt:lpstr>Why should you take Computer Science?</vt:lpstr>
      <vt:lpstr>Programming</vt:lpstr>
      <vt:lpstr>Some modern languages</vt:lpstr>
      <vt:lpstr>Why Python?</vt:lpstr>
      <vt:lpstr>A Python program</vt:lpstr>
      <vt:lpstr>print</vt:lpstr>
      <vt:lpstr>PowerPoint Presentation</vt:lpstr>
      <vt:lpstr>Strings</vt:lpstr>
      <vt:lpstr>Escape sequences</vt:lpstr>
      <vt:lpstr>Questions</vt:lpstr>
      <vt:lpstr>Answers</vt:lpstr>
      <vt:lpstr>Questions</vt:lpstr>
      <vt:lpstr>Answers</vt:lpstr>
      <vt:lpstr>PowerPoint Presentation</vt:lpstr>
      <vt:lpstr>Creating a Python Program File</vt:lpstr>
      <vt:lpstr>Creating a Python Program File</vt:lpstr>
      <vt:lpstr>Comments</vt:lpstr>
      <vt:lpstr>Comments example</vt:lpstr>
      <vt:lpstr>functions</vt:lpstr>
      <vt:lpstr>Algorithms</vt:lpstr>
      <vt:lpstr>Problems with algorithms</vt:lpstr>
      <vt:lpstr>Structured algorithms</vt:lpstr>
      <vt:lpstr>Removing redundancy</vt:lpstr>
      <vt:lpstr>functions</vt:lpstr>
      <vt:lpstr>Declaring a function</vt:lpstr>
      <vt:lpstr>Calling a function</vt:lpstr>
      <vt:lpstr>Using functions</vt:lpstr>
      <vt:lpstr>Program with functions</vt:lpstr>
      <vt:lpstr>Functions calling functions</vt:lpstr>
      <vt:lpstr>Control flow</vt:lpstr>
      <vt:lpstr>Structure of a program</vt:lpstr>
      <vt:lpstr>When to use functions (besides main)</vt:lpstr>
      <vt:lpstr>Drawing complex figures with functions</vt:lpstr>
      <vt:lpstr>Functions question</vt:lpstr>
      <vt:lpstr>Development strategy</vt:lpstr>
      <vt:lpstr>Program version 1</vt:lpstr>
      <vt:lpstr>Development strategy 2</vt:lpstr>
      <vt:lpstr>Output structure</vt:lpstr>
      <vt:lpstr>Program version 2</vt:lpstr>
      <vt:lpstr>Development strategy 3</vt:lpstr>
      <vt:lpstr>Output redundancy</vt:lpstr>
      <vt:lpstr>Program version 3</vt:lpstr>
      <vt:lpstr>Keywords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allison</dc:creator>
  <cp:lastModifiedBy>allison</cp:lastModifiedBy>
  <cp:revision>25</cp:revision>
  <dcterms:created xsi:type="dcterms:W3CDTF">2016-08-01T21:05:20Z</dcterms:created>
  <dcterms:modified xsi:type="dcterms:W3CDTF">2018-09-29T09:05:13Z</dcterms:modified>
</cp:coreProperties>
</file>